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62" r:id="rId3"/>
    <p:sldId id="261" r:id="rId4"/>
    <p:sldId id="264" r:id="rId5"/>
    <p:sldId id="265" r:id="rId6"/>
    <p:sldId id="266" r:id="rId7"/>
    <p:sldId id="267" r:id="rId8"/>
    <p:sldId id="268" r:id="rId9"/>
    <p:sldId id="273" r:id="rId10"/>
    <p:sldId id="269" r:id="rId11"/>
    <p:sldId id="270" r:id="rId12"/>
    <p:sldId id="271" r:id="rId13"/>
    <p:sldId id="272" r:id="rId14"/>
    <p:sldId id="277" r:id="rId15"/>
    <p:sldId id="278" r:id="rId16"/>
    <p:sldId id="279" r:id="rId17"/>
    <p:sldId id="275" r:id="rId18"/>
    <p:sldId id="281" r:id="rId19"/>
    <p:sldId id="282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84" r:id="rId28"/>
    <p:sldId id="291" r:id="rId29"/>
    <p:sldId id="292" r:id="rId30"/>
    <p:sldId id="293" r:id="rId31"/>
    <p:sldId id="294" r:id="rId32"/>
    <p:sldId id="301" r:id="rId33"/>
    <p:sldId id="302" r:id="rId34"/>
    <p:sldId id="303" r:id="rId35"/>
    <p:sldId id="295" r:id="rId36"/>
    <p:sldId id="304" r:id="rId37"/>
    <p:sldId id="305" r:id="rId38"/>
    <p:sldId id="306" r:id="rId39"/>
    <p:sldId id="307" r:id="rId40"/>
    <p:sldId id="308" r:id="rId41"/>
    <p:sldId id="310" r:id="rId42"/>
    <p:sldId id="296" r:id="rId43"/>
    <p:sldId id="311" r:id="rId44"/>
    <p:sldId id="312" r:id="rId45"/>
    <p:sldId id="313" r:id="rId46"/>
    <p:sldId id="297" r:id="rId47"/>
    <p:sldId id="314" r:id="rId48"/>
    <p:sldId id="315" r:id="rId49"/>
    <p:sldId id="298" r:id="rId50"/>
    <p:sldId id="317" r:id="rId51"/>
    <p:sldId id="318" r:id="rId52"/>
    <p:sldId id="319" r:id="rId53"/>
    <p:sldId id="299" r:id="rId54"/>
    <p:sldId id="320" r:id="rId55"/>
    <p:sldId id="321" r:id="rId56"/>
    <p:sldId id="322" r:id="rId57"/>
    <p:sldId id="323" r:id="rId58"/>
    <p:sldId id="300" r:id="rId59"/>
    <p:sldId id="259" r:id="rId60"/>
    <p:sldId id="258" r:id="rId61"/>
    <p:sldId id="257" r:id="rId62"/>
    <p:sldId id="260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93C6"/>
    <a:srgbClr val="9BBB59"/>
    <a:srgbClr val="ABC3DF"/>
    <a:srgbClr val="385D8A"/>
    <a:srgbClr val="B70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5620"/>
    <p:restoredTop sz="94268" autoAdjust="0"/>
  </p:normalViewPr>
  <p:slideViewPr>
    <p:cSldViewPr>
      <p:cViewPr varScale="1">
        <p:scale>
          <a:sx n="93" d="100"/>
          <a:sy n="93" d="100"/>
        </p:scale>
        <p:origin x="348" y="14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18753-D3CE-4E44-819F-EC0BA98882F2}" type="datetimeFigureOut">
              <a:rPr lang="it-IT" smtClean="0"/>
              <a:t>27/11/2019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1E893-FD1E-490C-B39F-8BF59263293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991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fld id="{A085D1B6-A528-4DE1-A284-1C19474EA079}" type="slidenum">
              <a:rPr lang="en-US" altLang="it-IT" sz="1300" smtClean="0"/>
              <a:pPr>
                <a:defRPr/>
              </a:pPr>
              <a:t>1</a:t>
            </a:fld>
            <a:endParaRPr lang="en-US" altLang="it-IT" sz="130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AR" altLang="es-AR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FCF977-0B70-4CA7-A854-589F015B4950}" type="slidenum">
              <a:rPr lang="en-US" altLang="it-IT" sz="1300"/>
              <a:pPr/>
              <a:t>26</a:t>
            </a:fld>
            <a:endParaRPr lang="en-US" altLang="it-IT" sz="1300"/>
          </a:p>
        </p:txBody>
      </p:sp>
    </p:spTree>
    <p:extLst>
      <p:ext uri="{BB962C8B-B14F-4D97-AF65-F5344CB8AC3E}">
        <p14:creationId xmlns:p14="http://schemas.microsoft.com/office/powerpoint/2010/main" val="34144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74D7302E-1C4B-4B99-9FE7-552A82E0E6E7}" type="slidenum">
              <a:rPr lang="en-CA" altLang="it-IT" sz="1300">
                <a:latin typeface="Arial" panose="020B0604020202020204" pitchFamily="34" charset="0"/>
                <a:ea typeface="MS PGothic" panose="020B0600070205080204" pitchFamily="34" charset="-128"/>
              </a:rPr>
              <a:pPr algn="r" eaLnBrk="1" hangingPunct="1"/>
              <a:t>40</a:t>
            </a:fld>
            <a:endParaRPr lang="en-CA" altLang="it-IT" sz="13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14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smtClean="0"/>
          </a:p>
        </p:txBody>
      </p:sp>
    </p:spTree>
    <p:extLst>
      <p:ext uri="{BB962C8B-B14F-4D97-AF65-F5344CB8AC3E}">
        <p14:creationId xmlns:p14="http://schemas.microsoft.com/office/powerpoint/2010/main" val="3939610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1205B155-1134-41B6-860A-CCCC04447C0A}" type="slidenum">
              <a:rPr lang="en-CA" altLang="it-IT" sz="1300">
                <a:latin typeface="Arial" panose="020B0604020202020204" pitchFamily="34" charset="0"/>
                <a:ea typeface="MS PGothic" panose="020B0600070205080204" pitchFamily="34" charset="-128"/>
              </a:rPr>
              <a:pPr algn="r" eaLnBrk="1" hangingPunct="1"/>
              <a:t>51</a:t>
            </a:fld>
            <a:endParaRPr lang="en-CA" altLang="it-IT" sz="13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08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smtClean="0"/>
          </a:p>
        </p:txBody>
      </p:sp>
    </p:spTree>
    <p:extLst>
      <p:ext uri="{BB962C8B-B14F-4D97-AF65-F5344CB8AC3E}">
        <p14:creationId xmlns:p14="http://schemas.microsoft.com/office/powerpoint/2010/main" val="139709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1BCB266C-14DA-4F47-8791-839778071939}" type="slidenum">
              <a:rPr lang="en-US" altLang="it-IT" sz="1300">
                <a:latin typeface="Arial" panose="020B0604020202020204" pitchFamily="34" charset="0"/>
                <a:ea typeface="MS PGothic" panose="020B0600070205080204" pitchFamily="34" charset="-128"/>
              </a:rPr>
              <a:pPr algn="r" eaLnBrk="1" hangingPunct="1"/>
              <a:t>52</a:t>
            </a:fld>
            <a:endParaRPr lang="en-US" altLang="it-IT" sz="13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29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2778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 altLang="it-IT" smtClean="0"/>
          </a:p>
        </p:txBody>
      </p:sp>
    </p:spTree>
    <p:extLst>
      <p:ext uri="{BB962C8B-B14F-4D97-AF65-F5344CB8AC3E}">
        <p14:creationId xmlns:p14="http://schemas.microsoft.com/office/powerpoint/2010/main" val="365030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.png"/><Relationship Id="rId7" Type="http://schemas.openxmlformats.org/officeDocument/2006/relationships/hyperlink" Target="mailto:jorge.jovicich@unitn.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.unitn.it/en/cimec/mri" TargetMode="External"/><Relationship Id="rId5" Type="http://schemas.openxmlformats.org/officeDocument/2006/relationships/hyperlink" Target="https://www.cimec.unitn.it/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emf"/><Relationship Id="rId5" Type="http://schemas.openxmlformats.org/officeDocument/2006/relationships/image" Target="../media/image27.wmf"/><Relationship Id="rId4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fni.nimh.nih.gov/" TargetMode="External"/><Relationship Id="rId5" Type="http://schemas.openxmlformats.org/officeDocument/2006/relationships/hyperlink" Target="https://fsl.fmrib.ox.ac.uk/fsl" TargetMode="External"/><Relationship Id="rId4" Type="http://schemas.openxmlformats.org/officeDocument/2006/relationships/hyperlink" Target="https://www.fil.ion.ucl.ac.uk/sp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wmf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fni.nimh.nih.gov/" TargetMode="External"/><Relationship Id="rId5" Type="http://schemas.openxmlformats.org/officeDocument/2006/relationships/hyperlink" Target="https://fsl.fmrib.ox.ac.uk/fsl" TargetMode="External"/><Relationship Id="rId4" Type="http://schemas.openxmlformats.org/officeDocument/2006/relationships/hyperlink" Target="https://www.fil.ion.ucl.ac.uk/sp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fni.nimh.nih.gov/" TargetMode="External"/><Relationship Id="rId5" Type="http://schemas.openxmlformats.org/officeDocument/2006/relationships/hyperlink" Target="https://fsl.fmrib.ox.ac.uk/fsl" TargetMode="External"/><Relationship Id="rId4" Type="http://schemas.openxmlformats.org/officeDocument/2006/relationships/hyperlink" Target="https://www.fil.ion.ucl.ac.uk/sp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1.jpeg"/><Relationship Id="rId7" Type="http://schemas.openxmlformats.org/officeDocument/2006/relationships/hyperlink" Target="http://www.corkscrew-balloon.com/misc/tortur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defiant.ssc.uwo.ca/Jody_web/Subject_Info/firsttime_subjects.htm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fni.nimh.nih.gov/" TargetMode="External"/><Relationship Id="rId5" Type="http://schemas.openxmlformats.org/officeDocument/2006/relationships/hyperlink" Target="https://fsl.fmrib.ox.ac.uk/fsl" TargetMode="External"/><Relationship Id="rId4" Type="http://schemas.openxmlformats.org/officeDocument/2006/relationships/hyperlink" Target="https://www.fil.ion.ucl.ac.uk/spm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fni.nimh.nih.gov/" TargetMode="External"/><Relationship Id="rId5" Type="http://schemas.openxmlformats.org/officeDocument/2006/relationships/hyperlink" Target="https://fsl.fmrib.ox.ac.uk/fsl" TargetMode="External"/><Relationship Id="rId4" Type="http://schemas.openxmlformats.org/officeDocument/2006/relationships/hyperlink" Target="https://www.fil.ion.ucl.ac.uk/sp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fni.nimh.nih.gov/" TargetMode="External"/><Relationship Id="rId5" Type="http://schemas.openxmlformats.org/officeDocument/2006/relationships/hyperlink" Target="https://fsl.fmrib.ox.ac.uk/fsl" TargetMode="External"/><Relationship Id="rId4" Type="http://schemas.openxmlformats.org/officeDocument/2006/relationships/hyperlink" Target="https://www.fil.ion.ucl.ac.uk/sp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fni.nimh.nih.gov/" TargetMode="External"/><Relationship Id="rId5" Type="http://schemas.openxmlformats.org/officeDocument/2006/relationships/hyperlink" Target="https://fsl.fmrib.ox.ac.uk/fsl" TargetMode="External"/><Relationship Id="rId4" Type="http://schemas.openxmlformats.org/officeDocument/2006/relationships/hyperlink" Target="https://www.fil.ion.ucl.ac.uk/sp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fni.nimh.nih.gov/" TargetMode="External"/><Relationship Id="rId5" Type="http://schemas.openxmlformats.org/officeDocument/2006/relationships/hyperlink" Target="https://fsl.fmrib.ox.ac.uk/fsl" TargetMode="External"/><Relationship Id="rId4" Type="http://schemas.openxmlformats.org/officeDocument/2006/relationships/hyperlink" Target="https://www.fil.ion.ucl.ac.uk/spm/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mri4newbies.com/" TargetMode="External"/><Relationship Id="rId13" Type="http://schemas.openxmlformats.org/officeDocument/2006/relationships/hyperlink" Target="https://gate.nmr.mgh.harvard.edu/wiki/whynhow/" TargetMode="External"/><Relationship Id="rId3" Type="http://schemas.openxmlformats.org/officeDocument/2006/relationships/hyperlink" Target="https://www.sciencedirect.com/journal/neuroimage/special-issue/102ML28LZ8W" TargetMode="External"/><Relationship Id="rId7" Type="http://schemas.openxmlformats.org/officeDocument/2006/relationships/hyperlink" Target="https://practicalfmri.blogspot.com/" TargetMode="External"/><Relationship Id="rId12" Type="http://schemas.openxmlformats.org/officeDocument/2006/relationships/hyperlink" Target="https://www.youtube.com/watch?v=yluL093GMMA" TargetMode="External"/><Relationship Id="rId2" Type="http://schemas.openxmlformats.org/officeDocument/2006/relationships/hyperlink" Target="https://www.sciencedirect.com/journal/neuroimage/vol/62/issue/2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hbmbrainmappingblog.com/blog/ohbm-ondemand-how-to-diffusion-mri" TargetMode="External"/><Relationship Id="rId11" Type="http://schemas.openxmlformats.org/officeDocument/2006/relationships/hyperlink" Target="https://www.ismrm.org/online-education-program/diffusion-perfusion-fmri-videos/" TargetMode="External"/><Relationship Id="rId5" Type="http://schemas.openxmlformats.org/officeDocument/2006/relationships/hyperlink" Target="https://www.sciencedirect.com/journal/neuroimage/vol/154/suppl/C" TargetMode="External"/><Relationship Id="rId10" Type="http://schemas.openxmlformats.org/officeDocument/2006/relationships/hyperlink" Target="https://www.ismrm.org/education/" TargetMode="External"/><Relationship Id="rId4" Type="http://schemas.openxmlformats.org/officeDocument/2006/relationships/hyperlink" Target="https://www.sciencedirect.com/journal/neuroimage/special-issue/105LWQPR49Q" TargetMode="External"/><Relationship Id="rId9" Type="http://schemas.openxmlformats.org/officeDocument/2006/relationships/hyperlink" Target="https://www.pathlms.com/ohbm/course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jpeg"/><Relationship Id="rId18" Type="http://schemas.openxmlformats.org/officeDocument/2006/relationships/image" Target="../media/image109.jpeg"/><Relationship Id="rId3" Type="http://schemas.openxmlformats.org/officeDocument/2006/relationships/image" Target="../media/image95.png"/><Relationship Id="rId7" Type="http://schemas.openxmlformats.org/officeDocument/2006/relationships/image" Target="../media/image98.jpeg"/><Relationship Id="rId12" Type="http://schemas.openxmlformats.org/officeDocument/2006/relationships/image" Target="../media/image103.jpeg"/><Relationship Id="rId17" Type="http://schemas.openxmlformats.org/officeDocument/2006/relationships/image" Target="../media/image108.png"/><Relationship Id="rId2" Type="http://schemas.openxmlformats.org/officeDocument/2006/relationships/image" Target="../media/image94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11" Type="http://schemas.openxmlformats.org/officeDocument/2006/relationships/image" Target="../media/image102.jpeg"/><Relationship Id="rId5" Type="http://schemas.openxmlformats.org/officeDocument/2006/relationships/hyperlink" Target="http://r.unitn.it/en/cimec/mri" TargetMode="External"/><Relationship Id="rId15" Type="http://schemas.openxmlformats.org/officeDocument/2006/relationships/image" Target="../media/image106.emf"/><Relationship Id="rId10" Type="http://schemas.openxmlformats.org/officeDocument/2006/relationships/image" Target="../media/image101.jpeg"/><Relationship Id="rId19" Type="http://schemas.openxmlformats.org/officeDocument/2006/relationships/image" Target="../media/image110.jpeg"/><Relationship Id="rId4" Type="http://schemas.openxmlformats.org/officeDocument/2006/relationships/image" Target="../media/image96.jpe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longa.be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srv.clas.virginia.edu/~rjh9u/hemoglob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11113" y="1447800"/>
            <a:ext cx="91217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92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 smtClean="0"/>
              <a:t>Brain Functional MRI Introduction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s-AR" sz="2000" b="1" i="1" dirty="0" err="1" smtClean="0">
                <a:solidFill>
                  <a:srgbClr val="C00000"/>
                </a:solidFill>
              </a:rPr>
              <a:t>Louvain</a:t>
            </a:r>
            <a:r>
              <a:rPr lang="es-AR" sz="2000" b="1" i="1">
                <a:solidFill>
                  <a:srgbClr val="C00000"/>
                </a:solidFill>
              </a:rPr>
              <a:t>-</a:t>
            </a:r>
            <a:r>
              <a:rPr lang="es-AR" sz="2000" b="1" i="1" smtClean="0">
                <a:solidFill>
                  <a:srgbClr val="C00000"/>
                </a:solidFill>
              </a:rPr>
              <a:t>la-</a:t>
            </a:r>
            <a:r>
              <a:rPr lang="es-AR" sz="2000" b="1" i="1" dirty="0" err="1" smtClean="0">
                <a:solidFill>
                  <a:srgbClr val="C00000"/>
                </a:solidFill>
              </a:rPr>
              <a:t>Neuve</a:t>
            </a:r>
            <a:r>
              <a:rPr lang="es-AR" sz="2000" b="1" i="1" dirty="0" smtClean="0">
                <a:solidFill>
                  <a:srgbClr val="C00000"/>
                </a:solidFill>
              </a:rPr>
              <a:t> </a:t>
            </a:r>
            <a:r>
              <a:rPr lang="es-AR" sz="2000" b="1" i="1" dirty="0">
                <a:solidFill>
                  <a:srgbClr val="C00000"/>
                </a:solidFill>
              </a:rPr>
              <a:t>- </a:t>
            </a:r>
            <a:r>
              <a:rPr lang="es-AR" sz="2000" b="1" i="1" dirty="0" err="1">
                <a:solidFill>
                  <a:srgbClr val="C00000"/>
                </a:solidFill>
              </a:rPr>
              <a:t>Neuroimaging</a:t>
            </a:r>
            <a:r>
              <a:rPr lang="es-AR" sz="2000" b="1" i="1" dirty="0">
                <a:solidFill>
                  <a:srgbClr val="C00000"/>
                </a:solidFill>
              </a:rPr>
              <a:t> Workshop 2019</a:t>
            </a:r>
            <a:endParaRPr lang="en-US" sz="4000" b="1" i="1" dirty="0">
              <a:solidFill>
                <a:srgbClr val="C00000"/>
              </a:solidFill>
              <a:effectLst/>
            </a:endParaRPr>
          </a:p>
        </p:txBody>
      </p:sp>
      <p:grpSp>
        <p:nvGrpSpPr>
          <p:cNvPr id="2054" name="Group 6"/>
          <p:cNvGrpSpPr>
            <a:grpSpLocks/>
          </p:cNvGrpSpPr>
          <p:nvPr/>
        </p:nvGrpSpPr>
        <p:grpSpPr bwMode="auto">
          <a:xfrm>
            <a:off x="11113" y="6248400"/>
            <a:ext cx="9121775" cy="617538"/>
            <a:chOff x="7" y="3936"/>
            <a:chExt cx="5746" cy="389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0" r="822"/>
            <a:stretch>
              <a:fillRect/>
            </a:stretch>
          </p:blipFill>
          <p:spPr bwMode="auto">
            <a:xfrm>
              <a:off x="7" y="3951"/>
              <a:ext cx="1268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footer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" y="3936"/>
              <a:ext cx="446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1588" y="3962400"/>
            <a:ext cx="9090026" cy="202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en-US" b="1" i="1" dirty="0"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Jorge </a:t>
            </a:r>
            <a:r>
              <a:rPr lang="en-US" b="1" i="1" dirty="0" err="1" smtClean="0"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Jovicich</a:t>
            </a:r>
            <a:endParaRPr lang="en-US" sz="105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Center for Mind/Brain 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Sciences (</a:t>
            </a:r>
            <a:r>
              <a:rPr lang="en-US" sz="1400" dirty="0" err="1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CIMeC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), </a:t>
            </a:r>
          </a:p>
          <a:p>
            <a:pPr lvl="0" algn="ctr">
              <a:lnSpc>
                <a:spcPct val="115000"/>
              </a:lnSpc>
              <a:spcAft>
                <a:spcPts val="0"/>
              </a:spcAft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University </a:t>
            </a: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 Trento, </a:t>
            </a:r>
            <a:r>
              <a:rPr lang="en-US" sz="1400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Rovereto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Italy</a:t>
            </a:r>
          </a:p>
          <a:p>
            <a:pPr algn="ctr">
              <a:lnSpc>
                <a:spcPct val="115000"/>
              </a:lnSpc>
              <a:spcBef>
                <a:spcPts val="600"/>
              </a:spcBef>
            </a:pPr>
            <a:r>
              <a:rPr lang="en-US" sz="1400" dirty="0" err="1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CIMeC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 </a:t>
            </a:r>
            <a:r>
              <a:rPr lang="es-AR" sz="1400" dirty="0">
                <a:hlinkClick r:id="rId5"/>
              </a:rPr>
              <a:t>https://www.cimec.unitn.it/</a:t>
            </a:r>
            <a:endParaRPr lang="en-US" sz="1400" dirty="0" smtClean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Bef>
                <a:spcPts val="600"/>
              </a:spcBef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MRI Lab: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</a:t>
            </a:r>
            <a:r>
              <a:rPr lang="it-IT" sz="1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r.unitn.it/en/cimec/mri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</a:p>
          <a:p>
            <a:pPr algn="ctr">
              <a:lnSpc>
                <a:spcPct val="115000"/>
              </a:lnSpc>
            </a:pP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E-mail:</a:t>
            </a:r>
            <a:r>
              <a:rPr lang="en-US" sz="14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hlinkClick r:id="rId7"/>
              </a:rPr>
              <a:t>jorge.jovicich@unitn.it</a:t>
            </a:r>
            <a:r>
              <a:rPr lang="en-US" sz="14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15" descr="logo_cimec_blu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1086"/>
            <a:ext cx="2386014" cy="101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1086"/>
            <a:ext cx="2773456" cy="8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2809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2034" y="1381532"/>
            <a:ext cx="7795852" cy="38318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it-IT" sz="2400" b="1" dirty="0"/>
              <a:t>BOLD contrast is the net result of two separate effects: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it-IT" sz="2400" dirty="0">
                <a:solidFill>
                  <a:schemeClr val="tx2"/>
                </a:solidFill>
              </a:rPr>
              <a:t>Hemodynamic response</a:t>
            </a:r>
          </a:p>
          <a:p>
            <a:pPr marL="800100" lvl="1" indent="-342900">
              <a:lnSpc>
                <a:spcPct val="150000"/>
              </a:lnSpc>
              <a:buFont typeface="Courier New" pitchFamily="49" charset="0"/>
              <a:buChar char="o"/>
              <a:defRPr/>
            </a:pPr>
            <a:r>
              <a:rPr lang="it-IT" dirty="0"/>
              <a:t>Concentration of oxygenated hemoglobin changes with neural activation</a:t>
            </a:r>
          </a:p>
          <a:p>
            <a:pPr marL="800100" lvl="1" indent="-342900">
              <a:lnSpc>
                <a:spcPct val="150000"/>
              </a:lnSpc>
              <a:buFont typeface="Courier New" pitchFamily="49" charset="0"/>
              <a:buChar char="o"/>
              <a:defRPr/>
            </a:pPr>
            <a:r>
              <a:rPr lang="it-IT" dirty="0"/>
              <a:t>Changes are «local» to brain activation areas </a:t>
            </a:r>
          </a:p>
          <a:p>
            <a:pPr marL="800100" lvl="1" indent="-342900">
              <a:lnSpc>
                <a:spcPct val="150000"/>
              </a:lnSpc>
              <a:buFont typeface="Courier New" pitchFamily="49" charset="0"/>
              <a:buChar char="o"/>
              <a:defRPr/>
            </a:pPr>
            <a:r>
              <a:rPr lang="it-IT" dirty="0"/>
              <a:t>There is a quick decreas in oxy-Hg shortly after activation starts</a:t>
            </a:r>
          </a:p>
          <a:p>
            <a:pPr marL="800100" lvl="1" indent="-342900">
              <a:lnSpc>
                <a:spcPct val="150000"/>
              </a:lnSpc>
              <a:buFont typeface="Courier New" pitchFamily="49" charset="0"/>
              <a:buChar char="o"/>
              <a:defRPr/>
            </a:pPr>
            <a:r>
              <a:rPr lang="it-IT" dirty="0"/>
              <a:t>After a few seconds a local excess of oxy-Hg in active area is observed</a:t>
            </a:r>
          </a:p>
          <a:p>
            <a:pPr marL="800100" lvl="1" indent="-342900">
              <a:lnSpc>
                <a:spcPct val="150000"/>
              </a:lnSpc>
              <a:buFont typeface="Courier New" pitchFamily="49" charset="0"/>
              <a:buChar char="o"/>
              <a:defRPr/>
            </a:pPr>
            <a:endParaRPr lang="it-IT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it-IT" sz="2400" dirty="0">
                <a:solidFill>
                  <a:schemeClr val="tx2"/>
                </a:solidFill>
              </a:rPr>
              <a:t>Magnetic properties of the hemoglobin molecules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52400" y="4800600"/>
            <a:ext cx="719138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7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2800" b="1" dirty="0">
                <a:solidFill>
                  <a:schemeClr val="bg1"/>
                </a:solidFill>
              </a:rPr>
              <a:t>Blood Oxygenation Level Dependent (BOLD) contrast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75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ChangeArrowheads="1"/>
          </p:cNvSpPr>
          <p:nvPr/>
        </p:nvSpPr>
        <p:spPr bwMode="auto">
          <a:xfrm>
            <a:off x="971550" y="838200"/>
            <a:ext cx="74168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2921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7493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solidFill>
                  <a:schemeClr val="accent2"/>
                </a:solidFill>
              </a:rPr>
              <a:t>Oxygenation states give rise to different magnetic states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it-IT" sz="2000">
                <a:solidFill>
                  <a:schemeClr val="tx2"/>
                </a:solidFill>
              </a:rPr>
              <a:t> </a:t>
            </a:r>
            <a:r>
              <a:rPr lang="en-US" altLang="it-IT" sz="2000" b="1">
                <a:solidFill>
                  <a:schemeClr val="tx2"/>
                </a:solidFill>
              </a:rPr>
              <a:t>Oxygenated-Hb</a:t>
            </a:r>
            <a:r>
              <a:rPr lang="en-US" altLang="it-IT" sz="2000">
                <a:solidFill>
                  <a:schemeClr val="tx2"/>
                </a:solidFill>
              </a:rPr>
              <a:t> 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tx2"/>
                </a:solidFill>
              </a:rPr>
              <a:t> Isomagnetic with respect to the surrounding tissue, no net magnetization, paired electrons</a:t>
            </a:r>
            <a:endParaRPr lang="en-US" altLang="it-IT" sz="2000">
              <a:solidFill>
                <a:schemeClr val="tx2"/>
              </a:solidFill>
            </a:endParaRP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it-IT" sz="2000">
                <a:solidFill>
                  <a:schemeClr val="tx2"/>
                </a:solidFill>
              </a:rPr>
              <a:t> </a:t>
            </a:r>
            <a:r>
              <a:rPr lang="en-US" altLang="it-IT" sz="2000" b="1">
                <a:solidFill>
                  <a:schemeClr val="tx2"/>
                </a:solidFill>
              </a:rPr>
              <a:t>Deoxygenated-Hb 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tx2"/>
                </a:solidFill>
              </a:rPr>
              <a:t> Paramagnetic with respect to the surrounding tissue, net magnetization, unpaired electrons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it-IT" sz="2000">
                <a:solidFill>
                  <a:schemeClr val="tx2"/>
                </a:solidFill>
              </a:rPr>
              <a:t> Pauling &amp; Coryell, PNAS 1936.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4643438" y="4294188"/>
            <a:ext cx="2728912" cy="1679575"/>
            <a:chOff x="1281" y="2705"/>
            <a:chExt cx="1071" cy="631"/>
          </a:xfrm>
        </p:grpSpPr>
        <p:sp>
          <p:nvSpPr>
            <p:cNvPr id="30758" name="Oval 5"/>
            <p:cNvSpPr>
              <a:spLocks noChangeArrowheads="1"/>
            </p:cNvSpPr>
            <p:nvPr/>
          </p:nvSpPr>
          <p:spPr bwMode="auto">
            <a:xfrm>
              <a:off x="1644" y="2850"/>
              <a:ext cx="345" cy="3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1600">
                <a:solidFill>
                  <a:schemeClr val="tx2"/>
                </a:solidFill>
              </a:endParaRPr>
            </a:p>
          </p:txBody>
        </p:sp>
        <p:grpSp>
          <p:nvGrpSpPr>
            <p:cNvPr id="30759" name="Group 6"/>
            <p:cNvGrpSpPr>
              <a:grpSpLocks/>
            </p:cNvGrpSpPr>
            <p:nvPr/>
          </p:nvGrpSpPr>
          <p:grpSpPr bwMode="auto">
            <a:xfrm>
              <a:off x="1884" y="2802"/>
              <a:ext cx="459" cy="195"/>
              <a:chOff x="1881" y="2802"/>
              <a:chExt cx="459" cy="195"/>
            </a:xfrm>
          </p:grpSpPr>
          <p:sp>
            <p:nvSpPr>
              <p:cNvPr id="30809" name="Freeform 7"/>
              <p:cNvSpPr>
                <a:spLocks/>
              </p:cNvSpPr>
              <p:nvPr/>
            </p:nvSpPr>
            <p:spPr bwMode="auto">
              <a:xfrm>
                <a:off x="1881" y="2802"/>
                <a:ext cx="456" cy="60"/>
              </a:xfrm>
              <a:custGeom>
                <a:avLst/>
                <a:gdLst>
                  <a:gd name="T0" fmla="*/ 0 w 456"/>
                  <a:gd name="T1" fmla="*/ 60 h 60"/>
                  <a:gd name="T2" fmla="*/ 72 w 456"/>
                  <a:gd name="T3" fmla="*/ 21 h 60"/>
                  <a:gd name="T4" fmla="*/ 192 w 456"/>
                  <a:gd name="T5" fmla="*/ 3 h 60"/>
                  <a:gd name="T6" fmla="*/ 456 w 456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6"/>
                  <a:gd name="T13" fmla="*/ 0 h 60"/>
                  <a:gd name="T14" fmla="*/ 456 w 456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6" h="60">
                    <a:moveTo>
                      <a:pt x="0" y="60"/>
                    </a:moveTo>
                    <a:cubicBezTo>
                      <a:pt x="20" y="45"/>
                      <a:pt x="40" y="30"/>
                      <a:pt x="72" y="21"/>
                    </a:cubicBezTo>
                    <a:cubicBezTo>
                      <a:pt x="104" y="12"/>
                      <a:pt x="128" y="6"/>
                      <a:pt x="192" y="3"/>
                    </a:cubicBezTo>
                    <a:cubicBezTo>
                      <a:pt x="256" y="0"/>
                      <a:pt x="356" y="0"/>
                      <a:pt x="45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10" name="Freeform 8"/>
              <p:cNvSpPr>
                <a:spLocks/>
              </p:cNvSpPr>
              <p:nvPr/>
            </p:nvSpPr>
            <p:spPr bwMode="auto">
              <a:xfrm>
                <a:off x="1920" y="2830"/>
                <a:ext cx="417" cy="53"/>
              </a:xfrm>
              <a:custGeom>
                <a:avLst/>
                <a:gdLst>
                  <a:gd name="T0" fmla="*/ 0 w 417"/>
                  <a:gd name="T1" fmla="*/ 53 h 53"/>
                  <a:gd name="T2" fmla="*/ 69 w 417"/>
                  <a:gd name="T3" fmla="*/ 20 h 53"/>
                  <a:gd name="T4" fmla="*/ 162 w 417"/>
                  <a:gd name="T5" fmla="*/ 2 h 53"/>
                  <a:gd name="T6" fmla="*/ 417 w 417"/>
                  <a:gd name="T7" fmla="*/ 5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7"/>
                  <a:gd name="T13" fmla="*/ 0 h 53"/>
                  <a:gd name="T14" fmla="*/ 417 w 417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7" h="53">
                    <a:moveTo>
                      <a:pt x="0" y="53"/>
                    </a:moveTo>
                    <a:cubicBezTo>
                      <a:pt x="11" y="48"/>
                      <a:pt x="42" y="28"/>
                      <a:pt x="69" y="20"/>
                    </a:cubicBezTo>
                    <a:cubicBezTo>
                      <a:pt x="96" y="12"/>
                      <a:pt x="104" y="4"/>
                      <a:pt x="162" y="2"/>
                    </a:cubicBezTo>
                    <a:cubicBezTo>
                      <a:pt x="220" y="0"/>
                      <a:pt x="364" y="4"/>
                      <a:pt x="417" y="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11" name="Freeform 9"/>
              <p:cNvSpPr>
                <a:spLocks/>
              </p:cNvSpPr>
              <p:nvPr/>
            </p:nvSpPr>
            <p:spPr bwMode="auto">
              <a:xfrm>
                <a:off x="1947" y="2865"/>
                <a:ext cx="393" cy="42"/>
              </a:xfrm>
              <a:custGeom>
                <a:avLst/>
                <a:gdLst>
                  <a:gd name="T0" fmla="*/ 0 w 393"/>
                  <a:gd name="T1" fmla="*/ 42 h 42"/>
                  <a:gd name="T2" fmla="*/ 63 w 393"/>
                  <a:gd name="T3" fmla="*/ 18 h 42"/>
                  <a:gd name="T4" fmla="*/ 159 w 393"/>
                  <a:gd name="T5" fmla="*/ 3 h 42"/>
                  <a:gd name="T6" fmla="*/ 393 w 393"/>
                  <a:gd name="T7" fmla="*/ 0 h 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93"/>
                  <a:gd name="T13" fmla="*/ 0 h 42"/>
                  <a:gd name="T14" fmla="*/ 393 w 393"/>
                  <a:gd name="T15" fmla="*/ 42 h 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93" h="42">
                    <a:moveTo>
                      <a:pt x="0" y="42"/>
                    </a:moveTo>
                    <a:cubicBezTo>
                      <a:pt x="10" y="38"/>
                      <a:pt x="37" y="24"/>
                      <a:pt x="63" y="18"/>
                    </a:cubicBezTo>
                    <a:cubicBezTo>
                      <a:pt x="89" y="12"/>
                      <a:pt x="104" y="6"/>
                      <a:pt x="159" y="3"/>
                    </a:cubicBezTo>
                    <a:cubicBezTo>
                      <a:pt x="214" y="0"/>
                      <a:pt x="344" y="1"/>
                      <a:pt x="393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12" name="Freeform 10"/>
              <p:cNvSpPr>
                <a:spLocks/>
              </p:cNvSpPr>
              <p:nvPr/>
            </p:nvSpPr>
            <p:spPr bwMode="auto">
              <a:xfrm>
                <a:off x="1962" y="2895"/>
                <a:ext cx="378" cy="33"/>
              </a:xfrm>
              <a:custGeom>
                <a:avLst/>
                <a:gdLst>
                  <a:gd name="T0" fmla="*/ 0 w 378"/>
                  <a:gd name="T1" fmla="*/ 33 h 33"/>
                  <a:gd name="T2" fmla="*/ 48 w 378"/>
                  <a:gd name="T3" fmla="*/ 15 h 33"/>
                  <a:gd name="T4" fmla="*/ 111 w 378"/>
                  <a:gd name="T5" fmla="*/ 6 h 33"/>
                  <a:gd name="T6" fmla="*/ 378 w 378"/>
                  <a:gd name="T7" fmla="*/ 0 h 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8"/>
                  <a:gd name="T13" fmla="*/ 0 h 33"/>
                  <a:gd name="T14" fmla="*/ 378 w 378"/>
                  <a:gd name="T15" fmla="*/ 33 h 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8" h="33">
                    <a:moveTo>
                      <a:pt x="0" y="33"/>
                    </a:moveTo>
                    <a:cubicBezTo>
                      <a:pt x="15" y="26"/>
                      <a:pt x="30" y="19"/>
                      <a:pt x="48" y="15"/>
                    </a:cubicBezTo>
                    <a:cubicBezTo>
                      <a:pt x="66" y="11"/>
                      <a:pt x="56" y="9"/>
                      <a:pt x="111" y="6"/>
                    </a:cubicBezTo>
                    <a:cubicBezTo>
                      <a:pt x="166" y="3"/>
                      <a:pt x="272" y="1"/>
                      <a:pt x="37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13" name="Freeform 11"/>
              <p:cNvSpPr>
                <a:spLocks/>
              </p:cNvSpPr>
              <p:nvPr/>
            </p:nvSpPr>
            <p:spPr bwMode="auto">
              <a:xfrm>
                <a:off x="1974" y="2924"/>
                <a:ext cx="360" cy="28"/>
              </a:xfrm>
              <a:custGeom>
                <a:avLst/>
                <a:gdLst>
                  <a:gd name="T0" fmla="*/ 0 w 360"/>
                  <a:gd name="T1" fmla="*/ 28 h 28"/>
                  <a:gd name="T2" fmla="*/ 102 w 360"/>
                  <a:gd name="T3" fmla="*/ 7 h 28"/>
                  <a:gd name="T4" fmla="*/ 159 w 360"/>
                  <a:gd name="T5" fmla="*/ 1 h 28"/>
                  <a:gd name="T6" fmla="*/ 360 w 360"/>
                  <a:gd name="T7" fmla="*/ 4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0"/>
                  <a:gd name="T13" fmla="*/ 0 h 28"/>
                  <a:gd name="T14" fmla="*/ 360 w 360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0" h="28">
                    <a:moveTo>
                      <a:pt x="0" y="28"/>
                    </a:moveTo>
                    <a:cubicBezTo>
                      <a:pt x="38" y="19"/>
                      <a:pt x="76" y="11"/>
                      <a:pt x="102" y="7"/>
                    </a:cubicBezTo>
                    <a:cubicBezTo>
                      <a:pt x="128" y="3"/>
                      <a:pt x="116" y="2"/>
                      <a:pt x="159" y="1"/>
                    </a:cubicBezTo>
                    <a:cubicBezTo>
                      <a:pt x="202" y="0"/>
                      <a:pt x="281" y="2"/>
                      <a:pt x="360" y="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14" name="Freeform 12"/>
              <p:cNvSpPr>
                <a:spLocks/>
              </p:cNvSpPr>
              <p:nvPr/>
            </p:nvSpPr>
            <p:spPr bwMode="auto">
              <a:xfrm>
                <a:off x="1986" y="2955"/>
                <a:ext cx="351" cy="21"/>
              </a:xfrm>
              <a:custGeom>
                <a:avLst/>
                <a:gdLst>
                  <a:gd name="T0" fmla="*/ 0 w 351"/>
                  <a:gd name="T1" fmla="*/ 21 h 21"/>
                  <a:gd name="T2" fmla="*/ 120 w 351"/>
                  <a:gd name="T3" fmla="*/ 3 h 21"/>
                  <a:gd name="T4" fmla="*/ 351 w 351"/>
                  <a:gd name="T5" fmla="*/ 0 h 21"/>
                  <a:gd name="T6" fmla="*/ 0 60000 65536"/>
                  <a:gd name="T7" fmla="*/ 0 60000 65536"/>
                  <a:gd name="T8" fmla="*/ 0 60000 65536"/>
                  <a:gd name="T9" fmla="*/ 0 w 351"/>
                  <a:gd name="T10" fmla="*/ 0 h 21"/>
                  <a:gd name="T11" fmla="*/ 351 w 351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51" h="21">
                    <a:moveTo>
                      <a:pt x="0" y="21"/>
                    </a:moveTo>
                    <a:cubicBezTo>
                      <a:pt x="31" y="13"/>
                      <a:pt x="62" y="6"/>
                      <a:pt x="120" y="3"/>
                    </a:cubicBezTo>
                    <a:cubicBezTo>
                      <a:pt x="178" y="0"/>
                      <a:pt x="264" y="0"/>
                      <a:pt x="351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15" name="Freeform 13"/>
              <p:cNvSpPr>
                <a:spLocks/>
              </p:cNvSpPr>
              <p:nvPr/>
            </p:nvSpPr>
            <p:spPr bwMode="auto">
              <a:xfrm>
                <a:off x="1992" y="2983"/>
                <a:ext cx="342" cy="14"/>
              </a:xfrm>
              <a:custGeom>
                <a:avLst/>
                <a:gdLst>
                  <a:gd name="T0" fmla="*/ 0 w 342"/>
                  <a:gd name="T1" fmla="*/ 14 h 14"/>
                  <a:gd name="T2" fmla="*/ 120 w 342"/>
                  <a:gd name="T3" fmla="*/ 2 h 14"/>
                  <a:gd name="T4" fmla="*/ 342 w 342"/>
                  <a:gd name="T5" fmla="*/ 2 h 14"/>
                  <a:gd name="T6" fmla="*/ 0 60000 65536"/>
                  <a:gd name="T7" fmla="*/ 0 60000 65536"/>
                  <a:gd name="T8" fmla="*/ 0 60000 65536"/>
                  <a:gd name="T9" fmla="*/ 0 w 342"/>
                  <a:gd name="T10" fmla="*/ 0 h 14"/>
                  <a:gd name="T11" fmla="*/ 342 w 342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2" h="14">
                    <a:moveTo>
                      <a:pt x="0" y="14"/>
                    </a:moveTo>
                    <a:cubicBezTo>
                      <a:pt x="31" y="9"/>
                      <a:pt x="63" y="4"/>
                      <a:pt x="120" y="2"/>
                    </a:cubicBezTo>
                    <a:cubicBezTo>
                      <a:pt x="177" y="0"/>
                      <a:pt x="259" y="1"/>
                      <a:pt x="342" y="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30760" name="Line 14"/>
            <p:cNvSpPr>
              <a:spLocks noChangeShapeType="1"/>
            </p:cNvSpPr>
            <p:nvPr/>
          </p:nvSpPr>
          <p:spPr bwMode="auto">
            <a:xfrm>
              <a:off x="1992" y="3018"/>
              <a:ext cx="3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grpSp>
          <p:nvGrpSpPr>
            <p:cNvPr id="30761" name="Group 15"/>
            <p:cNvGrpSpPr>
              <a:grpSpLocks/>
            </p:cNvGrpSpPr>
            <p:nvPr/>
          </p:nvGrpSpPr>
          <p:grpSpPr bwMode="auto">
            <a:xfrm flipV="1">
              <a:off x="1884" y="3039"/>
              <a:ext cx="459" cy="195"/>
              <a:chOff x="1881" y="2802"/>
              <a:chExt cx="459" cy="195"/>
            </a:xfrm>
          </p:grpSpPr>
          <p:sp>
            <p:nvSpPr>
              <p:cNvPr id="30802" name="Freeform 16"/>
              <p:cNvSpPr>
                <a:spLocks/>
              </p:cNvSpPr>
              <p:nvPr/>
            </p:nvSpPr>
            <p:spPr bwMode="auto">
              <a:xfrm>
                <a:off x="1881" y="2802"/>
                <a:ext cx="456" cy="60"/>
              </a:xfrm>
              <a:custGeom>
                <a:avLst/>
                <a:gdLst>
                  <a:gd name="T0" fmla="*/ 0 w 456"/>
                  <a:gd name="T1" fmla="*/ 60 h 60"/>
                  <a:gd name="T2" fmla="*/ 72 w 456"/>
                  <a:gd name="T3" fmla="*/ 21 h 60"/>
                  <a:gd name="T4" fmla="*/ 192 w 456"/>
                  <a:gd name="T5" fmla="*/ 3 h 60"/>
                  <a:gd name="T6" fmla="*/ 456 w 456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6"/>
                  <a:gd name="T13" fmla="*/ 0 h 60"/>
                  <a:gd name="T14" fmla="*/ 456 w 456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6" h="60">
                    <a:moveTo>
                      <a:pt x="0" y="60"/>
                    </a:moveTo>
                    <a:cubicBezTo>
                      <a:pt x="20" y="45"/>
                      <a:pt x="40" y="30"/>
                      <a:pt x="72" y="21"/>
                    </a:cubicBezTo>
                    <a:cubicBezTo>
                      <a:pt x="104" y="12"/>
                      <a:pt x="128" y="6"/>
                      <a:pt x="192" y="3"/>
                    </a:cubicBezTo>
                    <a:cubicBezTo>
                      <a:pt x="256" y="0"/>
                      <a:pt x="356" y="0"/>
                      <a:pt x="456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03" name="Freeform 17"/>
              <p:cNvSpPr>
                <a:spLocks/>
              </p:cNvSpPr>
              <p:nvPr/>
            </p:nvSpPr>
            <p:spPr bwMode="auto">
              <a:xfrm>
                <a:off x="1920" y="2830"/>
                <a:ext cx="417" cy="53"/>
              </a:xfrm>
              <a:custGeom>
                <a:avLst/>
                <a:gdLst>
                  <a:gd name="T0" fmla="*/ 0 w 417"/>
                  <a:gd name="T1" fmla="*/ 53 h 53"/>
                  <a:gd name="T2" fmla="*/ 69 w 417"/>
                  <a:gd name="T3" fmla="*/ 20 h 53"/>
                  <a:gd name="T4" fmla="*/ 162 w 417"/>
                  <a:gd name="T5" fmla="*/ 2 h 53"/>
                  <a:gd name="T6" fmla="*/ 417 w 417"/>
                  <a:gd name="T7" fmla="*/ 5 h 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7"/>
                  <a:gd name="T13" fmla="*/ 0 h 53"/>
                  <a:gd name="T14" fmla="*/ 417 w 417"/>
                  <a:gd name="T15" fmla="*/ 53 h 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7" h="53">
                    <a:moveTo>
                      <a:pt x="0" y="53"/>
                    </a:moveTo>
                    <a:cubicBezTo>
                      <a:pt x="11" y="48"/>
                      <a:pt x="42" y="28"/>
                      <a:pt x="69" y="20"/>
                    </a:cubicBezTo>
                    <a:cubicBezTo>
                      <a:pt x="96" y="12"/>
                      <a:pt x="104" y="4"/>
                      <a:pt x="162" y="2"/>
                    </a:cubicBezTo>
                    <a:cubicBezTo>
                      <a:pt x="220" y="0"/>
                      <a:pt x="364" y="4"/>
                      <a:pt x="417" y="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04" name="Freeform 18"/>
              <p:cNvSpPr>
                <a:spLocks/>
              </p:cNvSpPr>
              <p:nvPr/>
            </p:nvSpPr>
            <p:spPr bwMode="auto">
              <a:xfrm>
                <a:off x="1947" y="2865"/>
                <a:ext cx="393" cy="42"/>
              </a:xfrm>
              <a:custGeom>
                <a:avLst/>
                <a:gdLst>
                  <a:gd name="T0" fmla="*/ 0 w 393"/>
                  <a:gd name="T1" fmla="*/ 42 h 42"/>
                  <a:gd name="T2" fmla="*/ 63 w 393"/>
                  <a:gd name="T3" fmla="*/ 18 h 42"/>
                  <a:gd name="T4" fmla="*/ 159 w 393"/>
                  <a:gd name="T5" fmla="*/ 3 h 42"/>
                  <a:gd name="T6" fmla="*/ 393 w 393"/>
                  <a:gd name="T7" fmla="*/ 0 h 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93"/>
                  <a:gd name="T13" fmla="*/ 0 h 42"/>
                  <a:gd name="T14" fmla="*/ 393 w 393"/>
                  <a:gd name="T15" fmla="*/ 42 h 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93" h="42">
                    <a:moveTo>
                      <a:pt x="0" y="42"/>
                    </a:moveTo>
                    <a:cubicBezTo>
                      <a:pt x="10" y="38"/>
                      <a:pt x="37" y="24"/>
                      <a:pt x="63" y="18"/>
                    </a:cubicBezTo>
                    <a:cubicBezTo>
                      <a:pt x="89" y="12"/>
                      <a:pt x="104" y="6"/>
                      <a:pt x="159" y="3"/>
                    </a:cubicBezTo>
                    <a:cubicBezTo>
                      <a:pt x="214" y="0"/>
                      <a:pt x="344" y="1"/>
                      <a:pt x="393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05" name="Freeform 19"/>
              <p:cNvSpPr>
                <a:spLocks/>
              </p:cNvSpPr>
              <p:nvPr/>
            </p:nvSpPr>
            <p:spPr bwMode="auto">
              <a:xfrm>
                <a:off x="1962" y="2895"/>
                <a:ext cx="378" cy="33"/>
              </a:xfrm>
              <a:custGeom>
                <a:avLst/>
                <a:gdLst>
                  <a:gd name="T0" fmla="*/ 0 w 378"/>
                  <a:gd name="T1" fmla="*/ 33 h 33"/>
                  <a:gd name="T2" fmla="*/ 48 w 378"/>
                  <a:gd name="T3" fmla="*/ 15 h 33"/>
                  <a:gd name="T4" fmla="*/ 111 w 378"/>
                  <a:gd name="T5" fmla="*/ 6 h 33"/>
                  <a:gd name="T6" fmla="*/ 378 w 378"/>
                  <a:gd name="T7" fmla="*/ 0 h 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8"/>
                  <a:gd name="T13" fmla="*/ 0 h 33"/>
                  <a:gd name="T14" fmla="*/ 378 w 378"/>
                  <a:gd name="T15" fmla="*/ 33 h 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8" h="33">
                    <a:moveTo>
                      <a:pt x="0" y="33"/>
                    </a:moveTo>
                    <a:cubicBezTo>
                      <a:pt x="15" y="26"/>
                      <a:pt x="30" y="19"/>
                      <a:pt x="48" y="15"/>
                    </a:cubicBezTo>
                    <a:cubicBezTo>
                      <a:pt x="66" y="11"/>
                      <a:pt x="56" y="9"/>
                      <a:pt x="111" y="6"/>
                    </a:cubicBezTo>
                    <a:cubicBezTo>
                      <a:pt x="166" y="3"/>
                      <a:pt x="272" y="1"/>
                      <a:pt x="37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06" name="Freeform 20"/>
              <p:cNvSpPr>
                <a:spLocks/>
              </p:cNvSpPr>
              <p:nvPr/>
            </p:nvSpPr>
            <p:spPr bwMode="auto">
              <a:xfrm>
                <a:off x="1974" y="2924"/>
                <a:ext cx="360" cy="28"/>
              </a:xfrm>
              <a:custGeom>
                <a:avLst/>
                <a:gdLst>
                  <a:gd name="T0" fmla="*/ 0 w 360"/>
                  <a:gd name="T1" fmla="*/ 28 h 28"/>
                  <a:gd name="T2" fmla="*/ 102 w 360"/>
                  <a:gd name="T3" fmla="*/ 7 h 28"/>
                  <a:gd name="T4" fmla="*/ 159 w 360"/>
                  <a:gd name="T5" fmla="*/ 1 h 28"/>
                  <a:gd name="T6" fmla="*/ 360 w 360"/>
                  <a:gd name="T7" fmla="*/ 4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0"/>
                  <a:gd name="T13" fmla="*/ 0 h 28"/>
                  <a:gd name="T14" fmla="*/ 360 w 360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0" h="28">
                    <a:moveTo>
                      <a:pt x="0" y="28"/>
                    </a:moveTo>
                    <a:cubicBezTo>
                      <a:pt x="38" y="19"/>
                      <a:pt x="76" y="11"/>
                      <a:pt x="102" y="7"/>
                    </a:cubicBezTo>
                    <a:cubicBezTo>
                      <a:pt x="128" y="3"/>
                      <a:pt x="116" y="2"/>
                      <a:pt x="159" y="1"/>
                    </a:cubicBezTo>
                    <a:cubicBezTo>
                      <a:pt x="202" y="0"/>
                      <a:pt x="281" y="2"/>
                      <a:pt x="360" y="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07" name="Freeform 21"/>
              <p:cNvSpPr>
                <a:spLocks/>
              </p:cNvSpPr>
              <p:nvPr/>
            </p:nvSpPr>
            <p:spPr bwMode="auto">
              <a:xfrm>
                <a:off x="1986" y="2955"/>
                <a:ext cx="351" cy="21"/>
              </a:xfrm>
              <a:custGeom>
                <a:avLst/>
                <a:gdLst>
                  <a:gd name="T0" fmla="*/ 0 w 351"/>
                  <a:gd name="T1" fmla="*/ 21 h 21"/>
                  <a:gd name="T2" fmla="*/ 120 w 351"/>
                  <a:gd name="T3" fmla="*/ 3 h 21"/>
                  <a:gd name="T4" fmla="*/ 351 w 351"/>
                  <a:gd name="T5" fmla="*/ 0 h 21"/>
                  <a:gd name="T6" fmla="*/ 0 60000 65536"/>
                  <a:gd name="T7" fmla="*/ 0 60000 65536"/>
                  <a:gd name="T8" fmla="*/ 0 60000 65536"/>
                  <a:gd name="T9" fmla="*/ 0 w 351"/>
                  <a:gd name="T10" fmla="*/ 0 h 21"/>
                  <a:gd name="T11" fmla="*/ 351 w 351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51" h="21">
                    <a:moveTo>
                      <a:pt x="0" y="21"/>
                    </a:moveTo>
                    <a:cubicBezTo>
                      <a:pt x="31" y="13"/>
                      <a:pt x="62" y="6"/>
                      <a:pt x="120" y="3"/>
                    </a:cubicBezTo>
                    <a:cubicBezTo>
                      <a:pt x="178" y="0"/>
                      <a:pt x="264" y="0"/>
                      <a:pt x="351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08" name="Freeform 22"/>
              <p:cNvSpPr>
                <a:spLocks/>
              </p:cNvSpPr>
              <p:nvPr/>
            </p:nvSpPr>
            <p:spPr bwMode="auto">
              <a:xfrm>
                <a:off x="1992" y="2983"/>
                <a:ext cx="342" cy="14"/>
              </a:xfrm>
              <a:custGeom>
                <a:avLst/>
                <a:gdLst>
                  <a:gd name="T0" fmla="*/ 0 w 342"/>
                  <a:gd name="T1" fmla="*/ 14 h 14"/>
                  <a:gd name="T2" fmla="*/ 120 w 342"/>
                  <a:gd name="T3" fmla="*/ 2 h 14"/>
                  <a:gd name="T4" fmla="*/ 342 w 342"/>
                  <a:gd name="T5" fmla="*/ 2 h 14"/>
                  <a:gd name="T6" fmla="*/ 0 60000 65536"/>
                  <a:gd name="T7" fmla="*/ 0 60000 65536"/>
                  <a:gd name="T8" fmla="*/ 0 60000 65536"/>
                  <a:gd name="T9" fmla="*/ 0 w 342"/>
                  <a:gd name="T10" fmla="*/ 0 h 14"/>
                  <a:gd name="T11" fmla="*/ 342 w 342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2" h="14">
                    <a:moveTo>
                      <a:pt x="0" y="14"/>
                    </a:moveTo>
                    <a:cubicBezTo>
                      <a:pt x="31" y="9"/>
                      <a:pt x="63" y="4"/>
                      <a:pt x="120" y="2"/>
                    </a:cubicBezTo>
                    <a:cubicBezTo>
                      <a:pt x="177" y="0"/>
                      <a:pt x="259" y="1"/>
                      <a:pt x="342" y="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30762" name="Group 23"/>
            <p:cNvGrpSpPr>
              <a:grpSpLocks/>
            </p:cNvGrpSpPr>
            <p:nvPr/>
          </p:nvGrpSpPr>
          <p:grpSpPr bwMode="auto">
            <a:xfrm flipH="1">
              <a:off x="1290" y="2802"/>
              <a:ext cx="459" cy="432"/>
              <a:chOff x="1980" y="2898"/>
              <a:chExt cx="459" cy="432"/>
            </a:xfrm>
          </p:grpSpPr>
          <p:grpSp>
            <p:nvGrpSpPr>
              <p:cNvPr id="30785" name="Group 24"/>
              <p:cNvGrpSpPr>
                <a:grpSpLocks/>
              </p:cNvGrpSpPr>
              <p:nvPr/>
            </p:nvGrpSpPr>
            <p:grpSpPr bwMode="auto">
              <a:xfrm>
                <a:off x="1980" y="2898"/>
                <a:ext cx="459" cy="195"/>
                <a:chOff x="1881" y="2802"/>
                <a:chExt cx="459" cy="195"/>
              </a:xfrm>
            </p:grpSpPr>
            <p:sp>
              <p:nvSpPr>
                <p:cNvPr id="30795" name="Freeform 25"/>
                <p:cNvSpPr>
                  <a:spLocks/>
                </p:cNvSpPr>
                <p:nvPr/>
              </p:nvSpPr>
              <p:spPr bwMode="auto">
                <a:xfrm>
                  <a:off x="1881" y="2802"/>
                  <a:ext cx="456" cy="60"/>
                </a:xfrm>
                <a:custGeom>
                  <a:avLst/>
                  <a:gdLst>
                    <a:gd name="T0" fmla="*/ 0 w 456"/>
                    <a:gd name="T1" fmla="*/ 60 h 60"/>
                    <a:gd name="T2" fmla="*/ 72 w 456"/>
                    <a:gd name="T3" fmla="*/ 21 h 60"/>
                    <a:gd name="T4" fmla="*/ 192 w 456"/>
                    <a:gd name="T5" fmla="*/ 3 h 60"/>
                    <a:gd name="T6" fmla="*/ 456 w 456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56"/>
                    <a:gd name="T13" fmla="*/ 0 h 60"/>
                    <a:gd name="T14" fmla="*/ 456 w 456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56" h="60">
                      <a:moveTo>
                        <a:pt x="0" y="60"/>
                      </a:moveTo>
                      <a:cubicBezTo>
                        <a:pt x="20" y="45"/>
                        <a:pt x="40" y="30"/>
                        <a:pt x="72" y="21"/>
                      </a:cubicBezTo>
                      <a:cubicBezTo>
                        <a:pt x="104" y="12"/>
                        <a:pt x="128" y="6"/>
                        <a:pt x="192" y="3"/>
                      </a:cubicBezTo>
                      <a:cubicBezTo>
                        <a:pt x="256" y="0"/>
                        <a:pt x="356" y="0"/>
                        <a:pt x="456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796" name="Freeform 26"/>
                <p:cNvSpPr>
                  <a:spLocks/>
                </p:cNvSpPr>
                <p:nvPr/>
              </p:nvSpPr>
              <p:spPr bwMode="auto">
                <a:xfrm>
                  <a:off x="1920" y="2830"/>
                  <a:ext cx="417" cy="53"/>
                </a:xfrm>
                <a:custGeom>
                  <a:avLst/>
                  <a:gdLst>
                    <a:gd name="T0" fmla="*/ 0 w 417"/>
                    <a:gd name="T1" fmla="*/ 53 h 53"/>
                    <a:gd name="T2" fmla="*/ 69 w 417"/>
                    <a:gd name="T3" fmla="*/ 20 h 53"/>
                    <a:gd name="T4" fmla="*/ 162 w 417"/>
                    <a:gd name="T5" fmla="*/ 2 h 53"/>
                    <a:gd name="T6" fmla="*/ 417 w 417"/>
                    <a:gd name="T7" fmla="*/ 5 h 5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17"/>
                    <a:gd name="T13" fmla="*/ 0 h 53"/>
                    <a:gd name="T14" fmla="*/ 417 w 417"/>
                    <a:gd name="T15" fmla="*/ 53 h 5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17" h="53">
                      <a:moveTo>
                        <a:pt x="0" y="53"/>
                      </a:moveTo>
                      <a:cubicBezTo>
                        <a:pt x="11" y="48"/>
                        <a:pt x="42" y="28"/>
                        <a:pt x="69" y="20"/>
                      </a:cubicBezTo>
                      <a:cubicBezTo>
                        <a:pt x="96" y="12"/>
                        <a:pt x="104" y="4"/>
                        <a:pt x="162" y="2"/>
                      </a:cubicBezTo>
                      <a:cubicBezTo>
                        <a:pt x="220" y="0"/>
                        <a:pt x="364" y="4"/>
                        <a:pt x="417" y="5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797" name="Freeform 27"/>
                <p:cNvSpPr>
                  <a:spLocks/>
                </p:cNvSpPr>
                <p:nvPr/>
              </p:nvSpPr>
              <p:spPr bwMode="auto">
                <a:xfrm>
                  <a:off x="1947" y="2865"/>
                  <a:ext cx="393" cy="42"/>
                </a:xfrm>
                <a:custGeom>
                  <a:avLst/>
                  <a:gdLst>
                    <a:gd name="T0" fmla="*/ 0 w 393"/>
                    <a:gd name="T1" fmla="*/ 42 h 42"/>
                    <a:gd name="T2" fmla="*/ 63 w 393"/>
                    <a:gd name="T3" fmla="*/ 18 h 42"/>
                    <a:gd name="T4" fmla="*/ 159 w 393"/>
                    <a:gd name="T5" fmla="*/ 3 h 42"/>
                    <a:gd name="T6" fmla="*/ 393 w 393"/>
                    <a:gd name="T7" fmla="*/ 0 h 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93"/>
                    <a:gd name="T13" fmla="*/ 0 h 42"/>
                    <a:gd name="T14" fmla="*/ 393 w 393"/>
                    <a:gd name="T15" fmla="*/ 42 h 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93" h="42">
                      <a:moveTo>
                        <a:pt x="0" y="42"/>
                      </a:moveTo>
                      <a:cubicBezTo>
                        <a:pt x="10" y="38"/>
                        <a:pt x="37" y="24"/>
                        <a:pt x="63" y="18"/>
                      </a:cubicBezTo>
                      <a:cubicBezTo>
                        <a:pt x="89" y="12"/>
                        <a:pt x="104" y="6"/>
                        <a:pt x="159" y="3"/>
                      </a:cubicBezTo>
                      <a:cubicBezTo>
                        <a:pt x="214" y="0"/>
                        <a:pt x="344" y="1"/>
                        <a:pt x="393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798" name="Freeform 28"/>
                <p:cNvSpPr>
                  <a:spLocks/>
                </p:cNvSpPr>
                <p:nvPr/>
              </p:nvSpPr>
              <p:spPr bwMode="auto">
                <a:xfrm>
                  <a:off x="1962" y="2895"/>
                  <a:ext cx="378" cy="33"/>
                </a:xfrm>
                <a:custGeom>
                  <a:avLst/>
                  <a:gdLst>
                    <a:gd name="T0" fmla="*/ 0 w 378"/>
                    <a:gd name="T1" fmla="*/ 33 h 33"/>
                    <a:gd name="T2" fmla="*/ 48 w 378"/>
                    <a:gd name="T3" fmla="*/ 15 h 33"/>
                    <a:gd name="T4" fmla="*/ 111 w 378"/>
                    <a:gd name="T5" fmla="*/ 6 h 33"/>
                    <a:gd name="T6" fmla="*/ 378 w 378"/>
                    <a:gd name="T7" fmla="*/ 0 h 3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78"/>
                    <a:gd name="T13" fmla="*/ 0 h 33"/>
                    <a:gd name="T14" fmla="*/ 378 w 378"/>
                    <a:gd name="T15" fmla="*/ 33 h 3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78" h="33">
                      <a:moveTo>
                        <a:pt x="0" y="33"/>
                      </a:moveTo>
                      <a:cubicBezTo>
                        <a:pt x="15" y="26"/>
                        <a:pt x="30" y="19"/>
                        <a:pt x="48" y="15"/>
                      </a:cubicBezTo>
                      <a:cubicBezTo>
                        <a:pt x="66" y="11"/>
                        <a:pt x="56" y="9"/>
                        <a:pt x="111" y="6"/>
                      </a:cubicBezTo>
                      <a:cubicBezTo>
                        <a:pt x="166" y="3"/>
                        <a:pt x="272" y="1"/>
                        <a:pt x="37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799" name="Freeform 29"/>
                <p:cNvSpPr>
                  <a:spLocks/>
                </p:cNvSpPr>
                <p:nvPr/>
              </p:nvSpPr>
              <p:spPr bwMode="auto">
                <a:xfrm>
                  <a:off x="1974" y="2924"/>
                  <a:ext cx="360" cy="28"/>
                </a:xfrm>
                <a:custGeom>
                  <a:avLst/>
                  <a:gdLst>
                    <a:gd name="T0" fmla="*/ 0 w 360"/>
                    <a:gd name="T1" fmla="*/ 28 h 28"/>
                    <a:gd name="T2" fmla="*/ 102 w 360"/>
                    <a:gd name="T3" fmla="*/ 7 h 28"/>
                    <a:gd name="T4" fmla="*/ 159 w 360"/>
                    <a:gd name="T5" fmla="*/ 1 h 28"/>
                    <a:gd name="T6" fmla="*/ 360 w 360"/>
                    <a:gd name="T7" fmla="*/ 4 h 2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60"/>
                    <a:gd name="T13" fmla="*/ 0 h 28"/>
                    <a:gd name="T14" fmla="*/ 360 w 360"/>
                    <a:gd name="T15" fmla="*/ 28 h 2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60" h="28">
                      <a:moveTo>
                        <a:pt x="0" y="28"/>
                      </a:moveTo>
                      <a:cubicBezTo>
                        <a:pt x="38" y="19"/>
                        <a:pt x="76" y="11"/>
                        <a:pt x="102" y="7"/>
                      </a:cubicBezTo>
                      <a:cubicBezTo>
                        <a:pt x="128" y="3"/>
                        <a:pt x="116" y="2"/>
                        <a:pt x="159" y="1"/>
                      </a:cubicBezTo>
                      <a:cubicBezTo>
                        <a:pt x="202" y="0"/>
                        <a:pt x="281" y="2"/>
                        <a:pt x="360" y="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800" name="Freeform 30"/>
                <p:cNvSpPr>
                  <a:spLocks/>
                </p:cNvSpPr>
                <p:nvPr/>
              </p:nvSpPr>
              <p:spPr bwMode="auto">
                <a:xfrm>
                  <a:off x="1986" y="2955"/>
                  <a:ext cx="351" cy="21"/>
                </a:xfrm>
                <a:custGeom>
                  <a:avLst/>
                  <a:gdLst>
                    <a:gd name="T0" fmla="*/ 0 w 351"/>
                    <a:gd name="T1" fmla="*/ 21 h 21"/>
                    <a:gd name="T2" fmla="*/ 120 w 351"/>
                    <a:gd name="T3" fmla="*/ 3 h 21"/>
                    <a:gd name="T4" fmla="*/ 351 w 351"/>
                    <a:gd name="T5" fmla="*/ 0 h 21"/>
                    <a:gd name="T6" fmla="*/ 0 60000 65536"/>
                    <a:gd name="T7" fmla="*/ 0 60000 65536"/>
                    <a:gd name="T8" fmla="*/ 0 60000 65536"/>
                    <a:gd name="T9" fmla="*/ 0 w 351"/>
                    <a:gd name="T10" fmla="*/ 0 h 21"/>
                    <a:gd name="T11" fmla="*/ 351 w 351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1" h="21">
                      <a:moveTo>
                        <a:pt x="0" y="21"/>
                      </a:moveTo>
                      <a:cubicBezTo>
                        <a:pt x="31" y="13"/>
                        <a:pt x="62" y="6"/>
                        <a:pt x="120" y="3"/>
                      </a:cubicBezTo>
                      <a:cubicBezTo>
                        <a:pt x="178" y="0"/>
                        <a:pt x="264" y="0"/>
                        <a:pt x="351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801" name="Freeform 31"/>
                <p:cNvSpPr>
                  <a:spLocks/>
                </p:cNvSpPr>
                <p:nvPr/>
              </p:nvSpPr>
              <p:spPr bwMode="auto">
                <a:xfrm>
                  <a:off x="1992" y="2983"/>
                  <a:ext cx="342" cy="14"/>
                </a:xfrm>
                <a:custGeom>
                  <a:avLst/>
                  <a:gdLst>
                    <a:gd name="T0" fmla="*/ 0 w 342"/>
                    <a:gd name="T1" fmla="*/ 14 h 14"/>
                    <a:gd name="T2" fmla="*/ 120 w 342"/>
                    <a:gd name="T3" fmla="*/ 2 h 14"/>
                    <a:gd name="T4" fmla="*/ 342 w 342"/>
                    <a:gd name="T5" fmla="*/ 2 h 14"/>
                    <a:gd name="T6" fmla="*/ 0 60000 65536"/>
                    <a:gd name="T7" fmla="*/ 0 60000 65536"/>
                    <a:gd name="T8" fmla="*/ 0 60000 65536"/>
                    <a:gd name="T9" fmla="*/ 0 w 342"/>
                    <a:gd name="T10" fmla="*/ 0 h 14"/>
                    <a:gd name="T11" fmla="*/ 342 w 342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42" h="14">
                      <a:moveTo>
                        <a:pt x="0" y="14"/>
                      </a:moveTo>
                      <a:cubicBezTo>
                        <a:pt x="31" y="9"/>
                        <a:pt x="63" y="4"/>
                        <a:pt x="120" y="2"/>
                      </a:cubicBezTo>
                      <a:cubicBezTo>
                        <a:pt x="177" y="0"/>
                        <a:pt x="259" y="1"/>
                        <a:pt x="342" y="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sp>
            <p:nvSpPr>
              <p:cNvPr id="30786" name="Line 32"/>
              <p:cNvSpPr>
                <a:spLocks noChangeShapeType="1"/>
              </p:cNvSpPr>
              <p:nvPr/>
            </p:nvSpPr>
            <p:spPr bwMode="auto">
              <a:xfrm>
                <a:off x="2088" y="3114"/>
                <a:ext cx="35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30787" name="Group 33"/>
              <p:cNvGrpSpPr>
                <a:grpSpLocks/>
              </p:cNvGrpSpPr>
              <p:nvPr/>
            </p:nvGrpSpPr>
            <p:grpSpPr bwMode="auto">
              <a:xfrm flipV="1">
                <a:off x="1980" y="3135"/>
                <a:ext cx="459" cy="195"/>
                <a:chOff x="1881" y="2802"/>
                <a:chExt cx="459" cy="195"/>
              </a:xfrm>
            </p:grpSpPr>
            <p:sp>
              <p:nvSpPr>
                <p:cNvPr id="30788" name="Freeform 34"/>
                <p:cNvSpPr>
                  <a:spLocks/>
                </p:cNvSpPr>
                <p:nvPr/>
              </p:nvSpPr>
              <p:spPr bwMode="auto">
                <a:xfrm>
                  <a:off x="1881" y="2802"/>
                  <a:ext cx="456" cy="60"/>
                </a:xfrm>
                <a:custGeom>
                  <a:avLst/>
                  <a:gdLst>
                    <a:gd name="T0" fmla="*/ 0 w 456"/>
                    <a:gd name="T1" fmla="*/ 60 h 60"/>
                    <a:gd name="T2" fmla="*/ 72 w 456"/>
                    <a:gd name="T3" fmla="*/ 21 h 60"/>
                    <a:gd name="T4" fmla="*/ 192 w 456"/>
                    <a:gd name="T5" fmla="*/ 3 h 60"/>
                    <a:gd name="T6" fmla="*/ 456 w 456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56"/>
                    <a:gd name="T13" fmla="*/ 0 h 60"/>
                    <a:gd name="T14" fmla="*/ 456 w 456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56" h="60">
                      <a:moveTo>
                        <a:pt x="0" y="60"/>
                      </a:moveTo>
                      <a:cubicBezTo>
                        <a:pt x="20" y="45"/>
                        <a:pt x="40" y="30"/>
                        <a:pt x="72" y="21"/>
                      </a:cubicBezTo>
                      <a:cubicBezTo>
                        <a:pt x="104" y="12"/>
                        <a:pt x="128" y="6"/>
                        <a:pt x="192" y="3"/>
                      </a:cubicBezTo>
                      <a:cubicBezTo>
                        <a:pt x="256" y="0"/>
                        <a:pt x="356" y="0"/>
                        <a:pt x="456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789" name="Freeform 35"/>
                <p:cNvSpPr>
                  <a:spLocks/>
                </p:cNvSpPr>
                <p:nvPr/>
              </p:nvSpPr>
              <p:spPr bwMode="auto">
                <a:xfrm>
                  <a:off x="1920" y="2830"/>
                  <a:ext cx="417" cy="53"/>
                </a:xfrm>
                <a:custGeom>
                  <a:avLst/>
                  <a:gdLst>
                    <a:gd name="T0" fmla="*/ 0 w 417"/>
                    <a:gd name="T1" fmla="*/ 53 h 53"/>
                    <a:gd name="T2" fmla="*/ 69 w 417"/>
                    <a:gd name="T3" fmla="*/ 20 h 53"/>
                    <a:gd name="T4" fmla="*/ 162 w 417"/>
                    <a:gd name="T5" fmla="*/ 2 h 53"/>
                    <a:gd name="T6" fmla="*/ 417 w 417"/>
                    <a:gd name="T7" fmla="*/ 5 h 5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17"/>
                    <a:gd name="T13" fmla="*/ 0 h 53"/>
                    <a:gd name="T14" fmla="*/ 417 w 417"/>
                    <a:gd name="T15" fmla="*/ 53 h 5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17" h="53">
                      <a:moveTo>
                        <a:pt x="0" y="53"/>
                      </a:moveTo>
                      <a:cubicBezTo>
                        <a:pt x="11" y="48"/>
                        <a:pt x="42" y="28"/>
                        <a:pt x="69" y="20"/>
                      </a:cubicBezTo>
                      <a:cubicBezTo>
                        <a:pt x="96" y="12"/>
                        <a:pt x="104" y="4"/>
                        <a:pt x="162" y="2"/>
                      </a:cubicBezTo>
                      <a:cubicBezTo>
                        <a:pt x="220" y="0"/>
                        <a:pt x="364" y="4"/>
                        <a:pt x="417" y="5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790" name="Freeform 36"/>
                <p:cNvSpPr>
                  <a:spLocks/>
                </p:cNvSpPr>
                <p:nvPr/>
              </p:nvSpPr>
              <p:spPr bwMode="auto">
                <a:xfrm>
                  <a:off x="1947" y="2865"/>
                  <a:ext cx="393" cy="42"/>
                </a:xfrm>
                <a:custGeom>
                  <a:avLst/>
                  <a:gdLst>
                    <a:gd name="T0" fmla="*/ 0 w 393"/>
                    <a:gd name="T1" fmla="*/ 42 h 42"/>
                    <a:gd name="T2" fmla="*/ 63 w 393"/>
                    <a:gd name="T3" fmla="*/ 18 h 42"/>
                    <a:gd name="T4" fmla="*/ 159 w 393"/>
                    <a:gd name="T5" fmla="*/ 3 h 42"/>
                    <a:gd name="T6" fmla="*/ 393 w 393"/>
                    <a:gd name="T7" fmla="*/ 0 h 4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93"/>
                    <a:gd name="T13" fmla="*/ 0 h 42"/>
                    <a:gd name="T14" fmla="*/ 393 w 393"/>
                    <a:gd name="T15" fmla="*/ 42 h 4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93" h="42">
                      <a:moveTo>
                        <a:pt x="0" y="42"/>
                      </a:moveTo>
                      <a:cubicBezTo>
                        <a:pt x="10" y="38"/>
                        <a:pt x="37" y="24"/>
                        <a:pt x="63" y="18"/>
                      </a:cubicBezTo>
                      <a:cubicBezTo>
                        <a:pt x="89" y="12"/>
                        <a:pt x="104" y="6"/>
                        <a:pt x="159" y="3"/>
                      </a:cubicBezTo>
                      <a:cubicBezTo>
                        <a:pt x="214" y="0"/>
                        <a:pt x="344" y="1"/>
                        <a:pt x="393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791" name="Freeform 37"/>
                <p:cNvSpPr>
                  <a:spLocks/>
                </p:cNvSpPr>
                <p:nvPr/>
              </p:nvSpPr>
              <p:spPr bwMode="auto">
                <a:xfrm>
                  <a:off x="1962" y="2895"/>
                  <a:ext cx="378" cy="33"/>
                </a:xfrm>
                <a:custGeom>
                  <a:avLst/>
                  <a:gdLst>
                    <a:gd name="T0" fmla="*/ 0 w 378"/>
                    <a:gd name="T1" fmla="*/ 33 h 33"/>
                    <a:gd name="T2" fmla="*/ 48 w 378"/>
                    <a:gd name="T3" fmla="*/ 15 h 33"/>
                    <a:gd name="T4" fmla="*/ 111 w 378"/>
                    <a:gd name="T5" fmla="*/ 6 h 33"/>
                    <a:gd name="T6" fmla="*/ 378 w 378"/>
                    <a:gd name="T7" fmla="*/ 0 h 3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78"/>
                    <a:gd name="T13" fmla="*/ 0 h 33"/>
                    <a:gd name="T14" fmla="*/ 378 w 378"/>
                    <a:gd name="T15" fmla="*/ 33 h 3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78" h="33">
                      <a:moveTo>
                        <a:pt x="0" y="33"/>
                      </a:moveTo>
                      <a:cubicBezTo>
                        <a:pt x="15" y="26"/>
                        <a:pt x="30" y="19"/>
                        <a:pt x="48" y="15"/>
                      </a:cubicBezTo>
                      <a:cubicBezTo>
                        <a:pt x="66" y="11"/>
                        <a:pt x="56" y="9"/>
                        <a:pt x="111" y="6"/>
                      </a:cubicBezTo>
                      <a:cubicBezTo>
                        <a:pt x="166" y="3"/>
                        <a:pt x="272" y="1"/>
                        <a:pt x="37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792" name="Freeform 38"/>
                <p:cNvSpPr>
                  <a:spLocks/>
                </p:cNvSpPr>
                <p:nvPr/>
              </p:nvSpPr>
              <p:spPr bwMode="auto">
                <a:xfrm>
                  <a:off x="1974" y="2924"/>
                  <a:ext cx="360" cy="28"/>
                </a:xfrm>
                <a:custGeom>
                  <a:avLst/>
                  <a:gdLst>
                    <a:gd name="T0" fmla="*/ 0 w 360"/>
                    <a:gd name="T1" fmla="*/ 28 h 28"/>
                    <a:gd name="T2" fmla="*/ 102 w 360"/>
                    <a:gd name="T3" fmla="*/ 7 h 28"/>
                    <a:gd name="T4" fmla="*/ 159 w 360"/>
                    <a:gd name="T5" fmla="*/ 1 h 28"/>
                    <a:gd name="T6" fmla="*/ 360 w 360"/>
                    <a:gd name="T7" fmla="*/ 4 h 2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60"/>
                    <a:gd name="T13" fmla="*/ 0 h 28"/>
                    <a:gd name="T14" fmla="*/ 360 w 360"/>
                    <a:gd name="T15" fmla="*/ 28 h 2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60" h="28">
                      <a:moveTo>
                        <a:pt x="0" y="28"/>
                      </a:moveTo>
                      <a:cubicBezTo>
                        <a:pt x="38" y="19"/>
                        <a:pt x="76" y="11"/>
                        <a:pt x="102" y="7"/>
                      </a:cubicBezTo>
                      <a:cubicBezTo>
                        <a:pt x="128" y="3"/>
                        <a:pt x="116" y="2"/>
                        <a:pt x="159" y="1"/>
                      </a:cubicBezTo>
                      <a:cubicBezTo>
                        <a:pt x="202" y="0"/>
                        <a:pt x="281" y="2"/>
                        <a:pt x="360" y="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793" name="Freeform 39"/>
                <p:cNvSpPr>
                  <a:spLocks/>
                </p:cNvSpPr>
                <p:nvPr/>
              </p:nvSpPr>
              <p:spPr bwMode="auto">
                <a:xfrm>
                  <a:off x="1986" y="2955"/>
                  <a:ext cx="351" cy="21"/>
                </a:xfrm>
                <a:custGeom>
                  <a:avLst/>
                  <a:gdLst>
                    <a:gd name="T0" fmla="*/ 0 w 351"/>
                    <a:gd name="T1" fmla="*/ 21 h 21"/>
                    <a:gd name="T2" fmla="*/ 120 w 351"/>
                    <a:gd name="T3" fmla="*/ 3 h 21"/>
                    <a:gd name="T4" fmla="*/ 351 w 351"/>
                    <a:gd name="T5" fmla="*/ 0 h 21"/>
                    <a:gd name="T6" fmla="*/ 0 60000 65536"/>
                    <a:gd name="T7" fmla="*/ 0 60000 65536"/>
                    <a:gd name="T8" fmla="*/ 0 60000 65536"/>
                    <a:gd name="T9" fmla="*/ 0 w 351"/>
                    <a:gd name="T10" fmla="*/ 0 h 21"/>
                    <a:gd name="T11" fmla="*/ 351 w 351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51" h="21">
                      <a:moveTo>
                        <a:pt x="0" y="21"/>
                      </a:moveTo>
                      <a:cubicBezTo>
                        <a:pt x="31" y="13"/>
                        <a:pt x="62" y="6"/>
                        <a:pt x="120" y="3"/>
                      </a:cubicBezTo>
                      <a:cubicBezTo>
                        <a:pt x="178" y="0"/>
                        <a:pt x="264" y="0"/>
                        <a:pt x="351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794" name="Freeform 40"/>
                <p:cNvSpPr>
                  <a:spLocks/>
                </p:cNvSpPr>
                <p:nvPr/>
              </p:nvSpPr>
              <p:spPr bwMode="auto">
                <a:xfrm>
                  <a:off x="1992" y="2983"/>
                  <a:ext cx="342" cy="14"/>
                </a:xfrm>
                <a:custGeom>
                  <a:avLst/>
                  <a:gdLst>
                    <a:gd name="T0" fmla="*/ 0 w 342"/>
                    <a:gd name="T1" fmla="*/ 14 h 14"/>
                    <a:gd name="T2" fmla="*/ 120 w 342"/>
                    <a:gd name="T3" fmla="*/ 2 h 14"/>
                    <a:gd name="T4" fmla="*/ 342 w 342"/>
                    <a:gd name="T5" fmla="*/ 2 h 14"/>
                    <a:gd name="T6" fmla="*/ 0 60000 65536"/>
                    <a:gd name="T7" fmla="*/ 0 60000 65536"/>
                    <a:gd name="T8" fmla="*/ 0 60000 65536"/>
                    <a:gd name="T9" fmla="*/ 0 w 342"/>
                    <a:gd name="T10" fmla="*/ 0 h 14"/>
                    <a:gd name="T11" fmla="*/ 342 w 342"/>
                    <a:gd name="T12" fmla="*/ 14 h 1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42" h="14">
                      <a:moveTo>
                        <a:pt x="0" y="14"/>
                      </a:moveTo>
                      <a:cubicBezTo>
                        <a:pt x="31" y="9"/>
                        <a:pt x="63" y="4"/>
                        <a:pt x="120" y="2"/>
                      </a:cubicBezTo>
                      <a:cubicBezTo>
                        <a:pt x="177" y="0"/>
                        <a:pt x="259" y="1"/>
                        <a:pt x="342" y="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sp>
          <p:nvSpPr>
            <p:cNvPr id="30763" name="Freeform 41"/>
            <p:cNvSpPr>
              <a:spLocks/>
            </p:cNvSpPr>
            <p:nvPr/>
          </p:nvSpPr>
          <p:spPr bwMode="auto">
            <a:xfrm>
              <a:off x="1284" y="3230"/>
              <a:ext cx="1059" cy="44"/>
            </a:xfrm>
            <a:custGeom>
              <a:avLst/>
              <a:gdLst>
                <a:gd name="T0" fmla="*/ 0 w 1059"/>
                <a:gd name="T1" fmla="*/ 40 h 44"/>
                <a:gd name="T2" fmla="*/ 300 w 1059"/>
                <a:gd name="T3" fmla="*/ 40 h 44"/>
                <a:gd name="T4" fmla="*/ 438 w 1059"/>
                <a:gd name="T5" fmla="*/ 19 h 44"/>
                <a:gd name="T6" fmla="*/ 543 w 1059"/>
                <a:gd name="T7" fmla="*/ 1 h 44"/>
                <a:gd name="T8" fmla="*/ 636 w 1059"/>
                <a:gd name="T9" fmla="*/ 22 h 44"/>
                <a:gd name="T10" fmla="*/ 765 w 1059"/>
                <a:gd name="T11" fmla="*/ 40 h 44"/>
                <a:gd name="T12" fmla="*/ 1059 w 1059"/>
                <a:gd name="T13" fmla="*/ 43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59"/>
                <a:gd name="T22" fmla="*/ 0 h 44"/>
                <a:gd name="T23" fmla="*/ 1059 w 1059"/>
                <a:gd name="T24" fmla="*/ 44 h 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59" h="44">
                  <a:moveTo>
                    <a:pt x="0" y="40"/>
                  </a:moveTo>
                  <a:cubicBezTo>
                    <a:pt x="112" y="41"/>
                    <a:pt x="227" y="44"/>
                    <a:pt x="300" y="40"/>
                  </a:cubicBezTo>
                  <a:cubicBezTo>
                    <a:pt x="373" y="36"/>
                    <a:pt x="398" y="25"/>
                    <a:pt x="438" y="19"/>
                  </a:cubicBezTo>
                  <a:cubicBezTo>
                    <a:pt x="478" y="13"/>
                    <a:pt x="510" y="0"/>
                    <a:pt x="543" y="1"/>
                  </a:cubicBezTo>
                  <a:cubicBezTo>
                    <a:pt x="576" y="2"/>
                    <a:pt x="599" y="16"/>
                    <a:pt x="636" y="22"/>
                  </a:cubicBezTo>
                  <a:cubicBezTo>
                    <a:pt x="673" y="28"/>
                    <a:pt x="695" y="37"/>
                    <a:pt x="765" y="40"/>
                  </a:cubicBezTo>
                  <a:cubicBezTo>
                    <a:pt x="835" y="43"/>
                    <a:pt x="998" y="43"/>
                    <a:pt x="1059" y="4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64" name="Freeform 42"/>
            <p:cNvSpPr>
              <a:spLocks/>
            </p:cNvSpPr>
            <p:nvPr/>
          </p:nvSpPr>
          <p:spPr bwMode="auto">
            <a:xfrm>
              <a:off x="1281" y="3285"/>
              <a:ext cx="1065" cy="23"/>
            </a:xfrm>
            <a:custGeom>
              <a:avLst/>
              <a:gdLst>
                <a:gd name="T0" fmla="*/ 0 w 1065"/>
                <a:gd name="T1" fmla="*/ 21 h 23"/>
                <a:gd name="T2" fmla="*/ 321 w 1065"/>
                <a:gd name="T3" fmla="*/ 21 h 23"/>
                <a:gd name="T4" fmla="*/ 474 w 1065"/>
                <a:gd name="T5" fmla="*/ 12 h 23"/>
                <a:gd name="T6" fmla="*/ 561 w 1065"/>
                <a:gd name="T7" fmla="*/ 0 h 23"/>
                <a:gd name="T8" fmla="*/ 711 w 1065"/>
                <a:gd name="T9" fmla="*/ 12 h 23"/>
                <a:gd name="T10" fmla="*/ 780 w 1065"/>
                <a:gd name="T11" fmla="*/ 21 h 23"/>
                <a:gd name="T12" fmla="*/ 1065 w 1065"/>
                <a:gd name="T13" fmla="*/ 18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65"/>
                <a:gd name="T22" fmla="*/ 0 h 23"/>
                <a:gd name="T23" fmla="*/ 1065 w 1065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65" h="23">
                  <a:moveTo>
                    <a:pt x="0" y="21"/>
                  </a:moveTo>
                  <a:cubicBezTo>
                    <a:pt x="121" y="22"/>
                    <a:pt x="242" y="23"/>
                    <a:pt x="321" y="21"/>
                  </a:cubicBezTo>
                  <a:cubicBezTo>
                    <a:pt x="400" y="19"/>
                    <a:pt x="434" y="15"/>
                    <a:pt x="474" y="12"/>
                  </a:cubicBezTo>
                  <a:cubicBezTo>
                    <a:pt x="514" y="9"/>
                    <a:pt x="522" y="0"/>
                    <a:pt x="561" y="0"/>
                  </a:cubicBezTo>
                  <a:cubicBezTo>
                    <a:pt x="600" y="0"/>
                    <a:pt x="675" y="9"/>
                    <a:pt x="711" y="12"/>
                  </a:cubicBezTo>
                  <a:cubicBezTo>
                    <a:pt x="747" y="15"/>
                    <a:pt x="721" y="20"/>
                    <a:pt x="780" y="21"/>
                  </a:cubicBezTo>
                  <a:cubicBezTo>
                    <a:pt x="839" y="22"/>
                    <a:pt x="952" y="20"/>
                    <a:pt x="1065" y="1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65" name="Line 43"/>
            <p:cNvSpPr>
              <a:spLocks noChangeShapeType="1"/>
            </p:cNvSpPr>
            <p:nvPr/>
          </p:nvSpPr>
          <p:spPr bwMode="auto">
            <a:xfrm>
              <a:off x="1281" y="3336"/>
              <a:ext cx="10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grpSp>
          <p:nvGrpSpPr>
            <p:cNvPr id="30766" name="Group 44"/>
            <p:cNvGrpSpPr>
              <a:grpSpLocks/>
            </p:cNvGrpSpPr>
            <p:nvPr/>
          </p:nvGrpSpPr>
          <p:grpSpPr bwMode="auto">
            <a:xfrm flipV="1">
              <a:off x="1284" y="2705"/>
              <a:ext cx="1068" cy="106"/>
              <a:chOff x="1377" y="3326"/>
              <a:chExt cx="1068" cy="106"/>
            </a:xfrm>
          </p:grpSpPr>
          <p:sp>
            <p:nvSpPr>
              <p:cNvPr id="30782" name="Freeform 45"/>
              <p:cNvSpPr>
                <a:spLocks/>
              </p:cNvSpPr>
              <p:nvPr/>
            </p:nvSpPr>
            <p:spPr bwMode="auto">
              <a:xfrm>
                <a:off x="1380" y="3326"/>
                <a:ext cx="1059" cy="44"/>
              </a:xfrm>
              <a:custGeom>
                <a:avLst/>
                <a:gdLst>
                  <a:gd name="T0" fmla="*/ 0 w 1059"/>
                  <a:gd name="T1" fmla="*/ 40 h 44"/>
                  <a:gd name="T2" fmla="*/ 300 w 1059"/>
                  <a:gd name="T3" fmla="*/ 40 h 44"/>
                  <a:gd name="T4" fmla="*/ 438 w 1059"/>
                  <a:gd name="T5" fmla="*/ 19 h 44"/>
                  <a:gd name="T6" fmla="*/ 543 w 1059"/>
                  <a:gd name="T7" fmla="*/ 1 h 44"/>
                  <a:gd name="T8" fmla="*/ 636 w 1059"/>
                  <a:gd name="T9" fmla="*/ 22 h 44"/>
                  <a:gd name="T10" fmla="*/ 765 w 1059"/>
                  <a:gd name="T11" fmla="*/ 40 h 44"/>
                  <a:gd name="T12" fmla="*/ 1059 w 1059"/>
                  <a:gd name="T13" fmla="*/ 43 h 4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59"/>
                  <a:gd name="T22" fmla="*/ 0 h 44"/>
                  <a:gd name="T23" fmla="*/ 1059 w 1059"/>
                  <a:gd name="T24" fmla="*/ 44 h 4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59" h="44">
                    <a:moveTo>
                      <a:pt x="0" y="40"/>
                    </a:moveTo>
                    <a:cubicBezTo>
                      <a:pt x="112" y="41"/>
                      <a:pt x="227" y="44"/>
                      <a:pt x="300" y="40"/>
                    </a:cubicBezTo>
                    <a:cubicBezTo>
                      <a:pt x="373" y="36"/>
                      <a:pt x="398" y="25"/>
                      <a:pt x="438" y="19"/>
                    </a:cubicBezTo>
                    <a:cubicBezTo>
                      <a:pt x="478" y="13"/>
                      <a:pt x="510" y="0"/>
                      <a:pt x="543" y="1"/>
                    </a:cubicBezTo>
                    <a:cubicBezTo>
                      <a:pt x="576" y="2"/>
                      <a:pt x="599" y="16"/>
                      <a:pt x="636" y="22"/>
                    </a:cubicBezTo>
                    <a:cubicBezTo>
                      <a:pt x="673" y="28"/>
                      <a:pt x="695" y="37"/>
                      <a:pt x="765" y="40"/>
                    </a:cubicBezTo>
                    <a:cubicBezTo>
                      <a:pt x="835" y="43"/>
                      <a:pt x="998" y="43"/>
                      <a:pt x="1059" y="4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783" name="Freeform 46"/>
              <p:cNvSpPr>
                <a:spLocks/>
              </p:cNvSpPr>
              <p:nvPr/>
            </p:nvSpPr>
            <p:spPr bwMode="auto">
              <a:xfrm>
                <a:off x="1377" y="3381"/>
                <a:ext cx="1065" cy="23"/>
              </a:xfrm>
              <a:custGeom>
                <a:avLst/>
                <a:gdLst>
                  <a:gd name="T0" fmla="*/ 0 w 1065"/>
                  <a:gd name="T1" fmla="*/ 21 h 23"/>
                  <a:gd name="T2" fmla="*/ 321 w 1065"/>
                  <a:gd name="T3" fmla="*/ 21 h 23"/>
                  <a:gd name="T4" fmla="*/ 474 w 1065"/>
                  <a:gd name="T5" fmla="*/ 12 h 23"/>
                  <a:gd name="T6" fmla="*/ 561 w 1065"/>
                  <a:gd name="T7" fmla="*/ 0 h 23"/>
                  <a:gd name="T8" fmla="*/ 711 w 1065"/>
                  <a:gd name="T9" fmla="*/ 12 h 23"/>
                  <a:gd name="T10" fmla="*/ 780 w 1065"/>
                  <a:gd name="T11" fmla="*/ 21 h 23"/>
                  <a:gd name="T12" fmla="*/ 1065 w 1065"/>
                  <a:gd name="T13" fmla="*/ 18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65"/>
                  <a:gd name="T22" fmla="*/ 0 h 23"/>
                  <a:gd name="T23" fmla="*/ 1065 w 1065"/>
                  <a:gd name="T24" fmla="*/ 23 h 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65" h="23">
                    <a:moveTo>
                      <a:pt x="0" y="21"/>
                    </a:moveTo>
                    <a:cubicBezTo>
                      <a:pt x="121" y="22"/>
                      <a:pt x="242" y="23"/>
                      <a:pt x="321" y="21"/>
                    </a:cubicBezTo>
                    <a:cubicBezTo>
                      <a:pt x="400" y="19"/>
                      <a:pt x="434" y="15"/>
                      <a:pt x="474" y="12"/>
                    </a:cubicBezTo>
                    <a:cubicBezTo>
                      <a:pt x="514" y="9"/>
                      <a:pt x="522" y="0"/>
                      <a:pt x="561" y="0"/>
                    </a:cubicBezTo>
                    <a:cubicBezTo>
                      <a:pt x="600" y="0"/>
                      <a:pt x="675" y="9"/>
                      <a:pt x="711" y="12"/>
                    </a:cubicBezTo>
                    <a:cubicBezTo>
                      <a:pt x="747" y="15"/>
                      <a:pt x="721" y="20"/>
                      <a:pt x="780" y="21"/>
                    </a:cubicBezTo>
                    <a:cubicBezTo>
                      <a:pt x="839" y="22"/>
                      <a:pt x="952" y="20"/>
                      <a:pt x="1065" y="1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784" name="Line 47"/>
              <p:cNvSpPr>
                <a:spLocks noChangeShapeType="1"/>
              </p:cNvSpPr>
              <p:nvPr/>
            </p:nvSpPr>
            <p:spPr bwMode="auto">
              <a:xfrm>
                <a:off x="1377" y="3432"/>
                <a:ext cx="10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30767" name="Line 48"/>
            <p:cNvSpPr>
              <a:spLocks noChangeShapeType="1"/>
            </p:cNvSpPr>
            <p:nvPr/>
          </p:nvSpPr>
          <p:spPr bwMode="auto">
            <a:xfrm flipV="1">
              <a:off x="1653" y="3015"/>
              <a:ext cx="330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68" name="Line 49"/>
            <p:cNvSpPr>
              <a:spLocks noChangeShapeType="1"/>
            </p:cNvSpPr>
            <p:nvPr/>
          </p:nvSpPr>
          <p:spPr bwMode="auto">
            <a:xfrm>
              <a:off x="1650" y="3045"/>
              <a:ext cx="3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69" name="Line 50"/>
            <p:cNvSpPr>
              <a:spLocks noChangeShapeType="1"/>
            </p:cNvSpPr>
            <p:nvPr/>
          </p:nvSpPr>
          <p:spPr bwMode="auto">
            <a:xfrm>
              <a:off x="1653" y="3066"/>
              <a:ext cx="3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70" name="Line 51"/>
            <p:cNvSpPr>
              <a:spLocks noChangeShapeType="1"/>
            </p:cNvSpPr>
            <p:nvPr/>
          </p:nvSpPr>
          <p:spPr bwMode="auto">
            <a:xfrm>
              <a:off x="1662" y="3090"/>
              <a:ext cx="3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71" name="Line 52"/>
            <p:cNvSpPr>
              <a:spLocks noChangeShapeType="1"/>
            </p:cNvSpPr>
            <p:nvPr/>
          </p:nvSpPr>
          <p:spPr bwMode="auto">
            <a:xfrm>
              <a:off x="1671" y="311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72" name="Line 53"/>
            <p:cNvSpPr>
              <a:spLocks noChangeShapeType="1"/>
            </p:cNvSpPr>
            <p:nvPr/>
          </p:nvSpPr>
          <p:spPr bwMode="auto">
            <a:xfrm>
              <a:off x="1692" y="3135"/>
              <a:ext cx="2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73" name="Line 54"/>
            <p:cNvSpPr>
              <a:spLocks noChangeShapeType="1"/>
            </p:cNvSpPr>
            <p:nvPr/>
          </p:nvSpPr>
          <p:spPr bwMode="auto">
            <a:xfrm>
              <a:off x="1701" y="3156"/>
              <a:ext cx="225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74" name="Line 55"/>
            <p:cNvSpPr>
              <a:spLocks noChangeShapeType="1"/>
            </p:cNvSpPr>
            <p:nvPr/>
          </p:nvSpPr>
          <p:spPr bwMode="auto">
            <a:xfrm>
              <a:off x="1746" y="3177"/>
              <a:ext cx="1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75" name="Line 56"/>
            <p:cNvSpPr>
              <a:spLocks noChangeShapeType="1"/>
            </p:cNvSpPr>
            <p:nvPr/>
          </p:nvSpPr>
          <p:spPr bwMode="auto">
            <a:xfrm>
              <a:off x="1644" y="3000"/>
              <a:ext cx="3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76" name="Line 57"/>
            <p:cNvSpPr>
              <a:spLocks noChangeShapeType="1"/>
            </p:cNvSpPr>
            <p:nvPr/>
          </p:nvSpPr>
          <p:spPr bwMode="auto">
            <a:xfrm>
              <a:off x="1653" y="2976"/>
              <a:ext cx="3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77" name="Line 58"/>
            <p:cNvSpPr>
              <a:spLocks noChangeShapeType="1"/>
            </p:cNvSpPr>
            <p:nvPr/>
          </p:nvSpPr>
          <p:spPr bwMode="auto">
            <a:xfrm>
              <a:off x="1659" y="2952"/>
              <a:ext cx="312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78" name="Line 59"/>
            <p:cNvSpPr>
              <a:spLocks noChangeShapeType="1"/>
            </p:cNvSpPr>
            <p:nvPr/>
          </p:nvSpPr>
          <p:spPr bwMode="auto">
            <a:xfrm>
              <a:off x="1674" y="2928"/>
              <a:ext cx="2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79" name="Line 60"/>
            <p:cNvSpPr>
              <a:spLocks noChangeShapeType="1"/>
            </p:cNvSpPr>
            <p:nvPr/>
          </p:nvSpPr>
          <p:spPr bwMode="auto">
            <a:xfrm>
              <a:off x="1698" y="2904"/>
              <a:ext cx="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80" name="Line 61"/>
            <p:cNvSpPr>
              <a:spLocks noChangeShapeType="1"/>
            </p:cNvSpPr>
            <p:nvPr/>
          </p:nvSpPr>
          <p:spPr bwMode="auto">
            <a:xfrm>
              <a:off x="1716" y="2886"/>
              <a:ext cx="2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81" name="Line 62"/>
            <p:cNvSpPr>
              <a:spLocks noChangeShapeType="1"/>
            </p:cNvSpPr>
            <p:nvPr/>
          </p:nvSpPr>
          <p:spPr bwMode="auto">
            <a:xfrm>
              <a:off x="1749" y="2865"/>
              <a:ext cx="135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30725" name="Group 63"/>
          <p:cNvGrpSpPr>
            <a:grpSpLocks/>
          </p:cNvGrpSpPr>
          <p:nvPr/>
        </p:nvGrpSpPr>
        <p:grpSpPr bwMode="auto">
          <a:xfrm>
            <a:off x="1187450" y="4294188"/>
            <a:ext cx="2736850" cy="1701800"/>
            <a:chOff x="1266" y="2697"/>
            <a:chExt cx="1074" cy="639"/>
          </a:xfrm>
        </p:grpSpPr>
        <p:sp>
          <p:nvSpPr>
            <p:cNvPr id="30734" name="Oval 64"/>
            <p:cNvSpPr>
              <a:spLocks noChangeArrowheads="1"/>
            </p:cNvSpPr>
            <p:nvPr/>
          </p:nvSpPr>
          <p:spPr bwMode="auto">
            <a:xfrm>
              <a:off x="1647" y="2853"/>
              <a:ext cx="345" cy="34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1600">
                <a:solidFill>
                  <a:schemeClr val="tx2"/>
                </a:solidFill>
              </a:endParaRPr>
            </a:p>
          </p:txBody>
        </p:sp>
        <p:sp>
          <p:nvSpPr>
            <p:cNvPr id="30735" name="Line 65"/>
            <p:cNvSpPr>
              <a:spLocks noChangeShapeType="1"/>
            </p:cNvSpPr>
            <p:nvPr/>
          </p:nvSpPr>
          <p:spPr bwMode="auto">
            <a:xfrm>
              <a:off x="1266" y="3336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36" name="Line 66"/>
            <p:cNvSpPr>
              <a:spLocks noChangeShapeType="1"/>
            </p:cNvSpPr>
            <p:nvPr/>
          </p:nvSpPr>
          <p:spPr bwMode="auto">
            <a:xfrm>
              <a:off x="1266" y="3309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37" name="Line 67"/>
            <p:cNvSpPr>
              <a:spLocks noChangeShapeType="1"/>
            </p:cNvSpPr>
            <p:nvPr/>
          </p:nvSpPr>
          <p:spPr bwMode="auto">
            <a:xfrm>
              <a:off x="1266" y="3279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38" name="Line 68"/>
            <p:cNvSpPr>
              <a:spLocks noChangeShapeType="1"/>
            </p:cNvSpPr>
            <p:nvPr/>
          </p:nvSpPr>
          <p:spPr bwMode="auto">
            <a:xfrm>
              <a:off x="1266" y="3249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39" name="Line 69"/>
            <p:cNvSpPr>
              <a:spLocks noChangeShapeType="1"/>
            </p:cNvSpPr>
            <p:nvPr/>
          </p:nvSpPr>
          <p:spPr bwMode="auto">
            <a:xfrm>
              <a:off x="1266" y="3219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40" name="Line 70"/>
            <p:cNvSpPr>
              <a:spLocks noChangeShapeType="1"/>
            </p:cNvSpPr>
            <p:nvPr/>
          </p:nvSpPr>
          <p:spPr bwMode="auto">
            <a:xfrm>
              <a:off x="1266" y="3192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41" name="Line 71"/>
            <p:cNvSpPr>
              <a:spLocks noChangeShapeType="1"/>
            </p:cNvSpPr>
            <p:nvPr/>
          </p:nvSpPr>
          <p:spPr bwMode="auto">
            <a:xfrm>
              <a:off x="1266" y="3162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42" name="Line 72"/>
            <p:cNvSpPr>
              <a:spLocks noChangeShapeType="1"/>
            </p:cNvSpPr>
            <p:nvPr/>
          </p:nvSpPr>
          <p:spPr bwMode="auto">
            <a:xfrm>
              <a:off x="1266" y="3132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43" name="Line 73"/>
            <p:cNvSpPr>
              <a:spLocks noChangeShapeType="1"/>
            </p:cNvSpPr>
            <p:nvPr/>
          </p:nvSpPr>
          <p:spPr bwMode="auto">
            <a:xfrm>
              <a:off x="1266" y="3105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44" name="Line 74"/>
            <p:cNvSpPr>
              <a:spLocks noChangeShapeType="1"/>
            </p:cNvSpPr>
            <p:nvPr/>
          </p:nvSpPr>
          <p:spPr bwMode="auto">
            <a:xfrm>
              <a:off x="1266" y="3075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45" name="Line 75"/>
            <p:cNvSpPr>
              <a:spLocks noChangeShapeType="1"/>
            </p:cNvSpPr>
            <p:nvPr/>
          </p:nvSpPr>
          <p:spPr bwMode="auto">
            <a:xfrm>
              <a:off x="1266" y="3045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46" name="Line 76"/>
            <p:cNvSpPr>
              <a:spLocks noChangeShapeType="1"/>
            </p:cNvSpPr>
            <p:nvPr/>
          </p:nvSpPr>
          <p:spPr bwMode="auto">
            <a:xfrm>
              <a:off x="1266" y="3015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47" name="Line 77"/>
            <p:cNvSpPr>
              <a:spLocks noChangeShapeType="1"/>
            </p:cNvSpPr>
            <p:nvPr/>
          </p:nvSpPr>
          <p:spPr bwMode="auto">
            <a:xfrm>
              <a:off x="1266" y="2988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48" name="Line 78"/>
            <p:cNvSpPr>
              <a:spLocks noChangeShapeType="1"/>
            </p:cNvSpPr>
            <p:nvPr/>
          </p:nvSpPr>
          <p:spPr bwMode="auto">
            <a:xfrm>
              <a:off x="1266" y="2958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49" name="Line 79"/>
            <p:cNvSpPr>
              <a:spLocks noChangeShapeType="1"/>
            </p:cNvSpPr>
            <p:nvPr/>
          </p:nvSpPr>
          <p:spPr bwMode="auto">
            <a:xfrm>
              <a:off x="1266" y="2928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50" name="Line 80"/>
            <p:cNvSpPr>
              <a:spLocks noChangeShapeType="1"/>
            </p:cNvSpPr>
            <p:nvPr/>
          </p:nvSpPr>
          <p:spPr bwMode="auto">
            <a:xfrm>
              <a:off x="1266" y="2901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51" name="Line 81"/>
            <p:cNvSpPr>
              <a:spLocks noChangeShapeType="1"/>
            </p:cNvSpPr>
            <p:nvPr/>
          </p:nvSpPr>
          <p:spPr bwMode="auto">
            <a:xfrm>
              <a:off x="1266" y="2871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52" name="Line 82"/>
            <p:cNvSpPr>
              <a:spLocks noChangeShapeType="1"/>
            </p:cNvSpPr>
            <p:nvPr/>
          </p:nvSpPr>
          <p:spPr bwMode="auto">
            <a:xfrm>
              <a:off x="1266" y="2841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53" name="Line 83"/>
            <p:cNvSpPr>
              <a:spLocks noChangeShapeType="1"/>
            </p:cNvSpPr>
            <p:nvPr/>
          </p:nvSpPr>
          <p:spPr bwMode="auto">
            <a:xfrm>
              <a:off x="1266" y="2811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54" name="Line 84"/>
            <p:cNvSpPr>
              <a:spLocks noChangeShapeType="1"/>
            </p:cNvSpPr>
            <p:nvPr/>
          </p:nvSpPr>
          <p:spPr bwMode="auto">
            <a:xfrm>
              <a:off x="1266" y="2784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55" name="Line 85"/>
            <p:cNvSpPr>
              <a:spLocks noChangeShapeType="1"/>
            </p:cNvSpPr>
            <p:nvPr/>
          </p:nvSpPr>
          <p:spPr bwMode="auto">
            <a:xfrm>
              <a:off x="1266" y="2754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56" name="Line 86"/>
            <p:cNvSpPr>
              <a:spLocks noChangeShapeType="1"/>
            </p:cNvSpPr>
            <p:nvPr/>
          </p:nvSpPr>
          <p:spPr bwMode="auto">
            <a:xfrm>
              <a:off x="1266" y="2724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0757" name="Line 87"/>
            <p:cNvSpPr>
              <a:spLocks noChangeShapeType="1"/>
            </p:cNvSpPr>
            <p:nvPr/>
          </p:nvSpPr>
          <p:spPr bwMode="auto">
            <a:xfrm>
              <a:off x="1266" y="2697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30726" name="Text Box 90"/>
          <p:cNvSpPr txBox="1">
            <a:spLocks noChangeArrowheads="1"/>
          </p:cNvSpPr>
          <p:nvPr/>
        </p:nvSpPr>
        <p:spPr bwMode="auto">
          <a:xfrm>
            <a:off x="1403350" y="5949950"/>
            <a:ext cx="2403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400">
                <a:solidFill>
                  <a:schemeClr val="tx2"/>
                </a:solidFill>
                <a:latin typeface="Arial" panose="020B0604020202020204" pitchFamily="34" charset="0"/>
              </a:rPr>
              <a:t>Oxygenated Hg</a:t>
            </a:r>
          </a:p>
        </p:txBody>
      </p:sp>
      <p:sp>
        <p:nvSpPr>
          <p:cNvPr id="30727" name="Text Box 91"/>
          <p:cNvSpPr txBox="1">
            <a:spLocks noChangeArrowheads="1"/>
          </p:cNvSpPr>
          <p:nvPr/>
        </p:nvSpPr>
        <p:spPr bwMode="auto">
          <a:xfrm>
            <a:off x="4643438" y="6002338"/>
            <a:ext cx="2855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400">
                <a:solidFill>
                  <a:schemeClr val="tx2"/>
                </a:solidFill>
                <a:latin typeface="Arial" panose="020B0604020202020204" pitchFamily="34" charset="0"/>
              </a:rPr>
              <a:t>Deoxygenated Hg</a:t>
            </a:r>
          </a:p>
        </p:txBody>
      </p:sp>
      <p:pic>
        <p:nvPicPr>
          <p:cNvPr id="30728" name="Picture 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7" t="19313" r="23354" b="6250"/>
          <a:stretch>
            <a:fillRect/>
          </a:stretch>
        </p:blipFill>
        <p:spPr bwMode="auto">
          <a:xfrm>
            <a:off x="179388" y="4643438"/>
            <a:ext cx="1525587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9" name="Rectangle 91"/>
          <p:cNvSpPr>
            <a:spLocks noChangeArrowheads="1"/>
          </p:cNvSpPr>
          <p:nvPr/>
        </p:nvSpPr>
        <p:spPr bwMode="auto">
          <a:xfrm>
            <a:off x="107950" y="5727700"/>
            <a:ext cx="106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 i="1" dirty="0">
                <a:solidFill>
                  <a:schemeClr val="tx2"/>
                </a:solidFill>
                <a:latin typeface="Arial" panose="020B0604020202020204" pitchFamily="34" charset="0"/>
              </a:rPr>
              <a:t>Full taxi</a:t>
            </a:r>
          </a:p>
        </p:txBody>
      </p:sp>
      <p:pic>
        <p:nvPicPr>
          <p:cNvPr id="30730" name="Picture 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425" y="4583113"/>
            <a:ext cx="1665288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1" name="Rectangle 93"/>
          <p:cNvSpPr>
            <a:spLocks noChangeArrowheads="1"/>
          </p:cNvSpPr>
          <p:nvPr/>
        </p:nvSpPr>
        <p:spPr bwMode="auto">
          <a:xfrm>
            <a:off x="7121318" y="5827578"/>
            <a:ext cx="1909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 i="1" dirty="0">
                <a:solidFill>
                  <a:schemeClr val="tx2"/>
                </a:solidFill>
                <a:latin typeface="Arial" panose="020B0604020202020204" pitchFamily="34" charset="0"/>
              </a:rPr>
              <a:t>No passengers</a:t>
            </a:r>
          </a:p>
        </p:txBody>
      </p:sp>
      <p:sp>
        <p:nvSpPr>
          <p:cNvPr id="94" name="Text Box 90"/>
          <p:cNvSpPr txBox="1">
            <a:spLocks noChangeArrowheads="1"/>
          </p:cNvSpPr>
          <p:nvPr/>
        </p:nvSpPr>
        <p:spPr bwMode="auto">
          <a:xfrm>
            <a:off x="1908175" y="3914775"/>
            <a:ext cx="4751388" cy="3079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it-IT" sz="1400" dirty="0">
                <a:solidFill>
                  <a:schemeClr val="tx2"/>
                </a:solidFill>
                <a:latin typeface="Arial" pitchFamily="34" charset="0"/>
              </a:rPr>
              <a:t>Blood test tube inside an external magnetic field B0</a:t>
            </a:r>
          </a:p>
        </p:txBody>
      </p:sp>
      <p:sp>
        <p:nvSpPr>
          <p:cNvPr id="96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2800" b="1" dirty="0" smtClean="0">
                <a:solidFill>
                  <a:schemeClr val="bg1"/>
                </a:solidFill>
              </a:rPr>
              <a:t>Magnetic properties of hemoglobin (Hb)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549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fmri-fig-07-01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8026"/>
          <a:stretch>
            <a:fillRect/>
          </a:stretch>
        </p:blipFill>
        <p:spPr bwMode="auto">
          <a:xfrm>
            <a:off x="1476375" y="1371600"/>
            <a:ext cx="6472238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5"/>
          <p:cNvSpPr txBox="1">
            <a:spLocks noChangeArrowheads="1"/>
          </p:cNvSpPr>
          <p:nvPr/>
        </p:nvSpPr>
        <p:spPr bwMode="auto">
          <a:xfrm>
            <a:off x="2133600" y="4495800"/>
            <a:ext cx="3516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De-oxygenation: shorter T</a:t>
            </a:r>
            <a:r>
              <a:rPr lang="en-US" altLang="it-IT" sz="2400" baseline="-25000"/>
              <a:t>2</a:t>
            </a:r>
            <a:endParaRPr lang="en-US" altLang="it-IT" sz="2400"/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1501775" y="5287963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1600">
                <a:latin typeface="Arial" panose="020B0604020202020204" pitchFamily="34" charset="0"/>
              </a:rPr>
              <a:t>Thulborn et al., 1982</a:t>
            </a:r>
          </a:p>
        </p:txBody>
      </p:sp>
      <p:sp>
        <p:nvSpPr>
          <p:cNvPr id="31749" name="Rectangle 1"/>
          <p:cNvSpPr>
            <a:spLocks noChangeArrowheads="1"/>
          </p:cNvSpPr>
          <p:nvPr/>
        </p:nvSpPr>
        <p:spPr bwMode="auto">
          <a:xfrm>
            <a:off x="3692525" y="5911850"/>
            <a:ext cx="21748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T1: no effects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T2: clear effects</a:t>
            </a:r>
            <a:endParaRPr lang="it-IT" altLang="it-IT" sz="2000"/>
          </a:p>
        </p:txBody>
      </p:sp>
      <p:sp>
        <p:nvSpPr>
          <p:cNvPr id="9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2800" b="1" dirty="0" smtClean="0">
                <a:solidFill>
                  <a:schemeClr val="bg1"/>
                </a:solidFill>
              </a:rPr>
              <a:t>Hemoglobin oxygenation and the MRI signal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81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Ogawa_b_Fig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2" b="7143"/>
          <a:stretch>
            <a:fillRect/>
          </a:stretch>
        </p:blipFill>
        <p:spPr bwMode="auto">
          <a:xfrm>
            <a:off x="1674158" y="1597768"/>
            <a:ext cx="5029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4648200" y="762000"/>
            <a:ext cx="1828800" cy="7334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Gradient Echo</a:t>
            </a:r>
          </a:p>
          <a:p>
            <a:pPr algn="ctr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T</a:t>
            </a:r>
            <a:r>
              <a:rPr lang="en-US" altLang="it-IT" sz="1800" baseline="-25000">
                <a:latin typeface="Arial" panose="020B0604020202020204" pitchFamily="34" charset="0"/>
              </a:rPr>
              <a:t>2</a:t>
            </a:r>
            <a:r>
              <a:rPr lang="en-US" altLang="it-IT" sz="1800" baseline="30000">
                <a:latin typeface="Arial" panose="020B0604020202020204" pitchFamily="34" charset="0"/>
              </a:rPr>
              <a:t>*</a:t>
            </a:r>
            <a:r>
              <a:rPr lang="en-US" altLang="it-IT" sz="1800">
                <a:latin typeface="Arial" panose="020B0604020202020204" pitchFamily="34" charset="0"/>
              </a:rPr>
              <a:t> changes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993204" y="6253534"/>
            <a:ext cx="2679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1600" dirty="0">
                <a:latin typeface="Arial" panose="020B0604020202020204" pitchFamily="34" charset="0"/>
              </a:rPr>
              <a:t>Test tubes, Ogawa 1990b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 rot="19087328">
            <a:off x="-65088" y="2722562"/>
            <a:ext cx="1828801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1600">
                <a:latin typeface="Arial" panose="020B0604020202020204" pitchFamily="34" charset="0"/>
              </a:rPr>
              <a:t>Oxyhemoglobin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2057400" y="855662"/>
            <a:ext cx="18288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Spin Echo</a:t>
            </a:r>
          </a:p>
          <a:p>
            <a:pPr algn="ctr" eaLnBrk="1" hangingPunct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T</a:t>
            </a:r>
            <a:r>
              <a:rPr lang="en-US" altLang="it-IT" sz="1800" baseline="-25000">
                <a:latin typeface="Arial" panose="020B0604020202020204" pitchFamily="34" charset="0"/>
              </a:rPr>
              <a:t>2</a:t>
            </a:r>
            <a:r>
              <a:rPr lang="en-US" altLang="it-IT" sz="1800">
                <a:latin typeface="Arial" panose="020B0604020202020204" pitchFamily="34" charset="0"/>
              </a:rPr>
              <a:t> changes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 rot="19087328">
            <a:off x="-65088" y="5541962"/>
            <a:ext cx="1828801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1600">
                <a:latin typeface="Arial" panose="020B0604020202020204" pitchFamily="34" charset="0"/>
              </a:rPr>
              <a:t>Deoxyhemoglobin</a:t>
            </a:r>
          </a:p>
        </p:txBody>
      </p:sp>
      <p:sp>
        <p:nvSpPr>
          <p:cNvPr id="32776" name="AutoShape 8"/>
          <p:cNvSpPr>
            <a:spLocks noChangeArrowheads="1"/>
          </p:cNvSpPr>
          <p:nvPr/>
        </p:nvSpPr>
        <p:spPr bwMode="auto">
          <a:xfrm>
            <a:off x="2755900" y="3381375"/>
            <a:ext cx="304800" cy="1828800"/>
          </a:xfrm>
          <a:prstGeom prst="upDownArrow">
            <a:avLst>
              <a:gd name="adj1" fmla="val 50000"/>
              <a:gd name="adj2" fmla="val 1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2306638" y="3944937"/>
            <a:ext cx="1211262" cy="7016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Little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difference</a:t>
            </a:r>
          </a:p>
        </p:txBody>
      </p:sp>
      <p:sp>
        <p:nvSpPr>
          <p:cNvPr id="32778" name="AutoShape 10"/>
          <p:cNvSpPr>
            <a:spLocks noChangeArrowheads="1"/>
          </p:cNvSpPr>
          <p:nvPr/>
        </p:nvSpPr>
        <p:spPr bwMode="auto">
          <a:xfrm>
            <a:off x="5575300" y="3381375"/>
            <a:ext cx="304800" cy="1828800"/>
          </a:xfrm>
          <a:prstGeom prst="upDownArrow">
            <a:avLst>
              <a:gd name="adj1" fmla="val 50000"/>
              <a:gd name="adj2" fmla="val 1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5126038" y="3944937"/>
            <a:ext cx="1211262" cy="7016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Large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/>
              <a:t>difference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6602413" y="1812925"/>
            <a:ext cx="26066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0000"/>
                </a:solidFill>
              </a:rPr>
              <a:t>With fast T2*-weighted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0000"/>
                </a:solidFill>
              </a:rPr>
              <a:t>image, we can measure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0000"/>
                </a:solidFill>
              </a:rPr>
              <a:t>oxygenation changes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0000"/>
                </a:solidFill>
              </a:rPr>
              <a:t>in blood!</a:t>
            </a:r>
          </a:p>
        </p:txBody>
      </p:sp>
      <p:sp>
        <p:nvSpPr>
          <p:cNvPr id="32781" name="Line 13"/>
          <p:cNvSpPr>
            <a:spLocks noChangeShapeType="1"/>
          </p:cNvSpPr>
          <p:nvPr/>
        </p:nvSpPr>
        <p:spPr bwMode="auto">
          <a:xfrm>
            <a:off x="7086600" y="1247775"/>
            <a:ext cx="4572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2782" name="Line 14"/>
          <p:cNvSpPr>
            <a:spLocks noChangeShapeType="1"/>
          </p:cNvSpPr>
          <p:nvPr/>
        </p:nvSpPr>
        <p:spPr bwMode="auto">
          <a:xfrm>
            <a:off x="7924800" y="3200400"/>
            <a:ext cx="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6846888" y="3794125"/>
            <a:ext cx="21304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0000"/>
                </a:solidFill>
              </a:rPr>
              <a:t>Maybe we can use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0000"/>
                </a:solidFill>
              </a:rPr>
              <a:t>blood oxygenation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0000"/>
                </a:solidFill>
              </a:rPr>
              <a:t>changes specific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0000"/>
                </a:solidFill>
              </a:rPr>
              <a:t>to brain function?</a:t>
            </a:r>
          </a:p>
        </p:txBody>
      </p:sp>
      <p:sp>
        <p:nvSpPr>
          <p:cNvPr id="19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2800" b="1" dirty="0" smtClean="0">
                <a:solidFill>
                  <a:schemeClr val="bg1"/>
                </a:solidFill>
              </a:rPr>
              <a:t>Hemoglobin oxygenation and the MRI signal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49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Line 4"/>
          <p:cNvSpPr>
            <a:spLocks noChangeShapeType="1"/>
          </p:cNvSpPr>
          <p:nvPr/>
        </p:nvSpPr>
        <p:spPr bwMode="auto">
          <a:xfrm>
            <a:off x="1489075" y="4411663"/>
            <a:ext cx="7246938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7892" name="Arc 5"/>
          <p:cNvSpPr>
            <a:spLocks/>
          </p:cNvSpPr>
          <p:nvPr/>
        </p:nvSpPr>
        <p:spPr bwMode="auto">
          <a:xfrm rot="10800000">
            <a:off x="1676400" y="1393825"/>
            <a:ext cx="6518275" cy="275113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7893" name="Arc 6"/>
          <p:cNvSpPr>
            <a:spLocks/>
          </p:cNvSpPr>
          <p:nvPr/>
        </p:nvSpPr>
        <p:spPr bwMode="auto">
          <a:xfrm rot="10800000">
            <a:off x="1681163" y="1584325"/>
            <a:ext cx="5229225" cy="271303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7894" name="Oval 7"/>
          <p:cNvSpPr>
            <a:spLocks noChangeArrowheads="1"/>
          </p:cNvSpPr>
          <p:nvPr/>
        </p:nvSpPr>
        <p:spPr bwMode="auto">
          <a:xfrm>
            <a:off x="4649788" y="3997325"/>
            <a:ext cx="82550" cy="63500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7895" name="Oval 8"/>
          <p:cNvSpPr>
            <a:spLocks noChangeArrowheads="1"/>
          </p:cNvSpPr>
          <p:nvPr/>
        </p:nvSpPr>
        <p:spPr bwMode="auto">
          <a:xfrm>
            <a:off x="4648200" y="3660775"/>
            <a:ext cx="82550" cy="63500"/>
          </a:xfrm>
          <a:prstGeom prst="ellipse">
            <a:avLst/>
          </a:prstGeom>
          <a:solidFill>
            <a:srgbClr val="FF0000"/>
          </a:solidFill>
          <a:ln w="1270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7896" name="Rectangle 9"/>
          <p:cNvSpPr>
            <a:spLocks noChangeArrowheads="1"/>
          </p:cNvSpPr>
          <p:nvPr/>
        </p:nvSpPr>
        <p:spPr bwMode="auto">
          <a:xfrm rot="-5400000">
            <a:off x="-78581" y="2597944"/>
            <a:ext cx="24098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New York"/>
              </a:rPr>
              <a:t>MR signal (M</a:t>
            </a:r>
            <a:r>
              <a:rPr lang="en-US" altLang="it-IT" sz="2000" b="1" baseline="-25000">
                <a:latin typeface="New York"/>
              </a:rPr>
              <a:t>xy</a:t>
            </a:r>
            <a:r>
              <a:rPr lang="en-US" altLang="it-IT" sz="2000" b="1">
                <a:latin typeface="New York"/>
              </a:rPr>
              <a:t>)</a:t>
            </a:r>
          </a:p>
        </p:txBody>
      </p:sp>
      <p:sp>
        <p:nvSpPr>
          <p:cNvPr id="37897" name="Line 10"/>
          <p:cNvSpPr>
            <a:spLocks noChangeShapeType="1"/>
          </p:cNvSpPr>
          <p:nvPr/>
        </p:nvSpPr>
        <p:spPr bwMode="auto">
          <a:xfrm flipV="1">
            <a:off x="4311650" y="2778126"/>
            <a:ext cx="419100" cy="723900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7898" name="Line 11"/>
          <p:cNvSpPr>
            <a:spLocks noChangeShapeType="1"/>
          </p:cNvSpPr>
          <p:nvPr/>
        </p:nvSpPr>
        <p:spPr bwMode="auto">
          <a:xfrm>
            <a:off x="5686425" y="4221163"/>
            <a:ext cx="887413" cy="972344"/>
          </a:xfrm>
          <a:prstGeom prst="line">
            <a:avLst/>
          </a:prstGeom>
          <a:noFill/>
          <a:ln w="12700">
            <a:solidFill>
              <a:srgbClr val="6893C6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7899" name="Rectangle 12"/>
          <p:cNvSpPr>
            <a:spLocks noChangeArrowheads="1"/>
          </p:cNvSpPr>
          <p:nvPr/>
        </p:nvSpPr>
        <p:spPr bwMode="auto">
          <a:xfrm>
            <a:off x="3467454" y="2266281"/>
            <a:ext cx="5209761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b="1" dirty="0" smtClean="0">
                <a:solidFill>
                  <a:srgbClr val="CC0000"/>
                </a:solidFill>
                <a:latin typeface="New York"/>
              </a:rPr>
              <a:t>Activation (more O</a:t>
            </a:r>
            <a:r>
              <a:rPr lang="en-US" altLang="it-IT" sz="2000" b="1" baseline="-25000" dirty="0" smtClean="0">
                <a:solidFill>
                  <a:srgbClr val="CC0000"/>
                </a:solidFill>
                <a:latin typeface="New York"/>
              </a:rPr>
              <a:t>2</a:t>
            </a:r>
            <a:r>
              <a:rPr lang="en-US" altLang="it-IT" sz="2000" b="1" dirty="0" smtClean="0">
                <a:solidFill>
                  <a:srgbClr val="CC0000"/>
                </a:solidFill>
                <a:latin typeface="New York"/>
              </a:rPr>
              <a:t>, less </a:t>
            </a:r>
            <a:r>
              <a:rPr lang="en-US" altLang="it-IT" sz="2000" b="1" dirty="0" err="1" smtClean="0">
                <a:solidFill>
                  <a:srgbClr val="CC0000"/>
                </a:solidFill>
                <a:latin typeface="New York"/>
              </a:rPr>
              <a:t>dHg</a:t>
            </a:r>
            <a:r>
              <a:rPr lang="en-US" altLang="it-IT" sz="2000" b="1" dirty="0" smtClean="0">
                <a:solidFill>
                  <a:srgbClr val="CC0000"/>
                </a:solidFill>
                <a:latin typeface="New York"/>
              </a:rPr>
              <a:t>, longer T</a:t>
            </a:r>
            <a:r>
              <a:rPr lang="en-US" altLang="it-IT" sz="2000" b="1" baseline="-25000" dirty="0" smtClean="0">
                <a:solidFill>
                  <a:srgbClr val="CC0000"/>
                </a:solidFill>
                <a:latin typeface="New York"/>
              </a:rPr>
              <a:t>2</a:t>
            </a:r>
            <a:r>
              <a:rPr lang="en-US" altLang="it-IT" sz="2000" b="1" dirty="0" smtClean="0">
                <a:solidFill>
                  <a:srgbClr val="CC0000"/>
                </a:solidFill>
                <a:latin typeface="New York"/>
              </a:rPr>
              <a:t>*)</a:t>
            </a:r>
            <a:endParaRPr lang="en-US" altLang="it-IT" sz="2000" b="1" dirty="0">
              <a:solidFill>
                <a:srgbClr val="CC0000"/>
              </a:solidFill>
              <a:latin typeface="New York"/>
            </a:endParaRPr>
          </a:p>
        </p:txBody>
      </p:sp>
      <p:sp>
        <p:nvSpPr>
          <p:cNvPr id="37900" name="Rectangle 13"/>
          <p:cNvSpPr>
            <a:spLocks noChangeArrowheads="1"/>
          </p:cNvSpPr>
          <p:nvPr/>
        </p:nvSpPr>
        <p:spPr bwMode="auto">
          <a:xfrm>
            <a:off x="4754563" y="5307807"/>
            <a:ext cx="3670878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b="1" dirty="0">
                <a:solidFill>
                  <a:schemeClr val="accent1"/>
                </a:solidFill>
                <a:latin typeface="New York"/>
              </a:rPr>
              <a:t>Rest (more </a:t>
            </a:r>
            <a:r>
              <a:rPr lang="en-US" altLang="it-IT" sz="2000" b="1" dirty="0" err="1" smtClean="0">
                <a:solidFill>
                  <a:schemeClr val="accent1"/>
                </a:solidFill>
                <a:latin typeface="New York"/>
              </a:rPr>
              <a:t>dHg</a:t>
            </a:r>
            <a:r>
              <a:rPr lang="en-US" altLang="it-IT" sz="2000" b="1" dirty="0" smtClean="0">
                <a:solidFill>
                  <a:schemeClr val="accent1"/>
                </a:solidFill>
                <a:latin typeface="New York"/>
              </a:rPr>
              <a:t>, shorter T</a:t>
            </a:r>
            <a:r>
              <a:rPr lang="en-US" altLang="it-IT" sz="2000" b="1" baseline="-25000" dirty="0" smtClean="0">
                <a:solidFill>
                  <a:schemeClr val="accent1"/>
                </a:solidFill>
                <a:latin typeface="New York"/>
              </a:rPr>
              <a:t>2</a:t>
            </a:r>
            <a:r>
              <a:rPr lang="en-US" altLang="it-IT" sz="2000" b="1" dirty="0" smtClean="0">
                <a:solidFill>
                  <a:schemeClr val="accent1"/>
                </a:solidFill>
                <a:latin typeface="New York"/>
              </a:rPr>
              <a:t>*)</a:t>
            </a:r>
            <a:endParaRPr lang="en-US" altLang="it-IT" sz="2000" b="1" dirty="0">
              <a:solidFill>
                <a:schemeClr val="accent1"/>
              </a:solidFill>
              <a:latin typeface="New York"/>
            </a:endParaRPr>
          </a:p>
        </p:txBody>
      </p:sp>
      <p:sp>
        <p:nvSpPr>
          <p:cNvPr id="37901" name="Line 14"/>
          <p:cNvSpPr>
            <a:spLocks noChangeShapeType="1"/>
          </p:cNvSpPr>
          <p:nvPr/>
        </p:nvSpPr>
        <p:spPr bwMode="auto">
          <a:xfrm flipV="1">
            <a:off x="1581150" y="4767263"/>
            <a:ext cx="3159125" cy="6350"/>
          </a:xfrm>
          <a:prstGeom prst="line">
            <a:avLst/>
          </a:prstGeom>
          <a:noFill/>
          <a:ln w="12700">
            <a:solidFill>
              <a:srgbClr val="FF996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7902" name="Rectangle 15"/>
          <p:cNvSpPr>
            <a:spLocks noChangeArrowheads="1"/>
          </p:cNvSpPr>
          <p:nvPr/>
        </p:nvSpPr>
        <p:spPr bwMode="auto">
          <a:xfrm>
            <a:off x="2855913" y="4443413"/>
            <a:ext cx="50641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b="1">
                <a:solidFill>
                  <a:srgbClr val="FF9966"/>
                </a:solidFill>
                <a:latin typeface="New York"/>
              </a:rPr>
              <a:t>TE</a:t>
            </a:r>
          </a:p>
        </p:txBody>
      </p:sp>
      <p:sp>
        <p:nvSpPr>
          <p:cNvPr id="37903" name="Arc 16"/>
          <p:cNvSpPr>
            <a:spLocks/>
          </p:cNvSpPr>
          <p:nvPr/>
        </p:nvSpPr>
        <p:spPr bwMode="auto">
          <a:xfrm>
            <a:off x="6910388" y="4238625"/>
            <a:ext cx="1270000" cy="508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7904" name="Rectangle 17"/>
          <p:cNvSpPr>
            <a:spLocks noChangeArrowheads="1"/>
          </p:cNvSpPr>
          <p:nvPr/>
        </p:nvSpPr>
        <p:spPr bwMode="auto">
          <a:xfrm>
            <a:off x="8375650" y="4475163"/>
            <a:ext cx="268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New York"/>
              </a:rPr>
              <a:t>t</a:t>
            </a:r>
          </a:p>
        </p:txBody>
      </p:sp>
      <p:sp>
        <p:nvSpPr>
          <p:cNvPr id="37905" name="Line 18"/>
          <p:cNvSpPr>
            <a:spLocks noChangeShapeType="1"/>
          </p:cNvSpPr>
          <p:nvPr/>
        </p:nvSpPr>
        <p:spPr bwMode="auto">
          <a:xfrm flipV="1">
            <a:off x="1547813" y="1165225"/>
            <a:ext cx="0" cy="3200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7906" name="Line 19"/>
          <p:cNvSpPr>
            <a:spLocks noChangeShapeType="1"/>
          </p:cNvSpPr>
          <p:nvPr/>
        </p:nvSpPr>
        <p:spPr bwMode="auto">
          <a:xfrm>
            <a:off x="4700588" y="3679825"/>
            <a:ext cx="0" cy="1143000"/>
          </a:xfrm>
          <a:prstGeom prst="line">
            <a:avLst/>
          </a:prstGeom>
          <a:noFill/>
          <a:ln w="9525">
            <a:solidFill>
              <a:srgbClr val="FF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7907" name="Rectangle 201"/>
          <p:cNvSpPr>
            <a:spLocks noChangeArrowheads="1"/>
          </p:cNvSpPr>
          <p:nvPr/>
        </p:nvSpPr>
        <p:spPr bwMode="auto">
          <a:xfrm>
            <a:off x="2667000" y="2085975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1"/>
                </a:solidFill>
                <a:latin typeface="Arial" panose="020B0604020202020204" pitchFamily="34" charset="0"/>
              </a:rPr>
              <a:t>S(T</a:t>
            </a:r>
            <a:r>
              <a:rPr lang="en-US" altLang="it-IT" sz="2000" baseline="-25000">
                <a:solidFill>
                  <a:schemeClr val="bg1"/>
                </a:solidFill>
                <a:latin typeface="Arial" panose="020B0604020202020204" pitchFamily="34" charset="0"/>
              </a:rPr>
              <a:t>E</a:t>
            </a:r>
            <a:r>
              <a:rPr lang="en-US" altLang="it-IT" sz="2000">
                <a:solidFill>
                  <a:schemeClr val="bg1"/>
                </a:solidFill>
                <a:latin typeface="Arial" panose="020B0604020202020204" pitchFamily="34" charset="0"/>
              </a:rPr>
              <a:t>) = S</a:t>
            </a:r>
            <a:r>
              <a:rPr lang="en-US" altLang="it-IT" sz="2000" baseline="-25000">
                <a:solidFill>
                  <a:schemeClr val="bg1"/>
                </a:solidFill>
                <a:latin typeface="Arial" panose="020B0604020202020204" pitchFamily="34" charset="0"/>
              </a:rPr>
              <a:t>0</a:t>
            </a:r>
            <a:r>
              <a:rPr lang="en-US" altLang="it-IT" sz="2000">
                <a:solidFill>
                  <a:schemeClr val="bg1"/>
                </a:solidFill>
                <a:latin typeface="Arial" panose="020B0604020202020204" pitchFamily="34" charset="0"/>
              </a:rPr>
              <a:t> e</a:t>
            </a:r>
            <a:r>
              <a:rPr lang="en-US" altLang="it-IT" sz="2000" baseline="30000">
                <a:solidFill>
                  <a:schemeClr val="bg1"/>
                </a:solidFill>
                <a:latin typeface="Arial" panose="020B0604020202020204" pitchFamily="34" charset="0"/>
              </a:rPr>
              <a:t>–T</a:t>
            </a:r>
            <a:r>
              <a:rPr lang="en-US" altLang="it-IT" sz="2000" baseline="15000">
                <a:solidFill>
                  <a:schemeClr val="bg1"/>
                </a:solidFill>
                <a:latin typeface="Arial" panose="020B0604020202020204" pitchFamily="34" charset="0"/>
              </a:rPr>
              <a:t>E</a:t>
            </a:r>
            <a:r>
              <a:rPr lang="en-US" altLang="it-IT" sz="2000" baseline="30000">
                <a:solidFill>
                  <a:schemeClr val="bg1"/>
                </a:solidFill>
                <a:latin typeface="Arial" panose="020B0604020202020204" pitchFamily="34" charset="0"/>
              </a:rPr>
              <a:t> R</a:t>
            </a:r>
            <a:r>
              <a:rPr lang="en-US" altLang="it-IT" sz="1800" baseline="1500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US" altLang="it-IT" sz="2000" baseline="30000">
                <a:solidFill>
                  <a:schemeClr val="bg1"/>
                </a:solidFill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21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t-IT" sz="3200" b="1" dirty="0">
                <a:solidFill>
                  <a:schemeClr val="bg1"/>
                </a:solidFill>
              </a:rPr>
              <a:t>BOLD sensitivity: T</a:t>
            </a:r>
            <a:r>
              <a:rPr lang="en-US" altLang="it-IT" sz="3200" b="1" baseline="-25000" dirty="0">
                <a:solidFill>
                  <a:schemeClr val="bg1"/>
                </a:solidFill>
              </a:rPr>
              <a:t>2</a:t>
            </a:r>
            <a:r>
              <a:rPr lang="en-US" altLang="it-IT" sz="3200" b="1" dirty="0">
                <a:solidFill>
                  <a:schemeClr val="bg1"/>
                </a:solidFill>
              </a:rPr>
              <a:t>* and TE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160712" y="1165225"/>
            <a:ext cx="447750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400" b="1" dirty="0" smtClean="0"/>
              <a:t>Signal (t) = M</a:t>
            </a:r>
            <a:r>
              <a:rPr lang="it-IT" sz="2400" b="1" baseline="-25000" dirty="0" smtClean="0"/>
              <a:t>xy</a:t>
            </a:r>
            <a:r>
              <a:rPr lang="it-IT" sz="2400" b="1" dirty="0" smtClean="0"/>
              <a:t> (t) = M</a:t>
            </a:r>
            <a:r>
              <a:rPr lang="it-IT" sz="2400" b="1" baseline="-25000" dirty="0" smtClean="0"/>
              <a:t>xy0</a:t>
            </a:r>
            <a:r>
              <a:rPr lang="it-IT" sz="2400" b="1" dirty="0" smtClean="0"/>
              <a:t> exp</a:t>
            </a:r>
            <a:r>
              <a:rPr lang="it-IT" sz="2400" b="1" baseline="30000" dirty="0" smtClean="0"/>
              <a:t>-TE/T2*</a:t>
            </a:r>
            <a:endParaRPr lang="es-AR" sz="2400" b="1" baseline="30000" dirty="0"/>
          </a:p>
        </p:txBody>
      </p:sp>
    </p:spTree>
    <p:extLst>
      <p:ext uri="{BB962C8B-B14F-4D97-AF65-F5344CB8AC3E}">
        <p14:creationId xmlns:p14="http://schemas.microsoft.com/office/powerpoint/2010/main" val="141226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1052513"/>
            <a:ext cx="42672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4005263"/>
            <a:ext cx="4267200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83"/>
          <p:cNvSpPr txBox="1">
            <a:spLocks noChangeArrowheads="1"/>
          </p:cNvSpPr>
          <p:nvPr/>
        </p:nvSpPr>
        <p:spPr bwMode="auto">
          <a:xfrm>
            <a:off x="6891338" y="6519863"/>
            <a:ext cx="22526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600">
                <a:solidFill>
                  <a:schemeClr val="bg1"/>
                </a:solidFill>
              </a:rPr>
              <a:t>Courtesy of P. Bandettini</a:t>
            </a:r>
          </a:p>
        </p:txBody>
      </p:sp>
      <p:sp>
        <p:nvSpPr>
          <p:cNvPr id="38918" name="TextBox 5"/>
          <p:cNvSpPr txBox="1">
            <a:spLocks noChangeArrowheads="1"/>
          </p:cNvSpPr>
          <p:nvPr/>
        </p:nvSpPr>
        <p:spPr bwMode="auto">
          <a:xfrm>
            <a:off x="66675" y="1773238"/>
            <a:ext cx="2798763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/>
              <a:t>Gray matter T</a:t>
            </a:r>
            <a:r>
              <a:rPr lang="it-IT" altLang="it-IT" sz="2000" baseline="-25000"/>
              <a:t>2</a:t>
            </a:r>
            <a:r>
              <a:rPr lang="it-IT" altLang="it-IT" sz="2000"/>
              <a:t>* changes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/>
              <a:t>are relatively small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/>
              <a:t>between activation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/>
              <a:t>states.</a:t>
            </a:r>
          </a:p>
        </p:txBody>
      </p:sp>
      <p:sp>
        <p:nvSpPr>
          <p:cNvPr id="38919" name="TextBox 6"/>
          <p:cNvSpPr txBox="1">
            <a:spLocks noChangeArrowheads="1"/>
          </p:cNvSpPr>
          <p:nvPr/>
        </p:nvSpPr>
        <p:spPr bwMode="auto">
          <a:xfrm>
            <a:off x="206375" y="4292600"/>
            <a:ext cx="26987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/>
              <a:t>The difference in T</a:t>
            </a:r>
            <a:r>
              <a:rPr lang="it-IT" altLang="it-IT" sz="2000" baseline="-25000"/>
              <a:t>2</a:t>
            </a:r>
            <a:r>
              <a:rPr lang="it-IT" altLang="it-IT" sz="2000"/>
              <a:t>*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/>
              <a:t>shows an optimum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/>
              <a:t>TE choice for the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/>
              <a:t>maximum sensitivity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2000"/>
              <a:t>to detect changes of T</a:t>
            </a:r>
            <a:r>
              <a:rPr lang="it-IT" altLang="it-IT" sz="2000" baseline="-25000"/>
              <a:t>2</a:t>
            </a:r>
            <a:r>
              <a:rPr lang="it-IT" altLang="it-IT" sz="2000"/>
              <a:t>*</a:t>
            </a:r>
          </a:p>
        </p:txBody>
      </p:sp>
      <p:sp>
        <p:nvSpPr>
          <p:cNvPr id="9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t-IT" sz="3200" b="1" dirty="0">
                <a:solidFill>
                  <a:schemeClr val="bg1"/>
                </a:solidFill>
              </a:rPr>
              <a:t>BOLD sensitivity: T</a:t>
            </a:r>
            <a:r>
              <a:rPr lang="en-US" altLang="it-IT" sz="3200" b="1" baseline="-25000" dirty="0">
                <a:solidFill>
                  <a:schemeClr val="bg1"/>
                </a:solidFill>
              </a:rPr>
              <a:t>2</a:t>
            </a:r>
            <a:r>
              <a:rPr lang="en-US" altLang="it-IT" sz="3200" b="1" dirty="0">
                <a:solidFill>
                  <a:schemeClr val="bg1"/>
                </a:solidFill>
              </a:rPr>
              <a:t>* and TE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96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9"/>
          <a:stretch>
            <a:fillRect/>
          </a:stretch>
        </p:blipFill>
        <p:spPr bwMode="auto">
          <a:xfrm>
            <a:off x="1382713" y="1371600"/>
            <a:ext cx="61610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3440113" y="1676400"/>
            <a:ext cx="1371600" cy="3810000"/>
          </a:xfrm>
          <a:prstGeom prst="rect">
            <a:avLst/>
          </a:prstGeom>
          <a:solidFill>
            <a:srgbClr val="96969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4038600" y="5867400"/>
            <a:ext cx="1022350" cy="396875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CC00"/>
                </a:solidFill>
              </a:rPr>
              <a:t>TE (ms)</a:t>
            </a: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 rot="16221986">
            <a:off x="-111124" y="3138487"/>
            <a:ext cx="2927350" cy="396875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CC00"/>
                </a:solidFill>
              </a:rPr>
              <a:t>S(activation) – Signal(rest)</a:t>
            </a:r>
          </a:p>
        </p:txBody>
      </p:sp>
      <p:sp>
        <p:nvSpPr>
          <p:cNvPr id="39943" name="Line 7"/>
          <p:cNvSpPr>
            <a:spLocks noChangeShapeType="1"/>
          </p:cNvSpPr>
          <p:nvPr/>
        </p:nvSpPr>
        <p:spPr bwMode="auto">
          <a:xfrm>
            <a:off x="4114800" y="1752600"/>
            <a:ext cx="0" cy="3733800"/>
          </a:xfrm>
          <a:prstGeom prst="line">
            <a:avLst/>
          </a:prstGeom>
          <a:noFill/>
          <a:ln w="9525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4572000" y="4740275"/>
            <a:ext cx="3276600" cy="406400"/>
          </a:xfrm>
          <a:prstGeom prst="rect">
            <a:avLst/>
          </a:prstGeom>
          <a:solidFill>
            <a:schemeClr val="tx1"/>
          </a:solidFill>
          <a:ln w="9525">
            <a:solidFill>
              <a:srgbClr val="FF33CC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33CC"/>
                </a:solidFill>
              </a:rPr>
              <a:t>TE</a:t>
            </a:r>
            <a:r>
              <a:rPr lang="en-US" altLang="it-IT" sz="2000" baseline="-25000">
                <a:solidFill>
                  <a:srgbClr val="FF33CC"/>
                </a:solidFill>
              </a:rPr>
              <a:t>optimum</a:t>
            </a:r>
            <a:r>
              <a:rPr lang="en-US" altLang="it-IT" sz="2000">
                <a:solidFill>
                  <a:srgbClr val="FF33CC"/>
                </a:solidFill>
              </a:rPr>
              <a:t> </a:t>
            </a:r>
            <a:r>
              <a:rPr lang="en-US" altLang="it-IT" sz="2000">
                <a:solidFill>
                  <a:srgbClr val="FF33CC"/>
                </a:solidFill>
                <a:sym typeface="Symbol" panose="05050102010706020507" pitchFamily="18" charset="2"/>
              </a:rPr>
              <a:t></a:t>
            </a:r>
            <a:r>
              <a:rPr lang="en-US" altLang="it-IT" sz="2000">
                <a:solidFill>
                  <a:srgbClr val="FF33CC"/>
                </a:solidFill>
              </a:rPr>
              <a:t> T</a:t>
            </a:r>
            <a:r>
              <a:rPr lang="en-US" altLang="it-IT" sz="2000" baseline="-25000">
                <a:solidFill>
                  <a:srgbClr val="FF33CC"/>
                </a:solidFill>
              </a:rPr>
              <a:t>2</a:t>
            </a:r>
            <a:r>
              <a:rPr lang="en-US" altLang="it-IT" sz="2000">
                <a:solidFill>
                  <a:srgbClr val="FF33CC"/>
                </a:solidFill>
              </a:rPr>
              <a:t>* (active_tissue)</a:t>
            </a:r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>
            <a:off x="3516313" y="3048000"/>
            <a:ext cx="12954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3554413" y="2286000"/>
            <a:ext cx="11811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chemeClr val="accent1"/>
                </a:solidFill>
              </a:rPr>
              <a:t>Optimal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chemeClr val="accent1"/>
                </a:solidFill>
              </a:rPr>
              <a:t>range</a:t>
            </a:r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 flipH="1" flipV="1">
            <a:off x="4114800" y="4740275"/>
            <a:ext cx="457200" cy="228600"/>
          </a:xfrm>
          <a:prstGeom prst="line">
            <a:avLst/>
          </a:prstGeom>
          <a:noFill/>
          <a:ln w="9525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4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t-IT" sz="3200" b="1" dirty="0">
                <a:solidFill>
                  <a:schemeClr val="bg1"/>
                </a:solidFill>
              </a:rPr>
              <a:t>BOLD sensitivity: T</a:t>
            </a:r>
            <a:r>
              <a:rPr lang="en-US" altLang="it-IT" sz="3200" b="1" baseline="-25000" dirty="0">
                <a:solidFill>
                  <a:schemeClr val="bg1"/>
                </a:solidFill>
              </a:rPr>
              <a:t>2</a:t>
            </a:r>
            <a:r>
              <a:rPr lang="en-US" altLang="it-IT" sz="3200" b="1" dirty="0">
                <a:solidFill>
                  <a:schemeClr val="bg1"/>
                </a:solidFill>
              </a:rPr>
              <a:t>* and TE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74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77156"/>
              </p:ext>
            </p:extLst>
          </p:nvPr>
        </p:nvGraphicFramePr>
        <p:xfrm>
          <a:off x="168275" y="701675"/>
          <a:ext cx="6232525" cy="242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Chart" r:id="rId3" imgW="6668262" imgH="4001008" progId="Excel.Chart.8">
                  <p:embed/>
                </p:oleObj>
              </mc:Choice>
              <mc:Fallback>
                <p:oleObj name="Chart" r:id="rId3" imgW="6668262" imgH="4001008" progId="Excel.Chart.8">
                  <p:embed/>
                  <p:pic>
                    <p:nvPicPr>
                      <p:cNvPr id="35842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" y="701675"/>
                        <a:ext cx="6232525" cy="242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576851"/>
              </p:ext>
            </p:extLst>
          </p:nvPr>
        </p:nvGraphicFramePr>
        <p:xfrm>
          <a:off x="168275" y="3495675"/>
          <a:ext cx="6232525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Chart" r:id="rId5" imgW="6668262" imgH="4001008" progId="Excel.Chart.8">
                  <p:embed/>
                </p:oleObj>
              </mc:Choice>
              <mc:Fallback>
                <p:oleObj name="Chart" r:id="rId5" imgW="6668262" imgH="4001008" progId="Excel.Chart.8">
                  <p:embed/>
                  <p:pic>
                    <p:nvPicPr>
                      <p:cNvPr id="358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" y="3495675"/>
                        <a:ext cx="6232525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5" name="Picture 5" descr="check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3095625"/>
            <a:ext cx="323850" cy="239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46" name="Group 6"/>
          <p:cNvGrpSpPr>
            <a:grpSpLocks/>
          </p:cNvGrpSpPr>
          <p:nvPr/>
        </p:nvGrpSpPr>
        <p:grpSpPr bwMode="auto">
          <a:xfrm>
            <a:off x="2044700" y="6299200"/>
            <a:ext cx="2455863" cy="244475"/>
            <a:chOff x="1776" y="4166"/>
            <a:chExt cx="1547" cy="154"/>
          </a:xfrm>
        </p:grpSpPr>
        <p:pic>
          <p:nvPicPr>
            <p:cNvPr id="35905" name="Picture 7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4169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06" name="Picture 8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07" name="Picture 9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08" name="Picture 10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09" name="Picture 11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10" name="Picture 12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11" name="Picture 13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12" name="Picture 14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13" name="Picture 15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14" name="Picture 16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15" name="Picture 17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16" name="Picture 18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17" name="Picture 19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18" name="Picture 20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19" name="Picture 21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20" name="Picture 22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21" name="Picture 23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22" name="Picture 24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23" name="Picture 25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24" name="Picture 26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25" name="Picture 27" descr="checker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4166"/>
              <a:ext cx="203" cy="1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903" name="Text Box 29"/>
          <p:cNvSpPr txBox="1">
            <a:spLocks noChangeArrowheads="1"/>
          </p:cNvSpPr>
          <p:nvPr/>
        </p:nvSpPr>
        <p:spPr bwMode="auto">
          <a:xfrm>
            <a:off x="815976" y="2352050"/>
            <a:ext cx="106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1400" dirty="0">
                <a:solidFill>
                  <a:schemeClr val="bg1"/>
                </a:solidFill>
                <a:latin typeface="Arial" panose="020B0604020202020204" pitchFamily="34" charset="0"/>
              </a:rPr>
              <a:t>Baseline</a:t>
            </a:r>
          </a:p>
        </p:txBody>
      </p:sp>
      <p:grpSp>
        <p:nvGrpSpPr>
          <p:cNvPr id="35848" name="Group 31"/>
          <p:cNvGrpSpPr>
            <a:grpSpLocks/>
          </p:cNvGrpSpPr>
          <p:nvPr/>
        </p:nvGrpSpPr>
        <p:grpSpPr bwMode="auto">
          <a:xfrm>
            <a:off x="2187575" y="1387475"/>
            <a:ext cx="1143000" cy="3505200"/>
            <a:chOff x="1776" y="1008"/>
            <a:chExt cx="720" cy="2208"/>
          </a:xfrm>
        </p:grpSpPr>
        <p:sp>
          <p:nvSpPr>
            <p:cNvPr id="35901" name="Text Box 32"/>
            <p:cNvSpPr txBox="1">
              <a:spLocks noChangeArrowheads="1"/>
            </p:cNvSpPr>
            <p:nvPr/>
          </p:nvSpPr>
          <p:spPr bwMode="auto">
            <a:xfrm>
              <a:off x="1824" y="1008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it-IT" sz="1400">
                  <a:latin typeface="Arial" panose="020B0604020202020204" pitchFamily="34" charset="0"/>
                </a:rPr>
                <a:t>Rise</a:t>
              </a:r>
            </a:p>
          </p:txBody>
        </p:sp>
        <p:sp>
          <p:nvSpPr>
            <p:cNvPr id="35902" name="Text Box 33"/>
            <p:cNvSpPr txBox="1">
              <a:spLocks noChangeArrowheads="1"/>
            </p:cNvSpPr>
            <p:nvPr/>
          </p:nvSpPr>
          <p:spPr bwMode="auto">
            <a:xfrm>
              <a:off x="1776" y="3024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it-IT" sz="1400">
                  <a:solidFill>
                    <a:schemeClr val="bg1"/>
                  </a:solidFill>
                  <a:latin typeface="Arial" panose="020B0604020202020204" pitchFamily="34" charset="0"/>
                </a:rPr>
                <a:t>Rise</a:t>
              </a:r>
            </a:p>
          </p:txBody>
        </p:sp>
      </p:grpSp>
      <p:grpSp>
        <p:nvGrpSpPr>
          <p:cNvPr id="35849" name="Group 34"/>
          <p:cNvGrpSpPr>
            <a:grpSpLocks/>
          </p:cNvGrpSpPr>
          <p:nvPr/>
        </p:nvGrpSpPr>
        <p:grpSpPr bwMode="auto">
          <a:xfrm>
            <a:off x="2416175" y="777875"/>
            <a:ext cx="1295400" cy="3276600"/>
            <a:chOff x="1920" y="624"/>
            <a:chExt cx="816" cy="2064"/>
          </a:xfrm>
        </p:grpSpPr>
        <p:sp>
          <p:nvSpPr>
            <p:cNvPr id="35899" name="Text Box 35"/>
            <p:cNvSpPr txBox="1">
              <a:spLocks noChangeArrowheads="1"/>
            </p:cNvSpPr>
            <p:nvPr/>
          </p:nvSpPr>
          <p:spPr bwMode="auto">
            <a:xfrm>
              <a:off x="2064" y="624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it-IT" sz="1400">
                  <a:solidFill>
                    <a:schemeClr val="bg1"/>
                  </a:solidFill>
                  <a:latin typeface="Arial" panose="020B0604020202020204" pitchFamily="34" charset="0"/>
                </a:rPr>
                <a:t>Peak</a:t>
              </a:r>
            </a:p>
          </p:txBody>
        </p:sp>
        <p:sp>
          <p:nvSpPr>
            <p:cNvPr id="35900" name="Text Box 36"/>
            <p:cNvSpPr txBox="1">
              <a:spLocks noChangeArrowheads="1"/>
            </p:cNvSpPr>
            <p:nvPr/>
          </p:nvSpPr>
          <p:spPr bwMode="auto">
            <a:xfrm>
              <a:off x="1920" y="2496"/>
              <a:ext cx="6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it-IT" sz="1400">
                  <a:solidFill>
                    <a:schemeClr val="bg1"/>
                  </a:solidFill>
                  <a:latin typeface="Arial" panose="020B0604020202020204" pitchFamily="34" charset="0"/>
                </a:rPr>
                <a:t>Peak</a:t>
              </a:r>
            </a:p>
          </p:txBody>
        </p:sp>
      </p:grpSp>
      <p:grpSp>
        <p:nvGrpSpPr>
          <p:cNvPr id="35850" name="Group 37"/>
          <p:cNvGrpSpPr>
            <a:grpSpLocks/>
          </p:cNvGrpSpPr>
          <p:nvPr/>
        </p:nvGrpSpPr>
        <p:grpSpPr bwMode="auto">
          <a:xfrm>
            <a:off x="3995738" y="2279650"/>
            <a:ext cx="2362200" cy="3429000"/>
            <a:chOff x="3120" y="1680"/>
            <a:chExt cx="1488" cy="2160"/>
          </a:xfrm>
        </p:grpSpPr>
        <p:sp>
          <p:nvSpPr>
            <p:cNvPr id="35897" name="Text Box 38"/>
            <p:cNvSpPr txBox="1">
              <a:spLocks noChangeArrowheads="1"/>
            </p:cNvSpPr>
            <p:nvPr/>
          </p:nvSpPr>
          <p:spPr bwMode="auto">
            <a:xfrm>
              <a:off x="3120" y="1680"/>
              <a:ext cx="76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it-IT" sz="1400">
                  <a:solidFill>
                    <a:schemeClr val="bg1"/>
                  </a:solidFill>
                  <a:latin typeface="Arial" panose="020B0604020202020204" pitchFamily="34" charset="0"/>
                </a:rPr>
                <a:t>Undershoot</a:t>
              </a:r>
            </a:p>
          </p:txBody>
        </p:sp>
        <p:sp>
          <p:nvSpPr>
            <p:cNvPr id="35898" name="Text Box 39"/>
            <p:cNvSpPr txBox="1">
              <a:spLocks noChangeArrowheads="1"/>
            </p:cNvSpPr>
            <p:nvPr/>
          </p:nvSpPr>
          <p:spPr bwMode="auto">
            <a:xfrm>
              <a:off x="3840" y="3648"/>
              <a:ext cx="76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it-IT" sz="1400">
                  <a:solidFill>
                    <a:schemeClr val="bg1"/>
                  </a:solidFill>
                  <a:latin typeface="Arial" panose="020B0604020202020204" pitchFamily="34" charset="0"/>
                </a:rPr>
                <a:t>Undershoot</a:t>
              </a:r>
            </a:p>
          </p:txBody>
        </p:sp>
      </p:grpSp>
      <p:sp>
        <p:nvSpPr>
          <p:cNvPr id="35851" name="Text Box 40"/>
          <p:cNvSpPr txBox="1">
            <a:spLocks noChangeArrowheads="1"/>
          </p:cNvSpPr>
          <p:nvPr/>
        </p:nvSpPr>
        <p:spPr bwMode="auto">
          <a:xfrm>
            <a:off x="3635375" y="3648075"/>
            <a:ext cx="1066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1400">
                <a:solidFill>
                  <a:schemeClr val="bg1"/>
                </a:solidFill>
                <a:latin typeface="Arial" panose="020B0604020202020204" pitchFamily="34" charset="0"/>
              </a:rPr>
              <a:t>Sustained Response</a:t>
            </a:r>
          </a:p>
        </p:txBody>
      </p:sp>
      <p:grpSp>
        <p:nvGrpSpPr>
          <p:cNvPr id="35892" name="Group 42"/>
          <p:cNvGrpSpPr>
            <a:grpSpLocks/>
          </p:cNvGrpSpPr>
          <p:nvPr/>
        </p:nvGrpSpPr>
        <p:grpSpPr bwMode="auto">
          <a:xfrm>
            <a:off x="463907" y="2722976"/>
            <a:ext cx="2941926" cy="466590"/>
            <a:chOff x="1200" y="2063"/>
            <a:chExt cx="1726" cy="1449"/>
          </a:xfrm>
        </p:grpSpPr>
        <p:sp>
          <p:nvSpPr>
            <p:cNvPr id="35895" name="Text Box 43"/>
            <p:cNvSpPr txBox="1">
              <a:spLocks noChangeArrowheads="1"/>
            </p:cNvSpPr>
            <p:nvPr/>
          </p:nvSpPr>
          <p:spPr bwMode="auto">
            <a:xfrm>
              <a:off x="2254" y="2063"/>
              <a:ext cx="67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it-IT" sz="1400" dirty="0">
                  <a:solidFill>
                    <a:schemeClr val="bg1"/>
                  </a:solidFill>
                  <a:latin typeface="Arial" panose="020B0604020202020204" pitchFamily="34" charset="0"/>
                </a:rPr>
                <a:t>Initial Dip</a:t>
              </a:r>
            </a:p>
          </p:txBody>
        </p:sp>
        <p:sp>
          <p:nvSpPr>
            <p:cNvPr id="35896" name="Text Box 44"/>
            <p:cNvSpPr txBox="1">
              <a:spLocks noChangeArrowheads="1"/>
            </p:cNvSpPr>
            <p:nvPr/>
          </p:nvSpPr>
          <p:spPr bwMode="auto">
            <a:xfrm>
              <a:off x="1200" y="3312"/>
              <a:ext cx="67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it-IT" sz="1400">
                  <a:solidFill>
                    <a:schemeClr val="bg1"/>
                  </a:solidFill>
                  <a:latin typeface="Arial" panose="020B0604020202020204" pitchFamily="34" charset="0"/>
                </a:rPr>
                <a:t>Initial Dip</a:t>
              </a:r>
            </a:p>
          </p:txBody>
        </p:sp>
      </p:grpSp>
      <p:sp>
        <p:nvSpPr>
          <p:cNvPr id="35893" name="Line 45"/>
          <p:cNvSpPr>
            <a:spLocks noChangeShapeType="1"/>
          </p:cNvSpPr>
          <p:nvPr/>
        </p:nvSpPr>
        <p:spPr bwMode="auto">
          <a:xfrm>
            <a:off x="1255832" y="6764386"/>
            <a:ext cx="376689" cy="5917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>
              <a:solidFill>
                <a:schemeClr val="bg1"/>
              </a:solidFill>
            </a:endParaRPr>
          </a:p>
        </p:txBody>
      </p:sp>
      <p:sp>
        <p:nvSpPr>
          <p:cNvPr id="35853" name="Text Box 47"/>
          <p:cNvSpPr txBox="1">
            <a:spLocks noChangeArrowheads="1"/>
          </p:cNvSpPr>
          <p:nvPr/>
        </p:nvSpPr>
        <p:spPr bwMode="auto">
          <a:xfrm>
            <a:off x="5257800" y="3571875"/>
            <a:ext cx="989013" cy="8318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chemeClr val="bg1"/>
                </a:solidFill>
              </a:rPr>
              <a:t>Block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5854" name="Text Box 48"/>
          <p:cNvSpPr txBox="1">
            <a:spLocks noChangeArrowheads="1"/>
          </p:cNvSpPr>
          <p:nvPr/>
        </p:nvSpPr>
        <p:spPr bwMode="auto">
          <a:xfrm>
            <a:off x="4597400" y="777875"/>
            <a:ext cx="1731963" cy="8318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chemeClr val="bg1"/>
                </a:solidFill>
              </a:rPr>
              <a:t>Single-event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35855" name="Rectangle 49"/>
          <p:cNvSpPr>
            <a:spLocks noChangeArrowheads="1"/>
          </p:cNvSpPr>
          <p:nvPr/>
        </p:nvSpPr>
        <p:spPr bwMode="auto">
          <a:xfrm>
            <a:off x="2720975" y="3048000"/>
            <a:ext cx="359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dirty="0">
                <a:solidFill>
                  <a:srgbClr val="FF9966"/>
                </a:solidFill>
              </a:rPr>
              <a:t>t (seconds after stimulation)</a:t>
            </a:r>
          </a:p>
        </p:txBody>
      </p:sp>
      <p:sp>
        <p:nvSpPr>
          <p:cNvPr id="35856" name="Line 50"/>
          <p:cNvSpPr>
            <a:spLocks noChangeShapeType="1"/>
          </p:cNvSpPr>
          <p:nvPr/>
        </p:nvSpPr>
        <p:spPr bwMode="auto">
          <a:xfrm>
            <a:off x="2187575" y="3419475"/>
            <a:ext cx="4365625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5857" name="Line 51"/>
          <p:cNvSpPr>
            <a:spLocks noChangeShapeType="1"/>
          </p:cNvSpPr>
          <p:nvPr/>
        </p:nvSpPr>
        <p:spPr bwMode="auto">
          <a:xfrm>
            <a:off x="2051050" y="2225675"/>
            <a:ext cx="0" cy="457200"/>
          </a:xfrm>
          <a:prstGeom prst="line">
            <a:avLst/>
          </a:prstGeom>
          <a:noFill/>
          <a:ln w="762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grpSp>
        <p:nvGrpSpPr>
          <p:cNvPr id="35858" name="Group 52"/>
          <p:cNvGrpSpPr>
            <a:grpSpLocks/>
          </p:cNvGrpSpPr>
          <p:nvPr/>
        </p:nvGrpSpPr>
        <p:grpSpPr bwMode="auto">
          <a:xfrm>
            <a:off x="2044700" y="5324475"/>
            <a:ext cx="2438400" cy="533400"/>
            <a:chOff x="1776" y="3312"/>
            <a:chExt cx="1536" cy="576"/>
          </a:xfrm>
        </p:grpSpPr>
        <p:sp>
          <p:nvSpPr>
            <p:cNvPr id="35873" name="Line 53"/>
            <p:cNvSpPr>
              <a:spLocks noChangeShapeType="1"/>
            </p:cNvSpPr>
            <p:nvPr/>
          </p:nvSpPr>
          <p:spPr bwMode="auto">
            <a:xfrm>
              <a:off x="1776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74" name="Line 54"/>
            <p:cNvSpPr>
              <a:spLocks noChangeShapeType="1"/>
            </p:cNvSpPr>
            <p:nvPr/>
          </p:nvSpPr>
          <p:spPr bwMode="auto">
            <a:xfrm>
              <a:off x="1872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75" name="Line 55"/>
            <p:cNvSpPr>
              <a:spLocks noChangeShapeType="1"/>
            </p:cNvSpPr>
            <p:nvPr/>
          </p:nvSpPr>
          <p:spPr bwMode="auto">
            <a:xfrm>
              <a:off x="1968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76" name="Line 56"/>
            <p:cNvSpPr>
              <a:spLocks noChangeShapeType="1"/>
            </p:cNvSpPr>
            <p:nvPr/>
          </p:nvSpPr>
          <p:spPr bwMode="auto">
            <a:xfrm>
              <a:off x="2064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77" name="Line 57"/>
            <p:cNvSpPr>
              <a:spLocks noChangeShapeType="1"/>
            </p:cNvSpPr>
            <p:nvPr/>
          </p:nvSpPr>
          <p:spPr bwMode="auto">
            <a:xfrm>
              <a:off x="2160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78" name="Line 58"/>
            <p:cNvSpPr>
              <a:spLocks noChangeShapeType="1"/>
            </p:cNvSpPr>
            <p:nvPr/>
          </p:nvSpPr>
          <p:spPr bwMode="auto">
            <a:xfrm>
              <a:off x="2256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79" name="Line 59"/>
            <p:cNvSpPr>
              <a:spLocks noChangeShapeType="1"/>
            </p:cNvSpPr>
            <p:nvPr/>
          </p:nvSpPr>
          <p:spPr bwMode="auto">
            <a:xfrm>
              <a:off x="2352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80" name="Line 60"/>
            <p:cNvSpPr>
              <a:spLocks noChangeShapeType="1"/>
            </p:cNvSpPr>
            <p:nvPr/>
          </p:nvSpPr>
          <p:spPr bwMode="auto">
            <a:xfrm>
              <a:off x="2448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81" name="Line 61"/>
            <p:cNvSpPr>
              <a:spLocks noChangeShapeType="1"/>
            </p:cNvSpPr>
            <p:nvPr/>
          </p:nvSpPr>
          <p:spPr bwMode="auto">
            <a:xfrm>
              <a:off x="2448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82" name="Line 62"/>
            <p:cNvSpPr>
              <a:spLocks noChangeShapeType="1"/>
            </p:cNvSpPr>
            <p:nvPr/>
          </p:nvSpPr>
          <p:spPr bwMode="auto">
            <a:xfrm>
              <a:off x="2544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83" name="Line 63"/>
            <p:cNvSpPr>
              <a:spLocks noChangeShapeType="1"/>
            </p:cNvSpPr>
            <p:nvPr/>
          </p:nvSpPr>
          <p:spPr bwMode="auto">
            <a:xfrm>
              <a:off x="2640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84" name="Line 64"/>
            <p:cNvSpPr>
              <a:spLocks noChangeShapeType="1"/>
            </p:cNvSpPr>
            <p:nvPr/>
          </p:nvSpPr>
          <p:spPr bwMode="auto">
            <a:xfrm>
              <a:off x="2736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85" name="Line 65"/>
            <p:cNvSpPr>
              <a:spLocks noChangeShapeType="1"/>
            </p:cNvSpPr>
            <p:nvPr/>
          </p:nvSpPr>
          <p:spPr bwMode="auto">
            <a:xfrm>
              <a:off x="2832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86" name="Line 66"/>
            <p:cNvSpPr>
              <a:spLocks noChangeShapeType="1"/>
            </p:cNvSpPr>
            <p:nvPr/>
          </p:nvSpPr>
          <p:spPr bwMode="auto">
            <a:xfrm>
              <a:off x="2928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87" name="Line 67"/>
            <p:cNvSpPr>
              <a:spLocks noChangeShapeType="1"/>
            </p:cNvSpPr>
            <p:nvPr/>
          </p:nvSpPr>
          <p:spPr bwMode="auto">
            <a:xfrm>
              <a:off x="3024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88" name="Line 68"/>
            <p:cNvSpPr>
              <a:spLocks noChangeShapeType="1"/>
            </p:cNvSpPr>
            <p:nvPr/>
          </p:nvSpPr>
          <p:spPr bwMode="auto">
            <a:xfrm>
              <a:off x="3120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89" name="Line 69"/>
            <p:cNvSpPr>
              <a:spLocks noChangeShapeType="1"/>
            </p:cNvSpPr>
            <p:nvPr/>
          </p:nvSpPr>
          <p:spPr bwMode="auto">
            <a:xfrm>
              <a:off x="3120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90" name="Line 70"/>
            <p:cNvSpPr>
              <a:spLocks noChangeShapeType="1"/>
            </p:cNvSpPr>
            <p:nvPr/>
          </p:nvSpPr>
          <p:spPr bwMode="auto">
            <a:xfrm>
              <a:off x="3216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5891" name="Line 71"/>
            <p:cNvSpPr>
              <a:spLocks noChangeShapeType="1"/>
            </p:cNvSpPr>
            <p:nvPr/>
          </p:nvSpPr>
          <p:spPr bwMode="auto">
            <a:xfrm>
              <a:off x="3312" y="3312"/>
              <a:ext cx="0" cy="576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35859" name="Text Box 72"/>
          <p:cNvSpPr txBox="1">
            <a:spLocks noChangeArrowheads="1"/>
          </p:cNvSpPr>
          <p:nvPr/>
        </p:nvSpPr>
        <p:spPr bwMode="auto">
          <a:xfrm>
            <a:off x="434975" y="3619500"/>
            <a:ext cx="15827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33CC"/>
                </a:solidFill>
              </a:rPr>
              <a:t>Response to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33CC"/>
                </a:solidFill>
              </a:rPr>
              <a:t>a series of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33CC"/>
                </a:solidFill>
              </a:rPr>
              <a:t>brief stimulus</a:t>
            </a:r>
          </a:p>
        </p:txBody>
      </p:sp>
      <p:sp>
        <p:nvSpPr>
          <p:cNvPr id="35860" name="Text Box 73"/>
          <p:cNvSpPr txBox="1">
            <a:spLocks noChangeArrowheads="1"/>
          </p:cNvSpPr>
          <p:nvPr/>
        </p:nvSpPr>
        <p:spPr bwMode="auto">
          <a:xfrm>
            <a:off x="434975" y="623888"/>
            <a:ext cx="1481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33CC"/>
                </a:solidFill>
              </a:rPr>
              <a:t>Response to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33CC"/>
                </a:solidFill>
              </a:rPr>
              <a:t>one brief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33CC"/>
                </a:solidFill>
              </a:rPr>
              <a:t>stimulus</a:t>
            </a:r>
          </a:p>
        </p:txBody>
      </p:sp>
      <p:sp>
        <p:nvSpPr>
          <p:cNvPr id="35861" name="Line 74"/>
          <p:cNvSpPr>
            <a:spLocks noChangeShapeType="1"/>
          </p:cNvSpPr>
          <p:nvPr/>
        </p:nvSpPr>
        <p:spPr bwMode="auto">
          <a:xfrm>
            <a:off x="2416175" y="1920875"/>
            <a:ext cx="0" cy="83820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5862" name="Line 75"/>
          <p:cNvSpPr>
            <a:spLocks noChangeShapeType="1"/>
          </p:cNvSpPr>
          <p:nvPr/>
        </p:nvSpPr>
        <p:spPr bwMode="auto">
          <a:xfrm>
            <a:off x="4321175" y="930275"/>
            <a:ext cx="0" cy="182880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5863" name="Line 76"/>
          <p:cNvSpPr>
            <a:spLocks noChangeShapeType="1"/>
          </p:cNvSpPr>
          <p:nvPr/>
        </p:nvSpPr>
        <p:spPr bwMode="auto">
          <a:xfrm>
            <a:off x="2111375" y="1997075"/>
            <a:ext cx="3048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5864" name="Line 77"/>
          <p:cNvSpPr>
            <a:spLocks noChangeShapeType="1"/>
          </p:cNvSpPr>
          <p:nvPr/>
        </p:nvSpPr>
        <p:spPr bwMode="auto">
          <a:xfrm>
            <a:off x="2111375" y="1311275"/>
            <a:ext cx="9906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5865" name="Text Box 78"/>
          <p:cNvSpPr txBox="1">
            <a:spLocks noChangeArrowheads="1"/>
          </p:cNvSpPr>
          <p:nvPr/>
        </p:nvSpPr>
        <p:spPr bwMode="auto">
          <a:xfrm>
            <a:off x="2263775" y="930275"/>
            <a:ext cx="547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accent1"/>
                </a:solidFill>
              </a:rPr>
              <a:t>~5s</a:t>
            </a:r>
          </a:p>
        </p:txBody>
      </p:sp>
      <p:sp>
        <p:nvSpPr>
          <p:cNvPr id="35866" name="Line 79"/>
          <p:cNvSpPr>
            <a:spLocks noChangeShapeType="1"/>
          </p:cNvSpPr>
          <p:nvPr/>
        </p:nvSpPr>
        <p:spPr bwMode="auto">
          <a:xfrm>
            <a:off x="2111375" y="990600"/>
            <a:ext cx="2209800" cy="15875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5867" name="Text Box 80"/>
          <p:cNvSpPr txBox="1">
            <a:spLocks noChangeArrowheads="1"/>
          </p:cNvSpPr>
          <p:nvPr/>
        </p:nvSpPr>
        <p:spPr bwMode="auto">
          <a:xfrm>
            <a:off x="3178175" y="609600"/>
            <a:ext cx="674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accent1"/>
                </a:solidFill>
              </a:rPr>
              <a:t>~12s</a:t>
            </a:r>
          </a:p>
        </p:txBody>
      </p:sp>
      <p:sp>
        <p:nvSpPr>
          <p:cNvPr id="35868" name="Line 81"/>
          <p:cNvSpPr>
            <a:spLocks noChangeShapeType="1"/>
          </p:cNvSpPr>
          <p:nvPr/>
        </p:nvSpPr>
        <p:spPr bwMode="auto">
          <a:xfrm>
            <a:off x="3101975" y="1158875"/>
            <a:ext cx="0" cy="160020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35869" name="Text Box 82"/>
          <p:cNvSpPr txBox="1">
            <a:spLocks noChangeArrowheads="1"/>
          </p:cNvSpPr>
          <p:nvPr/>
        </p:nvSpPr>
        <p:spPr bwMode="auto">
          <a:xfrm>
            <a:off x="2187575" y="1524000"/>
            <a:ext cx="547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accent1"/>
                </a:solidFill>
              </a:rPr>
              <a:t>~2s</a:t>
            </a:r>
          </a:p>
        </p:txBody>
      </p:sp>
      <p:sp>
        <p:nvSpPr>
          <p:cNvPr id="35870" name="Text Box 83"/>
          <p:cNvSpPr txBox="1">
            <a:spLocks noChangeArrowheads="1"/>
          </p:cNvSpPr>
          <p:nvPr/>
        </p:nvSpPr>
        <p:spPr bwMode="auto">
          <a:xfrm>
            <a:off x="6659563" y="6521450"/>
            <a:ext cx="2111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600" dirty="0">
                <a:solidFill>
                  <a:schemeClr val="bg1"/>
                </a:solidFill>
              </a:rPr>
              <a:t>Courtesy of Allen Song</a:t>
            </a:r>
          </a:p>
        </p:txBody>
      </p:sp>
      <p:sp>
        <p:nvSpPr>
          <p:cNvPr id="35871" name="Text Box 84"/>
          <p:cNvSpPr txBox="1">
            <a:spLocks noChangeArrowheads="1"/>
          </p:cNvSpPr>
          <p:nvPr/>
        </p:nvSpPr>
        <p:spPr bwMode="auto">
          <a:xfrm>
            <a:off x="6507162" y="2894013"/>
            <a:ext cx="2628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dirty="0">
                <a:solidFill>
                  <a:schemeClr val="tx2"/>
                </a:solidFill>
              </a:rPr>
              <a:t>If [</a:t>
            </a:r>
            <a:r>
              <a:rPr lang="en-US" altLang="it-IT" sz="1800" dirty="0" err="1">
                <a:solidFill>
                  <a:schemeClr val="tx2"/>
                </a:solidFill>
              </a:rPr>
              <a:t>dHb</a:t>
            </a:r>
            <a:r>
              <a:rPr lang="en-US" altLang="it-IT" sz="1800" dirty="0">
                <a:solidFill>
                  <a:schemeClr val="tx2"/>
                </a:solidFill>
              </a:rPr>
              <a:t>]</a:t>
            </a:r>
            <a:r>
              <a:rPr lang="en-US" altLang="it-IT" sz="1800" dirty="0">
                <a:solidFill>
                  <a:schemeClr val="tx2"/>
                </a:solidFill>
                <a:sym typeface="Symbol" panose="05050102010706020507" pitchFamily="18" charset="2"/>
              </a:rPr>
              <a:t>   MR signal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dirty="0">
                <a:solidFill>
                  <a:schemeClr val="tx2"/>
                </a:solidFill>
                <a:sym typeface="Symbol" panose="05050102010706020507" pitchFamily="18" charset="2"/>
              </a:rPr>
              <a:t>If [</a:t>
            </a:r>
            <a:r>
              <a:rPr lang="en-US" altLang="it-IT" sz="1800" dirty="0" err="1">
                <a:solidFill>
                  <a:schemeClr val="tx2"/>
                </a:solidFill>
                <a:sym typeface="Symbol" panose="05050102010706020507" pitchFamily="18" charset="2"/>
              </a:rPr>
              <a:t>dHb</a:t>
            </a:r>
            <a:r>
              <a:rPr lang="en-US" altLang="it-IT" sz="1800" dirty="0">
                <a:solidFill>
                  <a:schemeClr val="tx2"/>
                </a:solidFill>
                <a:sym typeface="Symbol" panose="05050102010706020507" pitchFamily="18" charset="2"/>
              </a:rPr>
              <a:t>]   MR signal </a:t>
            </a:r>
          </a:p>
        </p:txBody>
      </p:sp>
      <p:sp>
        <p:nvSpPr>
          <p:cNvPr id="87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2800" b="1" dirty="0" smtClean="0">
                <a:solidFill>
                  <a:schemeClr val="bg1"/>
                </a:solidFill>
              </a:rPr>
              <a:t>MRI measure of the hemodynamic response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628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5843" grpId="0"/>
      <p:bldP spid="35851" grpId="0"/>
      <p:bldP spid="35853" grpId="0" animBg="1"/>
      <p:bldP spid="358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mri-fig-07-16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2" t="7144" r="13063" b="4738"/>
          <a:stretch>
            <a:fillRect/>
          </a:stretch>
        </p:blipFill>
        <p:spPr bwMode="auto">
          <a:xfrm>
            <a:off x="4491521" y="1793119"/>
            <a:ext cx="4569687" cy="422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4089974" y="793850"/>
            <a:ext cx="497123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 dirty="0" smtClean="0"/>
              <a:t>Brain activity responses to whisker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 dirty="0" smtClean="0"/>
              <a:t>stimulation in mice with contrast agent</a:t>
            </a:r>
            <a:endParaRPr lang="en-US" altLang="it-IT" sz="2400" dirty="0"/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34000" y="6116553"/>
            <a:ext cx="3365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dirty="0"/>
              <a:t>From </a:t>
            </a:r>
            <a:r>
              <a:rPr lang="en-US" altLang="it-IT" sz="1800" dirty="0" err="1"/>
              <a:t>Huettel</a:t>
            </a:r>
            <a:r>
              <a:rPr lang="en-US" altLang="it-IT" sz="1800" dirty="0"/>
              <a:t>, Song and McCarthy</a:t>
            </a:r>
          </a:p>
        </p:txBody>
      </p:sp>
      <p:sp>
        <p:nvSpPr>
          <p:cNvPr id="8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t-IT" sz="3200" b="1" dirty="0">
                <a:solidFill>
                  <a:schemeClr val="bg1"/>
                </a:solidFill>
              </a:rPr>
              <a:t>BOLD </a:t>
            </a:r>
            <a:r>
              <a:rPr lang="en-US" altLang="it-IT" sz="3200" b="1" dirty="0" smtClean="0">
                <a:solidFill>
                  <a:schemeClr val="bg1"/>
                </a:solidFill>
              </a:rPr>
              <a:t>specificity: suboptimal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18770" y="661505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8712" y="1749082"/>
            <a:ext cx="4960488" cy="229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it-IT" sz="2000" dirty="0" err="1" smtClean="0"/>
              <a:t>deoxy-Hb</a:t>
            </a:r>
            <a:r>
              <a:rPr lang="en-US" altLang="it-IT" sz="2000" dirty="0" smtClean="0"/>
              <a:t> can change because:</a:t>
            </a:r>
          </a:p>
          <a:p>
            <a:pPr marL="627063" lvl="3" indent="-28575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it-IT" sz="1800" dirty="0"/>
              <a:t>Metabolism to support neuronal activation</a:t>
            </a:r>
          </a:p>
          <a:p>
            <a:pPr marL="627063" lvl="2" indent="-28575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it-IT" sz="1800" dirty="0" smtClean="0"/>
              <a:t>Blood flow changes</a:t>
            </a:r>
          </a:p>
          <a:p>
            <a:pPr marL="627063" lvl="2" indent="-28575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it-IT" sz="1800" dirty="0" smtClean="0"/>
              <a:t>Blood volume changes</a:t>
            </a:r>
          </a:p>
          <a:p>
            <a:pPr marL="285750"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it-IT" sz="2000" dirty="0" smtClean="0">
                <a:solidFill>
                  <a:srgbClr val="C00000"/>
                </a:solidFill>
              </a:rPr>
              <a:t>BOLD measures the combined effect</a:t>
            </a:r>
            <a:endParaRPr lang="en-US" altLang="it-IT" sz="2000" dirty="0" smtClean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1047" y="5376579"/>
            <a:ext cx="42312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it-IT" dirty="0" smtClean="0"/>
              <a:t>CBF: Cerebral Blood Flow</a:t>
            </a:r>
          </a:p>
          <a:p>
            <a:r>
              <a:rPr lang="en-US" dirty="0" smtClean="0"/>
              <a:t>CBV: Cerebral Blood Volume</a:t>
            </a:r>
          </a:p>
          <a:p>
            <a:r>
              <a:rPr lang="en-US" dirty="0" smtClean="0"/>
              <a:t>BOLD: Blood Oxygenation Level Dependent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76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6767513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0" y="3733800"/>
            <a:ext cx="24384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it-IT" sz="1800">
                <a:latin typeface="Arial" panose="020B0604020202020204" pitchFamily="34" charset="0"/>
              </a:rPr>
              <a:t>Evidence that BOLD response reflects pooled local field potential activity (Logothetis 2001)</a:t>
            </a:r>
          </a:p>
        </p:txBody>
      </p:sp>
      <p:pic>
        <p:nvPicPr>
          <p:cNvPr id="43012" name="Picture 5" descr="Logothetis_2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68575"/>
            <a:ext cx="6553200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it-IT" sz="3200" b="1" dirty="0">
                <a:solidFill>
                  <a:schemeClr val="bg1"/>
                </a:solidFill>
              </a:rPr>
              <a:t>BOLD </a:t>
            </a:r>
            <a:r>
              <a:rPr lang="en-US" altLang="it-IT" sz="3200" b="1" dirty="0" smtClean="0">
                <a:solidFill>
                  <a:schemeClr val="bg1"/>
                </a:solidFill>
              </a:rPr>
              <a:t>specificity: there is hope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8770" y="6615059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95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Functional MRI: Why?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6297613" y="3352800"/>
            <a:ext cx="2235200" cy="2743200"/>
            <a:chOff x="4630" y="2208"/>
            <a:chExt cx="1584" cy="1728"/>
          </a:xfrm>
        </p:grpSpPr>
        <p:pic>
          <p:nvPicPr>
            <p:cNvPr id="8" name="Picture 3" descr="psypic-ah-overlay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" y="2803"/>
              <a:ext cx="1458" cy="1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4630" y="2208"/>
              <a:ext cx="1584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it-IT" sz="2400" u="none">
                  <a:latin typeface="Arial" panose="020B0604020202020204" pitchFamily="34" charset="0"/>
                </a:rPr>
                <a:t>Statistical Map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it-IT" sz="1600" u="none">
                  <a:latin typeface="Arial" panose="020B0604020202020204" pitchFamily="34" charset="0"/>
                </a:rPr>
                <a:t>superimposed on anatomical MRI image</a:t>
              </a:r>
            </a:p>
          </p:txBody>
        </p:sp>
      </p:grp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175125" y="4510088"/>
            <a:ext cx="1600200" cy="1143000"/>
          </a:xfrm>
          <a:prstGeom prst="rect">
            <a:avLst/>
          </a:prstGeom>
          <a:noFill/>
          <a:ln w="12700">
            <a:solidFill>
              <a:srgbClr val="66FF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 u="none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14350" y="930275"/>
            <a:ext cx="287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u="none">
                <a:latin typeface="Arial" panose="020B0604020202020204" pitchFamily="34" charset="0"/>
              </a:rPr>
              <a:t>Functional images</a:t>
            </a: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528637" y="3109058"/>
            <a:ext cx="3251200" cy="3200400"/>
          </a:xfrm>
          <a:prstGeom prst="line">
            <a:avLst/>
          </a:prstGeom>
          <a:noFill/>
          <a:ln w="50800">
            <a:solidFill>
              <a:srgbClr val="00FF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3778251" y="5980844"/>
            <a:ext cx="69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800" u="none" dirty="0">
                <a:latin typeface="Arial" panose="020B0604020202020204" pitchFamily="34" charset="0"/>
              </a:rPr>
              <a:t>Time</a:t>
            </a:r>
            <a:endParaRPr lang="en-US" altLang="it-IT" sz="1800" u="none" dirty="0"/>
          </a:p>
        </p:txBody>
      </p: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609600" y="2438400"/>
            <a:ext cx="1760538" cy="1676400"/>
            <a:chOff x="144" y="1488"/>
            <a:chExt cx="1109" cy="1056"/>
          </a:xfrm>
        </p:grpSpPr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144" y="1488"/>
              <a:ext cx="1109" cy="105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 rot="2404715">
              <a:off x="341" y="2202"/>
              <a:ext cx="8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 dirty="0">
                  <a:latin typeface="Arial" panose="020B0604020202020204" pitchFamily="34" charset="0"/>
                </a:rPr>
                <a:t>Condition 1</a:t>
              </a:r>
              <a:endParaRPr lang="en-US" altLang="it-IT" sz="1800" u="none" dirty="0"/>
            </a:p>
          </p:txBody>
        </p:sp>
      </p:grp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2682875" y="4419600"/>
            <a:ext cx="1787525" cy="1676400"/>
            <a:chOff x="1450" y="2736"/>
            <a:chExt cx="1126" cy="1056"/>
          </a:xfrm>
        </p:grpSpPr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1467" y="2736"/>
              <a:ext cx="1109" cy="1056"/>
            </a:xfrm>
            <a:prstGeom prst="line">
              <a:avLst/>
            </a:prstGeom>
            <a:noFill/>
            <a:ln w="254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 rot="2404715">
              <a:off x="1450" y="3258"/>
              <a:ext cx="8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Condition 2</a:t>
              </a:r>
              <a:endParaRPr lang="en-US" altLang="it-IT" sz="1800" u="none"/>
            </a:p>
          </p:txBody>
        </p:sp>
      </p:grpSp>
      <p:grpSp>
        <p:nvGrpSpPr>
          <p:cNvPr id="20" name="Group 15"/>
          <p:cNvGrpSpPr>
            <a:grpSpLocks/>
          </p:cNvGrpSpPr>
          <p:nvPr/>
        </p:nvGrpSpPr>
        <p:grpSpPr bwMode="auto">
          <a:xfrm>
            <a:off x="7031038" y="5789613"/>
            <a:ext cx="966787" cy="674687"/>
            <a:chOff x="2991" y="3549"/>
            <a:chExt cx="609" cy="425"/>
          </a:xfrm>
        </p:grpSpPr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 rot="2404715">
              <a:off x="2991" y="3549"/>
              <a:ext cx="237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2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...</a:t>
              </a:r>
              <a:endParaRPr lang="en-US" altLang="it-IT" sz="1800" u="none"/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3003" y="3856"/>
              <a:ext cx="597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20000"/>
                </a:lnSpc>
                <a:spcBef>
                  <a:spcPct val="0"/>
                </a:spcBef>
                <a:buFontTx/>
                <a:buNone/>
              </a:pPr>
              <a:r>
                <a:rPr lang="en-US" altLang="it-IT" sz="1800" u="none">
                  <a:latin typeface="Arial" panose="020B0604020202020204" pitchFamily="34" charset="0"/>
                </a:rPr>
                <a:t>~ 5 min</a:t>
              </a:r>
              <a:endParaRPr lang="en-US" altLang="it-IT" sz="2400" u="none"/>
            </a:p>
          </p:txBody>
        </p:sp>
      </p:grp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5130800" y="1062038"/>
            <a:ext cx="0" cy="1262062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5130800" y="2324100"/>
            <a:ext cx="1712913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345113" y="1504950"/>
            <a:ext cx="53975" cy="58738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 u="none"/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5559425" y="1447800"/>
            <a:ext cx="53975" cy="5715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 u="none"/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5773738" y="1677988"/>
            <a:ext cx="52387" cy="5715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 u="none"/>
          </a:p>
        </p:txBody>
      </p:sp>
      <p:sp>
        <p:nvSpPr>
          <p:cNvPr id="28" name="Rectangle 23"/>
          <p:cNvSpPr>
            <a:spLocks noChangeArrowheads="1"/>
          </p:cNvSpPr>
          <p:nvPr/>
        </p:nvSpPr>
        <p:spPr bwMode="auto">
          <a:xfrm>
            <a:off x="5986463" y="2193925"/>
            <a:ext cx="53975" cy="57150"/>
          </a:xfrm>
          <a:prstGeom prst="rect">
            <a:avLst/>
          </a:prstGeom>
          <a:solidFill>
            <a:srgbClr val="008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 u="none"/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6202363" y="2079625"/>
            <a:ext cx="53975" cy="57150"/>
          </a:xfrm>
          <a:prstGeom prst="rect">
            <a:avLst/>
          </a:prstGeom>
          <a:solidFill>
            <a:srgbClr val="008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 u="none"/>
          </a:p>
        </p:txBody>
      </p:sp>
      <p:sp>
        <p:nvSpPr>
          <p:cNvPr id="30" name="Rectangle 25"/>
          <p:cNvSpPr>
            <a:spLocks noChangeArrowheads="1"/>
          </p:cNvSpPr>
          <p:nvPr/>
        </p:nvSpPr>
        <p:spPr bwMode="auto">
          <a:xfrm>
            <a:off x="6416675" y="2193925"/>
            <a:ext cx="52388" cy="57150"/>
          </a:xfrm>
          <a:prstGeom prst="rect">
            <a:avLst/>
          </a:prstGeom>
          <a:solidFill>
            <a:srgbClr val="008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 u="none"/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 flipV="1">
            <a:off x="5399088" y="1476375"/>
            <a:ext cx="142875" cy="50800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5613400" y="1504950"/>
            <a:ext cx="160338" cy="173038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3" name="Line 28"/>
          <p:cNvSpPr>
            <a:spLocks noChangeShapeType="1"/>
          </p:cNvSpPr>
          <p:nvPr/>
        </p:nvSpPr>
        <p:spPr bwMode="auto">
          <a:xfrm>
            <a:off x="5826125" y="1735138"/>
            <a:ext cx="160338" cy="458787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V="1">
            <a:off x="6040438" y="2108200"/>
            <a:ext cx="161925" cy="114300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>
            <a:off x="6256338" y="2093913"/>
            <a:ext cx="160337" cy="114300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719763" y="2373313"/>
            <a:ext cx="63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 u="none">
                <a:latin typeface="Arial" panose="020B0604020202020204" pitchFamily="34" charset="0"/>
              </a:rPr>
              <a:t>Time</a:t>
            </a:r>
            <a:endParaRPr lang="en-US" altLang="it-IT" sz="2400" u="none"/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5208588" y="914400"/>
            <a:ext cx="1806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1400" u="none">
                <a:latin typeface="Arial" panose="020B0604020202020204" pitchFamily="34" charset="0"/>
              </a:rPr>
              <a:t>fMRI signal changes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1400" u="none">
                <a:latin typeface="Arial" panose="020B0604020202020204" pitchFamily="34" charset="0"/>
              </a:rPr>
              <a:t>In area of interest</a:t>
            </a:r>
            <a:endParaRPr lang="en-US" altLang="it-IT" sz="1800" u="none"/>
          </a:p>
        </p:txBody>
      </p:sp>
      <p:sp>
        <p:nvSpPr>
          <p:cNvPr id="41" name="Line 33"/>
          <p:cNvSpPr>
            <a:spLocks noChangeShapeType="1"/>
          </p:cNvSpPr>
          <p:nvPr/>
        </p:nvSpPr>
        <p:spPr bwMode="auto">
          <a:xfrm>
            <a:off x="7219950" y="1050925"/>
            <a:ext cx="0" cy="1262063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>
            <a:off x="7219950" y="2312988"/>
            <a:ext cx="1069975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4" name="Text Box 35"/>
          <p:cNvSpPr txBox="1">
            <a:spLocks noChangeArrowheads="1"/>
          </p:cNvSpPr>
          <p:nvPr/>
        </p:nvSpPr>
        <p:spPr bwMode="auto">
          <a:xfrm>
            <a:off x="7377113" y="2362200"/>
            <a:ext cx="1039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 u="none">
                <a:latin typeface="Arial" panose="020B0604020202020204" pitchFamily="34" charset="0"/>
              </a:rPr>
              <a:t>Condition</a:t>
            </a:r>
            <a:endParaRPr lang="en-US" altLang="it-IT" sz="2400" u="none"/>
          </a:p>
        </p:txBody>
      </p:sp>
      <p:sp>
        <p:nvSpPr>
          <p:cNvPr id="45" name="Rectangle 36"/>
          <p:cNvSpPr>
            <a:spLocks noChangeArrowheads="1"/>
          </p:cNvSpPr>
          <p:nvPr/>
        </p:nvSpPr>
        <p:spPr bwMode="auto">
          <a:xfrm>
            <a:off x="7443788" y="1395413"/>
            <a:ext cx="257175" cy="917575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 u="none"/>
          </a:p>
        </p:txBody>
      </p:sp>
      <p:sp>
        <p:nvSpPr>
          <p:cNvPr id="46" name="Rectangle 37"/>
          <p:cNvSpPr>
            <a:spLocks noChangeArrowheads="1"/>
          </p:cNvSpPr>
          <p:nvPr/>
        </p:nvSpPr>
        <p:spPr bwMode="auto">
          <a:xfrm>
            <a:off x="7820025" y="2025650"/>
            <a:ext cx="255588" cy="287338"/>
          </a:xfrm>
          <a:prstGeom prst="rect">
            <a:avLst/>
          </a:prstGeom>
          <a:solidFill>
            <a:srgbClr val="66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 u="none"/>
          </a:p>
        </p:txBody>
      </p:sp>
      <p:sp>
        <p:nvSpPr>
          <p:cNvPr id="47" name="Line 38"/>
          <p:cNvSpPr>
            <a:spLocks noChangeShapeType="1"/>
          </p:cNvSpPr>
          <p:nvPr/>
        </p:nvSpPr>
        <p:spPr bwMode="auto">
          <a:xfrm>
            <a:off x="7558088" y="1250950"/>
            <a:ext cx="0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8" name="Line 39"/>
          <p:cNvSpPr>
            <a:spLocks noChangeShapeType="1"/>
          </p:cNvSpPr>
          <p:nvPr/>
        </p:nvSpPr>
        <p:spPr bwMode="auto">
          <a:xfrm>
            <a:off x="7504113" y="1241425"/>
            <a:ext cx="107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9" name="Line 40"/>
          <p:cNvSpPr>
            <a:spLocks noChangeShapeType="1"/>
          </p:cNvSpPr>
          <p:nvPr/>
        </p:nvSpPr>
        <p:spPr bwMode="auto">
          <a:xfrm>
            <a:off x="7513638" y="1538288"/>
            <a:ext cx="107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50" name="Line 41"/>
          <p:cNvSpPr>
            <a:spLocks noChangeShapeType="1"/>
          </p:cNvSpPr>
          <p:nvPr/>
        </p:nvSpPr>
        <p:spPr bwMode="auto">
          <a:xfrm>
            <a:off x="7880350" y="1911350"/>
            <a:ext cx="106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51" name="Line 42"/>
          <p:cNvSpPr>
            <a:spLocks noChangeShapeType="1"/>
          </p:cNvSpPr>
          <p:nvPr/>
        </p:nvSpPr>
        <p:spPr bwMode="auto">
          <a:xfrm>
            <a:off x="7880350" y="2122488"/>
            <a:ext cx="106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52" name="Line 43"/>
          <p:cNvSpPr>
            <a:spLocks noChangeShapeType="1"/>
          </p:cNvSpPr>
          <p:nvPr/>
        </p:nvSpPr>
        <p:spPr bwMode="auto">
          <a:xfrm>
            <a:off x="7934325" y="1911350"/>
            <a:ext cx="0" cy="206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53" name="Group 44"/>
          <p:cNvGrpSpPr>
            <a:grpSpLocks/>
          </p:cNvGrpSpPr>
          <p:nvPr/>
        </p:nvGrpSpPr>
        <p:grpSpPr bwMode="auto">
          <a:xfrm>
            <a:off x="847725" y="1462088"/>
            <a:ext cx="4927600" cy="4191000"/>
            <a:chOff x="992" y="1017"/>
            <a:chExt cx="3104" cy="2640"/>
          </a:xfrm>
        </p:grpSpPr>
        <p:grpSp>
          <p:nvGrpSpPr>
            <p:cNvPr id="54" name="Group 45"/>
            <p:cNvGrpSpPr>
              <a:grpSpLocks/>
            </p:cNvGrpSpPr>
            <p:nvPr/>
          </p:nvGrpSpPr>
          <p:grpSpPr bwMode="auto">
            <a:xfrm>
              <a:off x="992" y="1017"/>
              <a:ext cx="1413" cy="720"/>
              <a:chOff x="272" y="624"/>
              <a:chExt cx="1555" cy="912"/>
            </a:xfrm>
          </p:grpSpPr>
          <p:sp>
            <p:nvSpPr>
              <p:cNvPr id="74" name="Text Box 46"/>
              <p:cNvSpPr txBox="1">
                <a:spLocks noChangeArrowheads="1"/>
              </p:cNvSpPr>
              <p:nvPr/>
            </p:nvSpPr>
            <p:spPr bwMode="auto">
              <a:xfrm>
                <a:off x="1440" y="672"/>
                <a:ext cx="387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it-IT" sz="1800" u="none">
                    <a:latin typeface="Arial" panose="020B0604020202020204" pitchFamily="34" charset="0"/>
                  </a:rPr>
                  <a:t>~2s</a:t>
                </a:r>
                <a:endParaRPr lang="en-US" altLang="it-IT" sz="2400" u="none"/>
              </a:p>
            </p:txBody>
          </p:sp>
          <p:grpSp>
            <p:nvGrpSpPr>
              <p:cNvPr id="75" name="Group 47"/>
              <p:cNvGrpSpPr>
                <a:grpSpLocks/>
              </p:cNvGrpSpPr>
              <p:nvPr/>
            </p:nvGrpSpPr>
            <p:grpSpPr bwMode="auto">
              <a:xfrm>
                <a:off x="272" y="624"/>
                <a:ext cx="1109" cy="912"/>
                <a:chOff x="2592" y="912"/>
                <a:chExt cx="1248" cy="912"/>
              </a:xfrm>
            </p:grpSpPr>
            <p:pic>
              <p:nvPicPr>
                <p:cNvPr id="76" name="Picture 48" descr="psypic-ah-func-1"/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24000" contras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209" t="12709" r="5661" b="6795"/>
                <a:stretch>
                  <a:fillRect/>
                </a:stretch>
              </p:blipFill>
              <p:spPr bwMode="auto">
                <a:xfrm>
                  <a:off x="2592" y="912"/>
                  <a:ext cx="1248" cy="912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7" name="Rectangle 49"/>
                <p:cNvSpPr>
                  <a:spLocks noChangeArrowheads="1"/>
                </p:cNvSpPr>
                <p:nvPr/>
              </p:nvSpPr>
              <p:spPr bwMode="auto">
                <a:xfrm>
                  <a:off x="2592" y="912"/>
                  <a:ext cx="1248" cy="912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400" u="none"/>
                </a:p>
              </p:txBody>
            </p:sp>
          </p:grpSp>
        </p:grpSp>
        <p:grpSp>
          <p:nvGrpSpPr>
            <p:cNvPr id="55" name="Group 50"/>
            <p:cNvGrpSpPr>
              <a:grpSpLocks/>
            </p:cNvGrpSpPr>
            <p:nvPr/>
          </p:nvGrpSpPr>
          <p:grpSpPr bwMode="auto">
            <a:xfrm>
              <a:off x="1381" y="1401"/>
              <a:ext cx="1008" cy="720"/>
              <a:chOff x="2592" y="912"/>
              <a:chExt cx="1248" cy="912"/>
            </a:xfrm>
          </p:grpSpPr>
          <p:pic>
            <p:nvPicPr>
              <p:cNvPr id="72" name="Picture 51" descr="psypic-ah-func-1"/>
              <p:cNvPicPr>
                <a:picLocks noChangeAspect="1" noChangeArrowheads="1"/>
              </p:cNvPicPr>
              <p:nvPr/>
            </p:nvPicPr>
            <p:blipFill>
              <a:blip r:embed="rId3">
                <a:lum bright="-24000" contras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09" t="12709" r="5661" b="6795"/>
              <a:stretch>
                <a:fillRect/>
              </a:stretch>
            </p:blipFill>
            <p:spPr bwMode="auto">
              <a:xfrm>
                <a:off x="2592" y="912"/>
                <a:ext cx="1248" cy="91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Rectangle 52"/>
              <p:cNvSpPr>
                <a:spLocks noChangeArrowheads="1"/>
              </p:cNvSpPr>
              <p:nvPr/>
            </p:nvSpPr>
            <p:spPr bwMode="auto">
              <a:xfrm>
                <a:off x="2592" y="912"/>
                <a:ext cx="1248" cy="91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 u="none"/>
              </a:p>
            </p:txBody>
          </p:sp>
        </p:grpSp>
        <p:grpSp>
          <p:nvGrpSpPr>
            <p:cNvPr id="56" name="Group 53"/>
            <p:cNvGrpSpPr>
              <a:grpSpLocks/>
            </p:cNvGrpSpPr>
            <p:nvPr/>
          </p:nvGrpSpPr>
          <p:grpSpPr bwMode="auto">
            <a:xfrm>
              <a:off x="1808" y="1785"/>
              <a:ext cx="1008" cy="720"/>
              <a:chOff x="2592" y="912"/>
              <a:chExt cx="1248" cy="912"/>
            </a:xfrm>
          </p:grpSpPr>
          <p:pic>
            <p:nvPicPr>
              <p:cNvPr id="70" name="Picture 54" descr="psypic-ah-func-1"/>
              <p:cNvPicPr>
                <a:picLocks noChangeAspect="1" noChangeArrowheads="1"/>
              </p:cNvPicPr>
              <p:nvPr/>
            </p:nvPicPr>
            <p:blipFill>
              <a:blip r:embed="rId3">
                <a:lum bright="-24000" contras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09" t="12709" r="5661" b="6795"/>
              <a:stretch>
                <a:fillRect/>
              </a:stretch>
            </p:blipFill>
            <p:spPr bwMode="auto">
              <a:xfrm>
                <a:off x="2592" y="912"/>
                <a:ext cx="1248" cy="91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Rectangle 55"/>
              <p:cNvSpPr>
                <a:spLocks noChangeArrowheads="1"/>
              </p:cNvSpPr>
              <p:nvPr/>
            </p:nvSpPr>
            <p:spPr bwMode="auto">
              <a:xfrm>
                <a:off x="2592" y="912"/>
                <a:ext cx="1248" cy="91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 u="none"/>
              </a:p>
            </p:txBody>
          </p:sp>
        </p:grpSp>
        <p:grpSp>
          <p:nvGrpSpPr>
            <p:cNvPr id="57" name="Group 56"/>
            <p:cNvGrpSpPr>
              <a:grpSpLocks/>
            </p:cNvGrpSpPr>
            <p:nvPr/>
          </p:nvGrpSpPr>
          <p:grpSpPr bwMode="auto">
            <a:xfrm>
              <a:off x="2235" y="2169"/>
              <a:ext cx="1008" cy="720"/>
              <a:chOff x="2592" y="912"/>
              <a:chExt cx="1248" cy="912"/>
            </a:xfrm>
          </p:grpSpPr>
          <p:pic>
            <p:nvPicPr>
              <p:cNvPr id="68" name="Picture 57" descr="psypic-ah-func-1"/>
              <p:cNvPicPr>
                <a:picLocks noChangeAspect="1" noChangeArrowheads="1"/>
              </p:cNvPicPr>
              <p:nvPr/>
            </p:nvPicPr>
            <p:blipFill>
              <a:blip r:embed="rId3">
                <a:lum bright="-24000" contras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09" t="12709" r="5661" b="6795"/>
              <a:stretch>
                <a:fillRect/>
              </a:stretch>
            </p:blipFill>
            <p:spPr bwMode="auto">
              <a:xfrm>
                <a:off x="2592" y="912"/>
                <a:ext cx="1248" cy="912"/>
              </a:xfrm>
              <a:prstGeom prst="rect">
                <a:avLst/>
              </a:prstGeom>
              <a:noFill/>
              <a:ln w="12700">
                <a:solidFill>
                  <a:srgbClr val="66FF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Rectangle 58"/>
              <p:cNvSpPr>
                <a:spLocks noChangeArrowheads="1"/>
              </p:cNvSpPr>
              <p:nvPr/>
            </p:nvSpPr>
            <p:spPr bwMode="auto">
              <a:xfrm>
                <a:off x="2592" y="912"/>
                <a:ext cx="1248" cy="912"/>
              </a:xfrm>
              <a:prstGeom prst="rect">
                <a:avLst/>
              </a:prstGeom>
              <a:noFill/>
              <a:ln w="12700">
                <a:solidFill>
                  <a:srgbClr val="66FF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 u="none"/>
              </a:p>
            </p:txBody>
          </p:sp>
        </p:grpSp>
        <p:grpSp>
          <p:nvGrpSpPr>
            <p:cNvPr id="58" name="Group 59"/>
            <p:cNvGrpSpPr>
              <a:grpSpLocks/>
            </p:cNvGrpSpPr>
            <p:nvPr/>
          </p:nvGrpSpPr>
          <p:grpSpPr bwMode="auto">
            <a:xfrm>
              <a:off x="2661" y="2553"/>
              <a:ext cx="1008" cy="720"/>
              <a:chOff x="2592" y="912"/>
              <a:chExt cx="1248" cy="912"/>
            </a:xfrm>
          </p:grpSpPr>
          <p:pic>
            <p:nvPicPr>
              <p:cNvPr id="66" name="Picture 60" descr="psypic-ah-func-1"/>
              <p:cNvPicPr>
                <a:picLocks noChangeAspect="1" noChangeArrowheads="1"/>
              </p:cNvPicPr>
              <p:nvPr/>
            </p:nvPicPr>
            <p:blipFill>
              <a:blip r:embed="rId3">
                <a:lum bright="-24000" contras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09" t="12709" r="5661" b="6795"/>
              <a:stretch>
                <a:fillRect/>
              </a:stretch>
            </p:blipFill>
            <p:spPr bwMode="auto">
              <a:xfrm>
                <a:off x="2592" y="912"/>
                <a:ext cx="1248" cy="912"/>
              </a:xfrm>
              <a:prstGeom prst="rect">
                <a:avLst/>
              </a:prstGeom>
              <a:noFill/>
              <a:ln w="12700">
                <a:solidFill>
                  <a:srgbClr val="66FF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Rectangle 61"/>
              <p:cNvSpPr>
                <a:spLocks noChangeArrowheads="1"/>
              </p:cNvSpPr>
              <p:nvPr/>
            </p:nvSpPr>
            <p:spPr bwMode="auto">
              <a:xfrm>
                <a:off x="2592" y="912"/>
                <a:ext cx="1248" cy="912"/>
              </a:xfrm>
              <a:prstGeom prst="rect">
                <a:avLst/>
              </a:prstGeom>
              <a:noFill/>
              <a:ln w="12700">
                <a:solidFill>
                  <a:srgbClr val="66FF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400" u="none"/>
              </a:p>
            </p:txBody>
          </p:sp>
        </p:grpSp>
        <p:pic>
          <p:nvPicPr>
            <p:cNvPr id="59" name="Picture 62" descr="psypic-ah-func-1"/>
            <p:cNvPicPr>
              <a:picLocks noChangeAspect="1" noChangeArrowheads="1"/>
            </p:cNvPicPr>
            <p:nvPr/>
          </p:nvPicPr>
          <p:blipFill>
            <a:blip r:embed="rId3">
              <a:lum bright="-24000"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09" t="12709" r="5661" b="6795"/>
            <a:stretch>
              <a:fillRect/>
            </a:stretch>
          </p:blipFill>
          <p:spPr bwMode="auto">
            <a:xfrm>
              <a:off x="3088" y="2937"/>
              <a:ext cx="1008" cy="720"/>
            </a:xfrm>
            <a:prstGeom prst="rect">
              <a:avLst/>
            </a:prstGeom>
            <a:noFill/>
            <a:ln w="12700">
              <a:solidFill>
                <a:srgbClr val="66FF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63"/>
            <p:cNvSpPr>
              <a:spLocks noChangeArrowheads="1"/>
            </p:cNvSpPr>
            <p:nvPr/>
          </p:nvSpPr>
          <p:spPr bwMode="auto">
            <a:xfrm>
              <a:off x="1163" y="1344"/>
              <a:ext cx="85" cy="96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400" u="none"/>
            </a:p>
          </p:txBody>
        </p:sp>
        <p:sp>
          <p:nvSpPr>
            <p:cNvPr id="61" name="Rectangle 64"/>
            <p:cNvSpPr>
              <a:spLocks noChangeArrowheads="1"/>
            </p:cNvSpPr>
            <p:nvPr/>
          </p:nvSpPr>
          <p:spPr bwMode="auto">
            <a:xfrm>
              <a:off x="1589" y="1728"/>
              <a:ext cx="86" cy="96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400" u="none"/>
            </a:p>
          </p:txBody>
        </p:sp>
        <p:sp>
          <p:nvSpPr>
            <p:cNvPr id="62" name="Rectangle 65"/>
            <p:cNvSpPr>
              <a:spLocks noChangeArrowheads="1"/>
            </p:cNvSpPr>
            <p:nvPr/>
          </p:nvSpPr>
          <p:spPr bwMode="auto">
            <a:xfrm>
              <a:off x="2016" y="2112"/>
              <a:ext cx="85" cy="96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400" u="none"/>
            </a:p>
          </p:txBody>
        </p:sp>
        <p:sp>
          <p:nvSpPr>
            <p:cNvPr id="63" name="Rectangle 66"/>
            <p:cNvSpPr>
              <a:spLocks noChangeArrowheads="1"/>
            </p:cNvSpPr>
            <p:nvPr/>
          </p:nvSpPr>
          <p:spPr bwMode="auto">
            <a:xfrm>
              <a:off x="2443" y="2496"/>
              <a:ext cx="85" cy="96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400" u="none"/>
            </a:p>
          </p:txBody>
        </p:sp>
        <p:sp>
          <p:nvSpPr>
            <p:cNvPr id="64" name="Rectangle 67"/>
            <p:cNvSpPr>
              <a:spLocks noChangeArrowheads="1"/>
            </p:cNvSpPr>
            <p:nvPr/>
          </p:nvSpPr>
          <p:spPr bwMode="auto">
            <a:xfrm>
              <a:off x="2870" y="2880"/>
              <a:ext cx="85" cy="96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400" u="none"/>
            </a:p>
          </p:txBody>
        </p:sp>
        <p:sp>
          <p:nvSpPr>
            <p:cNvPr id="65" name="Rectangle 68"/>
            <p:cNvSpPr>
              <a:spLocks noChangeArrowheads="1"/>
            </p:cNvSpPr>
            <p:nvPr/>
          </p:nvSpPr>
          <p:spPr bwMode="auto">
            <a:xfrm>
              <a:off x="3296" y="3264"/>
              <a:ext cx="86" cy="96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400" u="none"/>
            </a:p>
          </p:txBody>
        </p:sp>
      </p:grpSp>
      <p:sp>
        <p:nvSpPr>
          <p:cNvPr id="78" name="Text Box 69"/>
          <p:cNvSpPr txBox="1">
            <a:spLocks noChangeArrowheads="1"/>
          </p:cNvSpPr>
          <p:nvPr/>
        </p:nvSpPr>
        <p:spPr bwMode="auto">
          <a:xfrm>
            <a:off x="4906963" y="2986088"/>
            <a:ext cx="1344612" cy="5905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600" u="none">
                <a:latin typeface="Arial" panose="020B0604020202020204" pitchFamily="34" charset="0"/>
              </a:rPr>
              <a:t>Brain region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600" u="none">
                <a:latin typeface="Arial" panose="020B0604020202020204" pitchFamily="34" charset="0"/>
              </a:rPr>
              <a:t>of interest</a:t>
            </a:r>
            <a:endParaRPr lang="en-CA" altLang="it-IT" sz="1600" u="none">
              <a:latin typeface="Arial" panose="020B0604020202020204" pitchFamily="34" charset="0"/>
            </a:endParaRPr>
          </a:p>
        </p:txBody>
      </p:sp>
      <p:sp>
        <p:nvSpPr>
          <p:cNvPr id="79" name="Text Box 70"/>
          <p:cNvSpPr txBox="1">
            <a:spLocks noChangeArrowheads="1"/>
          </p:cNvSpPr>
          <p:nvPr/>
        </p:nvSpPr>
        <p:spPr bwMode="auto">
          <a:xfrm>
            <a:off x="22262" y="6365875"/>
            <a:ext cx="4298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95300" indent="-4953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 u="none" dirty="0">
                <a:latin typeface="Futura Lt BT" pitchFamily="34" charset="0"/>
              </a:rPr>
              <a:t>Source: Modified from Jody </a:t>
            </a:r>
            <a:r>
              <a:rPr lang="en-US" altLang="it-IT" sz="1200" u="none" dirty="0" err="1">
                <a:latin typeface="Futura Lt BT" pitchFamily="34" charset="0"/>
              </a:rPr>
              <a:t>Culham’s</a:t>
            </a:r>
            <a:r>
              <a:rPr lang="en-US" altLang="it-IT" sz="1200" u="none" dirty="0">
                <a:latin typeface="Futura Lt BT" pitchFamily="34" charset="0"/>
              </a:rPr>
              <a:t> fMRI Newbies web site</a:t>
            </a:r>
          </a:p>
        </p:txBody>
      </p:sp>
      <p:sp>
        <p:nvSpPr>
          <p:cNvPr id="80" name="Rectangle 71"/>
          <p:cNvSpPr>
            <a:spLocks noChangeArrowheads="1"/>
          </p:cNvSpPr>
          <p:nvPr/>
        </p:nvSpPr>
        <p:spPr bwMode="auto">
          <a:xfrm>
            <a:off x="6511925" y="5334000"/>
            <a:ext cx="136525" cy="15240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 u="none"/>
          </a:p>
        </p:txBody>
      </p:sp>
      <p:sp>
        <p:nvSpPr>
          <p:cNvPr id="81" name="Line 72"/>
          <p:cNvSpPr>
            <a:spLocks noChangeShapeType="1"/>
          </p:cNvSpPr>
          <p:nvPr/>
        </p:nvSpPr>
        <p:spPr bwMode="auto">
          <a:xfrm flipH="1">
            <a:off x="4683125" y="3581400"/>
            <a:ext cx="914400" cy="13716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82" name="Line 73"/>
          <p:cNvSpPr>
            <a:spLocks noChangeShapeType="1"/>
          </p:cNvSpPr>
          <p:nvPr/>
        </p:nvSpPr>
        <p:spPr bwMode="auto">
          <a:xfrm>
            <a:off x="5673725" y="3581400"/>
            <a:ext cx="838200" cy="16764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83" name="Line 74"/>
          <p:cNvSpPr>
            <a:spLocks noChangeShapeType="1"/>
          </p:cNvSpPr>
          <p:nvPr/>
        </p:nvSpPr>
        <p:spPr bwMode="auto">
          <a:xfrm flipV="1">
            <a:off x="5597525" y="2514600"/>
            <a:ext cx="0" cy="4572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" name="TextBox 1"/>
          <p:cNvSpPr txBox="1"/>
          <p:nvPr/>
        </p:nvSpPr>
        <p:spPr>
          <a:xfrm>
            <a:off x="-11183" y="5226681"/>
            <a:ext cx="2541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For example:</a:t>
            </a:r>
          </a:p>
          <a:p>
            <a:r>
              <a:rPr lang="it-IT" dirty="0" smtClean="0"/>
              <a:t>Condition 1: static dots</a:t>
            </a:r>
          </a:p>
          <a:p>
            <a:r>
              <a:rPr lang="it-IT" dirty="0" smtClean="0"/>
              <a:t>Condition 2: moving dots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782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</a:t>
            </a: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4 </a:t>
            </a: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12"/>
          <p:cNvSpPr txBox="1">
            <a:spLocks noChangeArrowheads="1"/>
          </p:cNvSpPr>
          <p:nvPr/>
        </p:nvSpPr>
        <p:spPr>
          <a:xfrm>
            <a:off x="1262540" y="1371600"/>
            <a:ext cx="6518326" cy="31242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it-IT" sz="2400" b="1" dirty="0"/>
              <a:t>Brain </a:t>
            </a:r>
            <a:r>
              <a:rPr lang="en-US" altLang="it-IT" sz="2400" b="1" dirty="0" smtClean="0"/>
              <a:t>functional MRI:</a:t>
            </a:r>
            <a:endParaRPr lang="en-US" altLang="it-IT" sz="2400" b="1" dirty="0" smtClean="0"/>
          </a:p>
          <a:p>
            <a:r>
              <a:rPr lang="en-US" altLang="it-IT" sz="2400" b="1" dirty="0" smtClean="0">
                <a:solidFill>
                  <a:schemeClr val="accent1"/>
                </a:solidFill>
              </a:rPr>
              <a:t>We want functional contrast: </a:t>
            </a:r>
          </a:p>
          <a:p>
            <a:pPr lvl="1"/>
            <a:r>
              <a:rPr lang="en-US" altLang="it-IT" sz="2000" b="1" dirty="0" smtClean="0"/>
              <a:t>Blood Oxygenation Level Dependent (BOLD)</a:t>
            </a:r>
            <a:endParaRPr lang="en-US" altLang="it-IT" sz="2000" b="1" dirty="0" smtClean="0"/>
          </a:p>
          <a:p>
            <a:r>
              <a:rPr lang="en-US" altLang="it-IT" sz="2400" b="1" dirty="0" smtClean="0">
                <a:solidFill>
                  <a:schemeClr val="accent1"/>
                </a:solidFill>
              </a:rPr>
              <a:t>We want to measure signal fluctuations</a:t>
            </a:r>
          </a:p>
          <a:p>
            <a:pPr lvl="1"/>
            <a:r>
              <a:rPr lang="en-US" altLang="it-IT" sz="2000" b="1" dirty="0" smtClean="0"/>
              <a:t>Fast MRI: Echo Planar Imaging</a:t>
            </a:r>
            <a:endParaRPr lang="en-US" altLang="it-IT" sz="2000" b="1" dirty="0" smtClean="0"/>
          </a:p>
          <a:p>
            <a:r>
              <a:rPr lang="en-US" altLang="it-IT" sz="2400" b="1" dirty="0" smtClean="0">
                <a:solidFill>
                  <a:schemeClr val="accent1"/>
                </a:solidFill>
              </a:rPr>
              <a:t>We want “clean” data for modeling &amp; analysis</a:t>
            </a:r>
          </a:p>
          <a:p>
            <a:pPr lvl="1"/>
            <a:r>
              <a:rPr lang="en-US" altLang="it-IT" sz="2000" b="1" dirty="0" smtClean="0"/>
              <a:t>Pre-processing</a:t>
            </a:r>
            <a:endParaRPr lang="en-US" altLang="it-IT" sz="2000" b="1" dirty="0"/>
          </a:p>
          <a:p>
            <a:endParaRPr lang="en-US" altLang="it-IT" sz="2400" b="1" dirty="0" smtClean="0"/>
          </a:p>
        </p:txBody>
      </p:sp>
      <p:sp>
        <p:nvSpPr>
          <p:cNvPr id="2" name="Right Arrow 1"/>
          <p:cNvSpPr/>
          <p:nvPr/>
        </p:nvSpPr>
        <p:spPr>
          <a:xfrm>
            <a:off x="381000" y="2759178"/>
            <a:ext cx="80534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898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609600" y="838200"/>
            <a:ext cx="7924800" cy="0"/>
          </a:xfrm>
          <a:prstGeom prst="line">
            <a:avLst/>
          </a:prstGeom>
          <a:noFill/>
          <a:ln w="38100" cmpd="dbl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1375569" y="1258990"/>
            <a:ext cx="639286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000" dirty="0"/>
              <a:t> </a:t>
            </a:r>
            <a:r>
              <a:rPr lang="en-US" altLang="it-IT" sz="2000" dirty="0">
                <a:solidFill>
                  <a:schemeClr val="accent2"/>
                </a:solidFill>
              </a:rPr>
              <a:t>High Functional sensitivity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it-IT" sz="2000" dirty="0"/>
              <a:t> T</a:t>
            </a:r>
            <a:r>
              <a:rPr lang="en-US" altLang="it-IT" sz="2000" baseline="-25000" dirty="0"/>
              <a:t>2</a:t>
            </a:r>
            <a:r>
              <a:rPr lang="en-US" altLang="it-IT" sz="2000" dirty="0"/>
              <a:t>* gives the strongest BOLD effects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000" dirty="0">
                <a:solidFill>
                  <a:schemeClr val="accent2"/>
                </a:solidFill>
              </a:rPr>
              <a:t> High Speed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it-IT" sz="2000" dirty="0"/>
              <a:t> Fast acquisition to follow signal dynamics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000" dirty="0"/>
              <a:t> </a:t>
            </a:r>
            <a:r>
              <a:rPr lang="en-US" altLang="it-IT" sz="2000" dirty="0">
                <a:solidFill>
                  <a:schemeClr val="accent2"/>
                </a:solidFill>
              </a:rPr>
              <a:t>High Spatial resolution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it-IT" sz="2000" dirty="0"/>
              <a:t> To understand anatomical location of activity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000" dirty="0">
                <a:solidFill>
                  <a:schemeClr val="accent2"/>
                </a:solidFill>
              </a:rPr>
              <a:t> High Functional specificity 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it-IT" sz="2000" dirty="0"/>
              <a:t> To correctly interpret signal fluctuations</a:t>
            </a:r>
            <a:endParaRPr lang="it-IT" altLang="it-IT" sz="2000" dirty="0"/>
          </a:p>
        </p:txBody>
      </p:sp>
      <p:sp>
        <p:nvSpPr>
          <p:cNvPr id="6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What sequence would we like for fMRI?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22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609600" y="838200"/>
            <a:ext cx="7924800" cy="0"/>
          </a:xfrm>
          <a:prstGeom prst="line">
            <a:avLst/>
          </a:prstGeom>
          <a:noFill/>
          <a:ln w="38100" cmpd="dbl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784717" y="961005"/>
            <a:ext cx="7704138" cy="551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2200" dirty="0"/>
              <a:t> </a:t>
            </a:r>
            <a:r>
              <a:rPr lang="en-US" altLang="it-IT" sz="2200" u="sng" dirty="0"/>
              <a:t>EPI</a:t>
            </a:r>
            <a:r>
              <a:rPr lang="en-US" altLang="it-IT" sz="2200" dirty="0"/>
              <a:t>: standard imaging sequence for fast MRI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200" dirty="0"/>
              <a:t>          (brain </a:t>
            </a:r>
            <a:r>
              <a:rPr lang="en-US" altLang="it-IT" sz="2200" u="sng" dirty="0"/>
              <a:t>fMRI</a:t>
            </a:r>
            <a:r>
              <a:rPr lang="en-US" altLang="it-IT" sz="2200" dirty="0"/>
              <a:t>, diffusion, perfusion, etc.)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it-IT" sz="2200" dirty="0"/>
          </a:p>
          <a:p>
            <a:pPr eaLnBrk="1" hangingPunct="1">
              <a:spcBef>
                <a:spcPct val="0"/>
              </a:spcBef>
            </a:pPr>
            <a:r>
              <a:rPr lang="en-US" altLang="it-IT" sz="2200" dirty="0"/>
              <a:t> </a:t>
            </a:r>
            <a:r>
              <a:rPr lang="en-US" altLang="it-IT" sz="2200" u="sng" dirty="0"/>
              <a:t>EPI advantages for brain fMRI</a:t>
            </a:r>
            <a:endParaRPr lang="en-US" altLang="it-IT" sz="2200" dirty="0"/>
          </a:p>
          <a:p>
            <a:pPr lvl="1" eaLnBrk="1" hangingPunct="1">
              <a:spcBef>
                <a:spcPct val="0"/>
              </a:spcBef>
              <a:buFontTx/>
              <a:buChar char="o"/>
            </a:pPr>
            <a:r>
              <a:rPr lang="en-US" altLang="it-IT" sz="2200" dirty="0"/>
              <a:t> Nowadays easily available</a:t>
            </a:r>
          </a:p>
          <a:p>
            <a:pPr lvl="1" eaLnBrk="1" hangingPunct="1">
              <a:spcBef>
                <a:spcPct val="0"/>
              </a:spcBef>
              <a:buFontTx/>
              <a:buChar char="o"/>
            </a:pPr>
            <a:r>
              <a:rPr lang="en-US" altLang="it-IT" sz="2200" dirty="0"/>
              <a:t> Dominant contrast is T</a:t>
            </a:r>
            <a:r>
              <a:rPr lang="en-US" altLang="it-IT" sz="2200" baseline="-25000" dirty="0"/>
              <a:t>2</a:t>
            </a:r>
            <a:r>
              <a:rPr lang="en-US" altLang="it-IT" sz="2200" baseline="30000" dirty="0"/>
              <a:t>*</a:t>
            </a:r>
            <a:r>
              <a:rPr lang="en-US" altLang="it-IT" sz="2200" dirty="0"/>
              <a:t> (BOLD)</a:t>
            </a:r>
          </a:p>
          <a:p>
            <a:pPr lvl="2" eaLnBrk="1" hangingPunct="1">
              <a:spcBef>
                <a:spcPct val="0"/>
              </a:spcBef>
              <a:buFontTx/>
              <a:buChar char="o"/>
            </a:pPr>
            <a:r>
              <a:rPr lang="en-US" altLang="it-IT" sz="2200" dirty="0"/>
              <a:t> Spin-echo EPI can have T</a:t>
            </a:r>
            <a:r>
              <a:rPr lang="en-US" altLang="it-IT" sz="2200" baseline="-25000" dirty="0"/>
              <a:t>2</a:t>
            </a:r>
            <a:r>
              <a:rPr lang="en-US" altLang="it-IT" sz="2200" dirty="0"/>
              <a:t> &amp; T</a:t>
            </a:r>
            <a:r>
              <a:rPr lang="en-US" altLang="it-IT" sz="2200" baseline="-25000" dirty="0"/>
              <a:t>2</a:t>
            </a:r>
            <a:r>
              <a:rPr lang="en-US" altLang="it-IT" sz="2200" baseline="30000" dirty="0"/>
              <a:t>* </a:t>
            </a:r>
            <a:endParaRPr lang="en-US" altLang="it-IT" sz="2200" dirty="0"/>
          </a:p>
          <a:p>
            <a:pPr lvl="1" eaLnBrk="1" hangingPunct="1">
              <a:spcBef>
                <a:spcPct val="0"/>
              </a:spcBef>
              <a:buFontTx/>
              <a:buChar char="o"/>
            </a:pPr>
            <a:r>
              <a:rPr lang="it-IT" altLang="it-IT" sz="2200" dirty="0"/>
              <a:t> Typically allows full brain coverage in </a:t>
            </a:r>
            <a:r>
              <a:rPr lang="it-IT" altLang="it-IT" sz="2200" dirty="0">
                <a:sym typeface="Symbol" panose="05050102010706020507" pitchFamily="18" charset="2"/>
              </a:rPr>
              <a:t>1sec </a:t>
            </a:r>
            <a:r>
              <a:rPr lang="it-IT" altLang="it-IT" sz="2200" dirty="0" smtClean="0">
                <a:sym typeface="Symbol" panose="05050102010706020507" pitchFamily="18" charset="2"/>
              </a:rPr>
              <a:t>(or less!)</a:t>
            </a:r>
            <a:endParaRPr lang="it-IT" altLang="it-IT" sz="2200" dirty="0">
              <a:sym typeface="Symbol" panose="05050102010706020507" pitchFamily="18" charset="2"/>
            </a:endParaRP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it-IT" altLang="it-IT" sz="2200" dirty="0">
                <a:sym typeface="Symbol" panose="05050102010706020507" pitchFamily="18" charset="2"/>
              </a:rPr>
              <a:t>     with 2 mm isotropic </a:t>
            </a:r>
            <a:r>
              <a:rPr lang="it-IT" altLang="it-IT" sz="2200" dirty="0" smtClean="0">
                <a:sym typeface="Symbol" panose="05050102010706020507" pitchFamily="18" charset="2"/>
              </a:rPr>
              <a:t>voxels (or less!)</a:t>
            </a:r>
            <a:endParaRPr lang="en-US" altLang="it-IT" sz="2200" baseline="300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it-IT" sz="2200" dirty="0"/>
          </a:p>
          <a:p>
            <a:pPr eaLnBrk="1" hangingPunct="1">
              <a:spcBef>
                <a:spcPct val="0"/>
              </a:spcBef>
            </a:pPr>
            <a:r>
              <a:rPr lang="en-US" altLang="it-IT" sz="2200" dirty="0"/>
              <a:t> </a:t>
            </a:r>
            <a:r>
              <a:rPr lang="en-US" altLang="it-IT" sz="2200" u="sng" dirty="0"/>
              <a:t>EPI limitations</a:t>
            </a:r>
            <a:r>
              <a:rPr lang="en-US" altLang="it-IT" sz="2200" dirty="0"/>
              <a:t>:</a:t>
            </a:r>
          </a:p>
          <a:p>
            <a:pPr lvl="1" eaLnBrk="1" hangingPunct="1">
              <a:spcBef>
                <a:spcPct val="0"/>
              </a:spcBef>
              <a:buFontTx/>
              <a:buChar char="o"/>
            </a:pPr>
            <a:r>
              <a:rPr lang="en-US" altLang="it-IT" sz="2200" dirty="0"/>
              <a:t> High sensitivity to local magnetic field </a:t>
            </a:r>
            <a:r>
              <a:rPr lang="en-US" altLang="it-IT" sz="2200" dirty="0" err="1"/>
              <a:t>inhomogeneities</a:t>
            </a:r>
            <a:r>
              <a:rPr lang="en-US" altLang="it-IT" sz="2200" dirty="0"/>
              <a:t> 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it-IT" sz="2200" dirty="0"/>
              <a:t>- Signal loss and image distortions</a:t>
            </a:r>
          </a:p>
          <a:p>
            <a:pPr lvl="1" eaLnBrk="1" hangingPunct="1">
              <a:spcBef>
                <a:spcPct val="0"/>
              </a:spcBef>
              <a:buFontTx/>
              <a:buChar char="o"/>
            </a:pPr>
            <a:r>
              <a:rPr lang="en-US" altLang="it-IT" sz="2200" dirty="0"/>
              <a:t> Gradient switching: </a:t>
            </a:r>
            <a:r>
              <a:rPr lang="en-US" altLang="it-IT" sz="2200" dirty="0" err="1"/>
              <a:t>Nyquist</a:t>
            </a:r>
            <a:r>
              <a:rPr lang="en-US" altLang="it-IT" sz="2200" dirty="0"/>
              <a:t> ghost</a:t>
            </a:r>
          </a:p>
          <a:p>
            <a:pPr lvl="1" eaLnBrk="1" hangingPunct="1">
              <a:spcBef>
                <a:spcPct val="0"/>
              </a:spcBef>
              <a:buFontTx/>
              <a:buChar char="o"/>
            </a:pPr>
            <a:r>
              <a:rPr lang="en-US" altLang="it-IT" sz="2200" dirty="0"/>
              <a:t> Loud</a:t>
            </a:r>
          </a:p>
          <a:p>
            <a:pPr lvl="1" eaLnBrk="1" hangingPunct="1">
              <a:spcBef>
                <a:spcPct val="0"/>
              </a:spcBef>
              <a:buFontTx/>
              <a:buChar char="o"/>
            </a:pPr>
            <a:r>
              <a:rPr lang="en-US" altLang="it-IT" sz="2200" dirty="0"/>
              <a:t> Signal decay during acquisition limits spatial resolution</a:t>
            </a:r>
          </a:p>
        </p:txBody>
      </p:sp>
      <p:sp>
        <p:nvSpPr>
          <p:cNvPr id="6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Echo Planar Imaging (EPI)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859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692275" y="3722688"/>
            <a:ext cx="6032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S(t)</a:t>
            </a: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 flipV="1">
            <a:off x="3132138" y="1752600"/>
            <a:ext cx="7937" cy="2325688"/>
          </a:xfrm>
          <a:prstGeom prst="line">
            <a:avLst/>
          </a:prstGeom>
          <a:noFill/>
          <a:ln w="12700">
            <a:solidFill>
              <a:srgbClr val="FF33CC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76200" y="2332038"/>
            <a:ext cx="1628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“slice select”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6200" y="3200400"/>
            <a:ext cx="1362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“freq. enc”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 (read-out)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625600" y="1905000"/>
            <a:ext cx="485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RF</a:t>
            </a:r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>
            <a:off x="2216150" y="2198688"/>
            <a:ext cx="1597025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17417" name="Group 9"/>
          <p:cNvGrpSpPr>
            <a:grpSpLocks/>
          </p:cNvGrpSpPr>
          <p:nvPr/>
        </p:nvGrpSpPr>
        <p:grpSpPr bwMode="auto">
          <a:xfrm>
            <a:off x="2374900" y="3775075"/>
            <a:ext cx="1606550" cy="328613"/>
            <a:chOff x="1586" y="2589"/>
            <a:chExt cx="1906" cy="277"/>
          </a:xfrm>
        </p:grpSpPr>
        <p:sp>
          <p:nvSpPr>
            <p:cNvPr id="17529" name="Line 10"/>
            <p:cNvSpPr>
              <a:spLocks noChangeShapeType="1"/>
            </p:cNvSpPr>
            <p:nvPr/>
          </p:nvSpPr>
          <p:spPr bwMode="auto">
            <a:xfrm>
              <a:off x="1587" y="2864"/>
              <a:ext cx="1905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7530" name="Line 11"/>
            <p:cNvSpPr>
              <a:spLocks noChangeShapeType="1"/>
            </p:cNvSpPr>
            <p:nvPr/>
          </p:nvSpPr>
          <p:spPr bwMode="auto">
            <a:xfrm flipV="1">
              <a:off x="1586" y="2589"/>
              <a:ext cx="0" cy="277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7418" name="Rectangle 12"/>
          <p:cNvSpPr>
            <a:spLocks noChangeArrowheads="1"/>
          </p:cNvSpPr>
          <p:nvPr/>
        </p:nvSpPr>
        <p:spPr bwMode="auto">
          <a:xfrm>
            <a:off x="3810000" y="2082800"/>
            <a:ext cx="285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17419" name="Line 13"/>
          <p:cNvSpPr>
            <a:spLocks noChangeShapeType="1"/>
          </p:cNvSpPr>
          <p:nvPr/>
        </p:nvSpPr>
        <p:spPr bwMode="auto">
          <a:xfrm>
            <a:off x="2754313" y="2552700"/>
            <a:ext cx="1084262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20" name="Rectangle 14"/>
          <p:cNvSpPr>
            <a:spLocks noChangeArrowheads="1"/>
          </p:cNvSpPr>
          <p:nvPr/>
        </p:nvSpPr>
        <p:spPr bwMode="auto">
          <a:xfrm>
            <a:off x="1693863" y="2295525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G</a:t>
            </a:r>
            <a:r>
              <a:rPr lang="en-US" altLang="it-IT" sz="2000" b="1" baseline="-25000">
                <a:latin typeface="Arial" panose="020B0604020202020204" pitchFamily="34" charset="0"/>
              </a:rPr>
              <a:t>z</a:t>
            </a:r>
          </a:p>
        </p:txBody>
      </p:sp>
      <p:grpSp>
        <p:nvGrpSpPr>
          <p:cNvPr id="17421" name="Group 15"/>
          <p:cNvGrpSpPr>
            <a:grpSpLocks/>
          </p:cNvGrpSpPr>
          <p:nvPr/>
        </p:nvGrpSpPr>
        <p:grpSpPr bwMode="auto">
          <a:xfrm>
            <a:off x="2268538" y="1800225"/>
            <a:ext cx="231775" cy="492125"/>
            <a:chOff x="1455" y="920"/>
            <a:chExt cx="277" cy="414"/>
          </a:xfrm>
        </p:grpSpPr>
        <p:grpSp>
          <p:nvGrpSpPr>
            <p:cNvPr id="17514" name="Group 16"/>
            <p:cNvGrpSpPr>
              <a:grpSpLocks/>
            </p:cNvGrpSpPr>
            <p:nvPr/>
          </p:nvGrpSpPr>
          <p:grpSpPr bwMode="auto">
            <a:xfrm>
              <a:off x="1563" y="920"/>
              <a:ext cx="54" cy="336"/>
              <a:chOff x="1563" y="920"/>
              <a:chExt cx="54" cy="336"/>
            </a:xfrm>
          </p:grpSpPr>
          <p:sp>
            <p:nvSpPr>
              <p:cNvPr id="17527" name="Arc 17"/>
              <p:cNvSpPr>
                <a:spLocks/>
              </p:cNvSpPr>
              <p:nvPr/>
            </p:nvSpPr>
            <p:spPr bwMode="auto">
              <a:xfrm>
                <a:off x="1588" y="921"/>
                <a:ext cx="29" cy="335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599"/>
                  <a:gd name="T10" fmla="*/ 0 h 21600"/>
                  <a:gd name="T11" fmla="*/ 21599 w 2159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9" h="21600" fill="none" extrusionOk="0">
                    <a:moveTo>
                      <a:pt x="-1" y="0"/>
                    </a:moveTo>
                    <a:cubicBezTo>
                      <a:pt x="11904" y="0"/>
                      <a:pt x="21564" y="9631"/>
                      <a:pt x="21599" y="21535"/>
                    </a:cubicBezTo>
                  </a:path>
                  <a:path w="21599" h="21600" stroke="0" extrusionOk="0">
                    <a:moveTo>
                      <a:pt x="-1" y="0"/>
                    </a:moveTo>
                    <a:cubicBezTo>
                      <a:pt x="11904" y="0"/>
                      <a:pt x="21564" y="9631"/>
                      <a:pt x="21599" y="21535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7528" name="Arc 18"/>
              <p:cNvSpPr>
                <a:spLocks/>
              </p:cNvSpPr>
              <p:nvPr/>
            </p:nvSpPr>
            <p:spPr bwMode="auto">
              <a:xfrm>
                <a:off x="1563" y="920"/>
                <a:ext cx="29" cy="334"/>
              </a:xfrm>
              <a:custGeom>
                <a:avLst/>
                <a:gdLst>
                  <a:gd name="T0" fmla="*/ 0 w 21599"/>
                  <a:gd name="T1" fmla="*/ 0 h 21587"/>
                  <a:gd name="T2" fmla="*/ 0 w 21599"/>
                  <a:gd name="T3" fmla="*/ 0 h 21587"/>
                  <a:gd name="T4" fmla="*/ 0 w 21599"/>
                  <a:gd name="T5" fmla="*/ 0 h 21587"/>
                  <a:gd name="T6" fmla="*/ 0 60000 65536"/>
                  <a:gd name="T7" fmla="*/ 0 60000 65536"/>
                  <a:gd name="T8" fmla="*/ 0 60000 65536"/>
                  <a:gd name="T9" fmla="*/ 0 w 21599"/>
                  <a:gd name="T10" fmla="*/ 0 h 21587"/>
                  <a:gd name="T11" fmla="*/ 21599 w 21599"/>
                  <a:gd name="T12" fmla="*/ 21587 h 215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9" h="21587" fill="none" extrusionOk="0">
                    <a:moveTo>
                      <a:pt x="-1" y="21522"/>
                    </a:moveTo>
                    <a:cubicBezTo>
                      <a:pt x="33" y="9907"/>
                      <a:pt x="9247" y="399"/>
                      <a:pt x="20855" y="-1"/>
                    </a:cubicBezTo>
                  </a:path>
                  <a:path w="21599" h="21587" stroke="0" extrusionOk="0">
                    <a:moveTo>
                      <a:pt x="-1" y="21522"/>
                    </a:moveTo>
                    <a:cubicBezTo>
                      <a:pt x="33" y="9907"/>
                      <a:pt x="9247" y="399"/>
                      <a:pt x="20855" y="-1"/>
                    </a:cubicBezTo>
                    <a:lnTo>
                      <a:pt x="21599" y="21587"/>
                    </a:lnTo>
                    <a:lnTo>
                      <a:pt x="-1" y="2152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7515" name="Group 19"/>
            <p:cNvGrpSpPr>
              <a:grpSpLocks/>
            </p:cNvGrpSpPr>
            <p:nvPr/>
          </p:nvGrpSpPr>
          <p:grpSpPr bwMode="auto">
            <a:xfrm>
              <a:off x="1625" y="1260"/>
              <a:ext cx="55" cy="74"/>
              <a:chOff x="1625" y="1260"/>
              <a:chExt cx="55" cy="74"/>
            </a:xfrm>
          </p:grpSpPr>
          <p:sp>
            <p:nvSpPr>
              <p:cNvPr id="17525" name="Arc 20"/>
              <p:cNvSpPr>
                <a:spLocks/>
              </p:cNvSpPr>
              <p:nvPr/>
            </p:nvSpPr>
            <p:spPr bwMode="auto">
              <a:xfrm rot="10800000">
                <a:off x="1656" y="1260"/>
                <a:ext cx="24" cy="73"/>
              </a:xfrm>
              <a:custGeom>
                <a:avLst/>
                <a:gdLst>
                  <a:gd name="T0" fmla="*/ 0 w 21598"/>
                  <a:gd name="T1" fmla="*/ 0 h 21582"/>
                  <a:gd name="T2" fmla="*/ 0 w 21598"/>
                  <a:gd name="T3" fmla="*/ 0 h 21582"/>
                  <a:gd name="T4" fmla="*/ 0 w 21598"/>
                  <a:gd name="T5" fmla="*/ 0 h 21582"/>
                  <a:gd name="T6" fmla="*/ 0 60000 65536"/>
                  <a:gd name="T7" fmla="*/ 0 60000 65536"/>
                  <a:gd name="T8" fmla="*/ 0 60000 65536"/>
                  <a:gd name="T9" fmla="*/ 0 w 21598"/>
                  <a:gd name="T10" fmla="*/ 0 h 21582"/>
                  <a:gd name="T11" fmla="*/ 21598 w 21598"/>
                  <a:gd name="T12" fmla="*/ 21582 h 21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8" h="21582" fill="none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</a:path>
                  <a:path w="21598" h="21582" stroke="0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  <a:lnTo>
                      <a:pt x="21598" y="21582"/>
                    </a:lnTo>
                    <a:lnTo>
                      <a:pt x="-1" y="21294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7526" name="Arc 21"/>
              <p:cNvSpPr>
                <a:spLocks/>
              </p:cNvSpPr>
              <p:nvPr/>
            </p:nvSpPr>
            <p:spPr bwMode="auto">
              <a:xfrm rot="10800000">
                <a:off x="1625" y="1260"/>
                <a:ext cx="25" cy="74"/>
              </a:xfrm>
              <a:custGeom>
                <a:avLst/>
                <a:gdLst>
                  <a:gd name="T0" fmla="*/ 0 w 22471"/>
                  <a:gd name="T1" fmla="*/ 0 h 21600"/>
                  <a:gd name="T2" fmla="*/ 0 w 22471"/>
                  <a:gd name="T3" fmla="*/ 0 h 21600"/>
                  <a:gd name="T4" fmla="*/ 0 w 2247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71"/>
                  <a:gd name="T10" fmla="*/ 0 h 21600"/>
                  <a:gd name="T11" fmla="*/ 22471 w 2247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71" h="21600" fill="none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</a:path>
                  <a:path w="22471" h="21600" stroke="0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  <a:lnTo>
                      <a:pt x="87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7516" name="Group 22"/>
            <p:cNvGrpSpPr>
              <a:grpSpLocks/>
            </p:cNvGrpSpPr>
            <p:nvPr/>
          </p:nvGrpSpPr>
          <p:grpSpPr bwMode="auto">
            <a:xfrm>
              <a:off x="1507" y="1260"/>
              <a:ext cx="55" cy="74"/>
              <a:chOff x="1507" y="1260"/>
              <a:chExt cx="55" cy="74"/>
            </a:xfrm>
          </p:grpSpPr>
          <p:sp>
            <p:nvSpPr>
              <p:cNvPr id="17523" name="Arc 23"/>
              <p:cNvSpPr>
                <a:spLocks/>
              </p:cNvSpPr>
              <p:nvPr/>
            </p:nvSpPr>
            <p:spPr bwMode="auto">
              <a:xfrm rot="10800000">
                <a:off x="1538" y="1260"/>
                <a:ext cx="24" cy="73"/>
              </a:xfrm>
              <a:custGeom>
                <a:avLst/>
                <a:gdLst>
                  <a:gd name="T0" fmla="*/ 0 w 21598"/>
                  <a:gd name="T1" fmla="*/ 0 h 21582"/>
                  <a:gd name="T2" fmla="*/ 0 w 21598"/>
                  <a:gd name="T3" fmla="*/ 0 h 21582"/>
                  <a:gd name="T4" fmla="*/ 0 w 21598"/>
                  <a:gd name="T5" fmla="*/ 0 h 21582"/>
                  <a:gd name="T6" fmla="*/ 0 60000 65536"/>
                  <a:gd name="T7" fmla="*/ 0 60000 65536"/>
                  <a:gd name="T8" fmla="*/ 0 60000 65536"/>
                  <a:gd name="T9" fmla="*/ 0 w 21598"/>
                  <a:gd name="T10" fmla="*/ 0 h 21582"/>
                  <a:gd name="T11" fmla="*/ 21598 w 21598"/>
                  <a:gd name="T12" fmla="*/ 21582 h 21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8" h="21582" fill="none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</a:path>
                  <a:path w="21598" h="21582" stroke="0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  <a:lnTo>
                      <a:pt x="21598" y="21582"/>
                    </a:lnTo>
                    <a:lnTo>
                      <a:pt x="-1" y="21294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7524" name="Arc 24"/>
              <p:cNvSpPr>
                <a:spLocks/>
              </p:cNvSpPr>
              <p:nvPr/>
            </p:nvSpPr>
            <p:spPr bwMode="auto">
              <a:xfrm rot="10800000">
                <a:off x="1507" y="1260"/>
                <a:ext cx="25" cy="74"/>
              </a:xfrm>
              <a:custGeom>
                <a:avLst/>
                <a:gdLst>
                  <a:gd name="T0" fmla="*/ 0 w 22471"/>
                  <a:gd name="T1" fmla="*/ 0 h 21600"/>
                  <a:gd name="T2" fmla="*/ 0 w 22471"/>
                  <a:gd name="T3" fmla="*/ 0 h 21600"/>
                  <a:gd name="T4" fmla="*/ 0 w 2247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71"/>
                  <a:gd name="T10" fmla="*/ 0 h 21600"/>
                  <a:gd name="T11" fmla="*/ 22471 w 2247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71" h="21600" fill="none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</a:path>
                  <a:path w="22471" h="21600" stroke="0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  <a:lnTo>
                      <a:pt x="87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7517" name="Group 25"/>
            <p:cNvGrpSpPr>
              <a:grpSpLocks/>
            </p:cNvGrpSpPr>
            <p:nvPr/>
          </p:nvGrpSpPr>
          <p:grpSpPr bwMode="auto">
            <a:xfrm>
              <a:off x="1686" y="1244"/>
              <a:ext cx="46" cy="27"/>
              <a:chOff x="1686" y="1244"/>
              <a:chExt cx="46" cy="27"/>
            </a:xfrm>
          </p:grpSpPr>
          <p:sp>
            <p:nvSpPr>
              <p:cNvPr id="17521" name="Arc 26"/>
              <p:cNvSpPr>
                <a:spLocks/>
              </p:cNvSpPr>
              <p:nvPr/>
            </p:nvSpPr>
            <p:spPr bwMode="auto">
              <a:xfrm>
                <a:off x="1707" y="1244"/>
                <a:ext cx="25" cy="27"/>
              </a:xfrm>
              <a:custGeom>
                <a:avLst/>
                <a:gdLst>
                  <a:gd name="T0" fmla="*/ 0 w 22447"/>
                  <a:gd name="T1" fmla="*/ 0 h 21600"/>
                  <a:gd name="T2" fmla="*/ 0 w 22447"/>
                  <a:gd name="T3" fmla="*/ 0 h 21600"/>
                  <a:gd name="T4" fmla="*/ 0 w 2244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47"/>
                  <a:gd name="T10" fmla="*/ 0 h 21600"/>
                  <a:gd name="T11" fmla="*/ 22447 w 2244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47" h="21600" fill="none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</a:path>
                  <a:path w="22447" h="21600" stroke="0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  <a:lnTo>
                      <a:pt x="86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7522" name="Arc 27"/>
              <p:cNvSpPr>
                <a:spLocks/>
              </p:cNvSpPr>
              <p:nvPr/>
            </p:nvSpPr>
            <p:spPr bwMode="auto">
              <a:xfrm>
                <a:off x="1686" y="1245"/>
                <a:ext cx="24" cy="26"/>
              </a:xfrm>
              <a:custGeom>
                <a:avLst/>
                <a:gdLst>
                  <a:gd name="T0" fmla="*/ 0 w 21585"/>
                  <a:gd name="T1" fmla="*/ 0 h 21582"/>
                  <a:gd name="T2" fmla="*/ 0 w 21585"/>
                  <a:gd name="T3" fmla="*/ 0 h 21582"/>
                  <a:gd name="T4" fmla="*/ 0 w 21585"/>
                  <a:gd name="T5" fmla="*/ 0 h 21582"/>
                  <a:gd name="T6" fmla="*/ 0 60000 65536"/>
                  <a:gd name="T7" fmla="*/ 0 60000 65536"/>
                  <a:gd name="T8" fmla="*/ 0 60000 65536"/>
                  <a:gd name="T9" fmla="*/ 0 w 21585"/>
                  <a:gd name="T10" fmla="*/ 0 h 21582"/>
                  <a:gd name="T11" fmla="*/ 21585 w 21585"/>
                  <a:gd name="T12" fmla="*/ 21582 h 21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85" h="21582" fill="none" extrusionOk="0">
                    <a:moveTo>
                      <a:pt x="-1" y="20783"/>
                    </a:moveTo>
                    <a:cubicBezTo>
                      <a:pt x="416" y="9506"/>
                      <a:pt x="9444" y="450"/>
                      <a:pt x="20720" y="-1"/>
                    </a:cubicBezTo>
                  </a:path>
                  <a:path w="21585" h="21582" stroke="0" extrusionOk="0">
                    <a:moveTo>
                      <a:pt x="-1" y="20783"/>
                    </a:moveTo>
                    <a:cubicBezTo>
                      <a:pt x="416" y="9506"/>
                      <a:pt x="9444" y="450"/>
                      <a:pt x="20720" y="-1"/>
                    </a:cubicBezTo>
                    <a:lnTo>
                      <a:pt x="21585" y="21582"/>
                    </a:lnTo>
                    <a:lnTo>
                      <a:pt x="-1" y="2078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7518" name="Group 28"/>
            <p:cNvGrpSpPr>
              <a:grpSpLocks/>
            </p:cNvGrpSpPr>
            <p:nvPr/>
          </p:nvGrpSpPr>
          <p:grpSpPr bwMode="auto">
            <a:xfrm>
              <a:off x="1455" y="1236"/>
              <a:ext cx="47" cy="27"/>
              <a:chOff x="1455" y="1236"/>
              <a:chExt cx="47" cy="27"/>
            </a:xfrm>
          </p:grpSpPr>
          <p:sp>
            <p:nvSpPr>
              <p:cNvPr id="17519" name="Arc 29"/>
              <p:cNvSpPr>
                <a:spLocks/>
              </p:cNvSpPr>
              <p:nvPr/>
            </p:nvSpPr>
            <p:spPr bwMode="auto">
              <a:xfrm>
                <a:off x="1477" y="1236"/>
                <a:ext cx="25" cy="27"/>
              </a:xfrm>
              <a:custGeom>
                <a:avLst/>
                <a:gdLst>
                  <a:gd name="T0" fmla="*/ 0 w 22447"/>
                  <a:gd name="T1" fmla="*/ 0 h 21600"/>
                  <a:gd name="T2" fmla="*/ 0 w 22447"/>
                  <a:gd name="T3" fmla="*/ 0 h 21600"/>
                  <a:gd name="T4" fmla="*/ 0 w 2244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47"/>
                  <a:gd name="T10" fmla="*/ 0 h 21600"/>
                  <a:gd name="T11" fmla="*/ 22447 w 2244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47" h="21600" fill="none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</a:path>
                  <a:path w="22447" h="21600" stroke="0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  <a:lnTo>
                      <a:pt x="86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7520" name="Arc 30"/>
              <p:cNvSpPr>
                <a:spLocks/>
              </p:cNvSpPr>
              <p:nvPr/>
            </p:nvSpPr>
            <p:spPr bwMode="auto">
              <a:xfrm>
                <a:off x="1455" y="1237"/>
                <a:ext cx="24" cy="26"/>
              </a:xfrm>
              <a:custGeom>
                <a:avLst/>
                <a:gdLst>
                  <a:gd name="T0" fmla="*/ 0 w 21584"/>
                  <a:gd name="T1" fmla="*/ 0 h 21581"/>
                  <a:gd name="T2" fmla="*/ 0 w 21584"/>
                  <a:gd name="T3" fmla="*/ 0 h 21581"/>
                  <a:gd name="T4" fmla="*/ 0 w 21584"/>
                  <a:gd name="T5" fmla="*/ 0 h 21581"/>
                  <a:gd name="T6" fmla="*/ 0 60000 65536"/>
                  <a:gd name="T7" fmla="*/ 0 60000 65536"/>
                  <a:gd name="T8" fmla="*/ 0 60000 65536"/>
                  <a:gd name="T9" fmla="*/ 0 w 21584"/>
                  <a:gd name="T10" fmla="*/ 0 h 21581"/>
                  <a:gd name="T11" fmla="*/ 21584 w 21584"/>
                  <a:gd name="T12" fmla="*/ 21581 h 215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84" h="21581" fill="none" extrusionOk="0">
                    <a:moveTo>
                      <a:pt x="-1" y="20766"/>
                    </a:moveTo>
                    <a:cubicBezTo>
                      <a:pt x="424" y="9502"/>
                      <a:pt x="9439" y="459"/>
                      <a:pt x="20701" y="-1"/>
                    </a:cubicBezTo>
                  </a:path>
                  <a:path w="21584" h="21581" stroke="0" extrusionOk="0">
                    <a:moveTo>
                      <a:pt x="-1" y="20766"/>
                    </a:moveTo>
                    <a:cubicBezTo>
                      <a:pt x="424" y="9502"/>
                      <a:pt x="9439" y="459"/>
                      <a:pt x="20701" y="-1"/>
                    </a:cubicBezTo>
                    <a:lnTo>
                      <a:pt x="21584" y="21581"/>
                    </a:lnTo>
                    <a:lnTo>
                      <a:pt x="-1" y="20766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17422" name="Group 31"/>
          <p:cNvGrpSpPr>
            <a:grpSpLocks/>
          </p:cNvGrpSpPr>
          <p:nvPr/>
        </p:nvGrpSpPr>
        <p:grpSpPr bwMode="auto">
          <a:xfrm>
            <a:off x="2195513" y="2386013"/>
            <a:ext cx="358775" cy="176212"/>
            <a:chOff x="1390" y="1421"/>
            <a:chExt cx="392" cy="139"/>
          </a:xfrm>
        </p:grpSpPr>
        <p:sp>
          <p:nvSpPr>
            <p:cNvPr id="17511" name="Line 32"/>
            <p:cNvSpPr>
              <a:spLocks noChangeShapeType="1"/>
            </p:cNvSpPr>
            <p:nvPr/>
          </p:nvSpPr>
          <p:spPr bwMode="auto">
            <a:xfrm>
              <a:off x="1420" y="1425"/>
              <a:ext cx="337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7512" name="Line 33"/>
            <p:cNvSpPr>
              <a:spLocks noChangeShapeType="1"/>
            </p:cNvSpPr>
            <p:nvPr/>
          </p:nvSpPr>
          <p:spPr bwMode="auto">
            <a:xfrm flipH="1" flipV="1">
              <a:off x="1760" y="1428"/>
              <a:ext cx="22" cy="132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7513" name="Line 34"/>
            <p:cNvSpPr>
              <a:spLocks noChangeShapeType="1"/>
            </p:cNvSpPr>
            <p:nvPr/>
          </p:nvSpPr>
          <p:spPr bwMode="auto">
            <a:xfrm flipV="1">
              <a:off x="1390" y="1421"/>
              <a:ext cx="14" cy="131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7423" name="Line 35"/>
          <p:cNvSpPr>
            <a:spLocks noChangeShapeType="1"/>
          </p:cNvSpPr>
          <p:nvPr/>
        </p:nvSpPr>
        <p:spPr bwMode="auto">
          <a:xfrm flipV="1">
            <a:off x="2371725" y="1752600"/>
            <a:ext cx="0" cy="2260600"/>
          </a:xfrm>
          <a:prstGeom prst="line">
            <a:avLst/>
          </a:prstGeom>
          <a:noFill/>
          <a:ln w="12700">
            <a:solidFill>
              <a:srgbClr val="FF33CC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24" name="Rectangle 36"/>
          <p:cNvSpPr>
            <a:spLocks noChangeArrowheads="1"/>
          </p:cNvSpPr>
          <p:nvPr/>
        </p:nvSpPr>
        <p:spPr bwMode="auto">
          <a:xfrm>
            <a:off x="1695450" y="2719388"/>
            <a:ext cx="534988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G</a:t>
            </a:r>
            <a:r>
              <a:rPr lang="en-US" altLang="it-IT" sz="2000" b="1" baseline="-25000">
                <a:latin typeface="Arial" panose="020B0604020202020204" pitchFamily="34" charset="0"/>
              </a:rPr>
              <a:t>y</a:t>
            </a:r>
          </a:p>
        </p:txBody>
      </p:sp>
      <p:grpSp>
        <p:nvGrpSpPr>
          <p:cNvPr id="17425" name="Group 37"/>
          <p:cNvGrpSpPr>
            <a:grpSpLocks/>
          </p:cNvGrpSpPr>
          <p:nvPr/>
        </p:nvGrpSpPr>
        <p:grpSpPr bwMode="auto">
          <a:xfrm>
            <a:off x="2225675" y="2808288"/>
            <a:ext cx="1643063" cy="166687"/>
            <a:chOff x="1409" y="1777"/>
            <a:chExt cx="1949" cy="139"/>
          </a:xfrm>
        </p:grpSpPr>
        <p:sp>
          <p:nvSpPr>
            <p:cNvPr id="17505" name="Line 38"/>
            <p:cNvSpPr>
              <a:spLocks noChangeShapeType="1"/>
            </p:cNvSpPr>
            <p:nvPr/>
          </p:nvSpPr>
          <p:spPr bwMode="auto">
            <a:xfrm>
              <a:off x="1986" y="1903"/>
              <a:ext cx="1372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17506" name="Group 39"/>
            <p:cNvGrpSpPr>
              <a:grpSpLocks/>
            </p:cNvGrpSpPr>
            <p:nvPr/>
          </p:nvGrpSpPr>
          <p:grpSpPr bwMode="auto">
            <a:xfrm>
              <a:off x="1842" y="1777"/>
              <a:ext cx="160" cy="139"/>
              <a:chOff x="1842" y="1777"/>
              <a:chExt cx="160" cy="139"/>
            </a:xfrm>
          </p:grpSpPr>
          <p:sp>
            <p:nvSpPr>
              <p:cNvPr id="17508" name="Line 40"/>
              <p:cNvSpPr>
                <a:spLocks noChangeShapeType="1"/>
              </p:cNvSpPr>
              <p:nvPr/>
            </p:nvSpPr>
            <p:spPr bwMode="auto">
              <a:xfrm>
                <a:off x="1885" y="1782"/>
                <a:ext cx="70" cy="0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7509" name="Line 41"/>
              <p:cNvSpPr>
                <a:spLocks noChangeShapeType="1"/>
              </p:cNvSpPr>
              <p:nvPr/>
            </p:nvSpPr>
            <p:spPr bwMode="auto">
              <a:xfrm flipH="1" flipV="1">
                <a:off x="1956" y="1785"/>
                <a:ext cx="46" cy="131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7510" name="Line 42"/>
              <p:cNvSpPr>
                <a:spLocks noChangeShapeType="1"/>
              </p:cNvSpPr>
              <p:nvPr/>
            </p:nvSpPr>
            <p:spPr bwMode="auto">
              <a:xfrm flipV="1">
                <a:off x="1842" y="1777"/>
                <a:ext cx="27" cy="129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17507" name="Line 43"/>
            <p:cNvSpPr>
              <a:spLocks noChangeShapeType="1"/>
            </p:cNvSpPr>
            <p:nvPr/>
          </p:nvSpPr>
          <p:spPr bwMode="auto">
            <a:xfrm flipH="1">
              <a:off x="1409" y="1906"/>
              <a:ext cx="444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7426" name="Rectangle 44"/>
          <p:cNvSpPr>
            <a:spLocks noChangeArrowheads="1"/>
          </p:cNvSpPr>
          <p:nvPr/>
        </p:nvSpPr>
        <p:spPr bwMode="auto">
          <a:xfrm>
            <a:off x="1693863" y="3211513"/>
            <a:ext cx="53498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G</a:t>
            </a:r>
            <a:r>
              <a:rPr lang="en-US" altLang="it-IT" sz="2000" b="1" baseline="-250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7427" name="Line 45"/>
          <p:cNvSpPr>
            <a:spLocks noChangeShapeType="1"/>
          </p:cNvSpPr>
          <p:nvPr/>
        </p:nvSpPr>
        <p:spPr bwMode="auto">
          <a:xfrm>
            <a:off x="3611563" y="3468688"/>
            <a:ext cx="279400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28" name="Line 46"/>
          <p:cNvSpPr>
            <a:spLocks noChangeShapeType="1"/>
          </p:cNvSpPr>
          <p:nvPr/>
        </p:nvSpPr>
        <p:spPr bwMode="auto">
          <a:xfrm flipH="1">
            <a:off x="2251075" y="3454400"/>
            <a:ext cx="277813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29" name="Line 47"/>
          <p:cNvSpPr>
            <a:spLocks noChangeShapeType="1"/>
          </p:cNvSpPr>
          <p:nvPr/>
        </p:nvSpPr>
        <p:spPr bwMode="auto">
          <a:xfrm>
            <a:off x="2768600" y="3305175"/>
            <a:ext cx="808038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30" name="Line 48"/>
          <p:cNvSpPr>
            <a:spLocks noChangeShapeType="1"/>
          </p:cNvSpPr>
          <p:nvPr/>
        </p:nvSpPr>
        <p:spPr bwMode="auto">
          <a:xfrm flipH="1" flipV="1">
            <a:off x="3582988" y="3308350"/>
            <a:ext cx="19050" cy="155575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31" name="Line 49"/>
          <p:cNvSpPr>
            <a:spLocks noChangeShapeType="1"/>
          </p:cNvSpPr>
          <p:nvPr/>
        </p:nvSpPr>
        <p:spPr bwMode="auto">
          <a:xfrm flipV="1">
            <a:off x="2725738" y="3298825"/>
            <a:ext cx="28575" cy="46990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32" name="Line 50"/>
          <p:cNvSpPr>
            <a:spLocks noChangeShapeType="1"/>
          </p:cNvSpPr>
          <p:nvPr/>
        </p:nvSpPr>
        <p:spPr bwMode="auto">
          <a:xfrm flipH="1" flipV="1">
            <a:off x="2519363" y="3451225"/>
            <a:ext cx="41275" cy="327025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33" name="Line 51"/>
          <p:cNvSpPr>
            <a:spLocks noChangeShapeType="1"/>
          </p:cNvSpPr>
          <p:nvPr/>
        </p:nvSpPr>
        <p:spPr bwMode="auto">
          <a:xfrm flipH="1">
            <a:off x="2566988" y="3776663"/>
            <a:ext cx="149225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34" name="Line 52"/>
          <p:cNvSpPr>
            <a:spLocks noChangeShapeType="1"/>
          </p:cNvSpPr>
          <p:nvPr/>
        </p:nvSpPr>
        <p:spPr bwMode="auto">
          <a:xfrm>
            <a:off x="2343150" y="3454400"/>
            <a:ext cx="1593850" cy="0"/>
          </a:xfrm>
          <a:prstGeom prst="line">
            <a:avLst/>
          </a:prstGeom>
          <a:noFill/>
          <a:ln w="12700">
            <a:solidFill>
              <a:srgbClr val="FF33CC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35" name="Freeform 54"/>
          <p:cNvSpPr>
            <a:spLocks/>
          </p:cNvSpPr>
          <p:nvPr/>
        </p:nvSpPr>
        <p:spPr bwMode="auto">
          <a:xfrm>
            <a:off x="2552700" y="3960813"/>
            <a:ext cx="576263" cy="338137"/>
          </a:xfrm>
          <a:custGeom>
            <a:avLst/>
            <a:gdLst>
              <a:gd name="T0" fmla="*/ 2147483646 w 683"/>
              <a:gd name="T1" fmla="*/ 2147483646 h 285"/>
              <a:gd name="T2" fmla="*/ 2147483646 w 683"/>
              <a:gd name="T3" fmla="*/ 2147483646 h 285"/>
              <a:gd name="T4" fmla="*/ 2147483646 w 683"/>
              <a:gd name="T5" fmla="*/ 2147483646 h 285"/>
              <a:gd name="T6" fmla="*/ 2147483646 w 683"/>
              <a:gd name="T7" fmla="*/ 2147483646 h 285"/>
              <a:gd name="T8" fmla="*/ 2147483646 w 683"/>
              <a:gd name="T9" fmla="*/ 2147483646 h 285"/>
              <a:gd name="T10" fmla="*/ 2147483646 w 683"/>
              <a:gd name="T11" fmla="*/ 2147483646 h 285"/>
              <a:gd name="T12" fmla="*/ 2147483646 w 683"/>
              <a:gd name="T13" fmla="*/ 2147483646 h 285"/>
              <a:gd name="T14" fmla="*/ 2147483646 w 683"/>
              <a:gd name="T15" fmla="*/ 2147483646 h 285"/>
              <a:gd name="T16" fmla="*/ 2147483646 w 683"/>
              <a:gd name="T17" fmla="*/ 2147483646 h 285"/>
              <a:gd name="T18" fmla="*/ 2147483646 w 683"/>
              <a:gd name="T19" fmla="*/ 2147483646 h 285"/>
              <a:gd name="T20" fmla="*/ 2147483646 w 683"/>
              <a:gd name="T21" fmla="*/ 2147483646 h 285"/>
              <a:gd name="T22" fmla="*/ 2147483646 w 683"/>
              <a:gd name="T23" fmla="*/ 2147483646 h 285"/>
              <a:gd name="T24" fmla="*/ 2147483646 w 683"/>
              <a:gd name="T25" fmla="*/ 2147483646 h 285"/>
              <a:gd name="T26" fmla="*/ 2147483646 w 683"/>
              <a:gd name="T27" fmla="*/ 2147483646 h 285"/>
              <a:gd name="T28" fmla="*/ 2147483646 w 683"/>
              <a:gd name="T29" fmla="*/ 2147483646 h 285"/>
              <a:gd name="T30" fmla="*/ 2147483646 w 683"/>
              <a:gd name="T31" fmla="*/ 2147483646 h 285"/>
              <a:gd name="T32" fmla="*/ 2147483646 w 683"/>
              <a:gd name="T33" fmla="*/ 2147483646 h 285"/>
              <a:gd name="T34" fmla="*/ 2147483646 w 683"/>
              <a:gd name="T35" fmla="*/ 2147483646 h 285"/>
              <a:gd name="T36" fmla="*/ 2147483646 w 683"/>
              <a:gd name="T37" fmla="*/ 2147483646 h 285"/>
              <a:gd name="T38" fmla="*/ 2147483646 w 683"/>
              <a:gd name="T39" fmla="*/ 2147483646 h 285"/>
              <a:gd name="T40" fmla="*/ 2147483646 w 683"/>
              <a:gd name="T41" fmla="*/ 2147483646 h 285"/>
              <a:gd name="T42" fmla="*/ 2147483646 w 683"/>
              <a:gd name="T43" fmla="*/ 2147483646 h 285"/>
              <a:gd name="T44" fmla="*/ 2147483646 w 683"/>
              <a:gd name="T45" fmla="*/ 2147483646 h 285"/>
              <a:gd name="T46" fmla="*/ 2147483646 w 683"/>
              <a:gd name="T47" fmla="*/ 2147483646 h 285"/>
              <a:gd name="T48" fmla="*/ 2147483646 w 683"/>
              <a:gd name="T49" fmla="*/ 2147483646 h 285"/>
              <a:gd name="T50" fmla="*/ 2147483646 w 683"/>
              <a:gd name="T51" fmla="*/ 2147483646 h 285"/>
              <a:gd name="T52" fmla="*/ 2147483646 w 683"/>
              <a:gd name="T53" fmla="*/ 2147483646 h 285"/>
              <a:gd name="T54" fmla="*/ 2147483646 w 683"/>
              <a:gd name="T55" fmla="*/ 2147483646 h 285"/>
              <a:gd name="T56" fmla="*/ 2147483646 w 683"/>
              <a:gd name="T57" fmla="*/ 2147483646 h 285"/>
              <a:gd name="T58" fmla="*/ 2147483646 w 683"/>
              <a:gd name="T59" fmla="*/ 2147483646 h 285"/>
              <a:gd name="T60" fmla="*/ 2147483646 w 683"/>
              <a:gd name="T61" fmla="*/ 2147483646 h 285"/>
              <a:gd name="T62" fmla="*/ 2147483646 w 683"/>
              <a:gd name="T63" fmla="*/ 2147483646 h 285"/>
              <a:gd name="T64" fmla="*/ 2147483646 w 683"/>
              <a:gd name="T65" fmla="*/ 2147483646 h 285"/>
              <a:gd name="T66" fmla="*/ 2147483646 w 683"/>
              <a:gd name="T67" fmla="*/ 2147483646 h 285"/>
              <a:gd name="T68" fmla="*/ 2147483646 w 683"/>
              <a:gd name="T69" fmla="*/ 2147483646 h 285"/>
              <a:gd name="T70" fmla="*/ 2147483646 w 683"/>
              <a:gd name="T71" fmla="*/ 2147483646 h 285"/>
              <a:gd name="T72" fmla="*/ 2147483646 w 683"/>
              <a:gd name="T73" fmla="*/ 2147483646 h 285"/>
              <a:gd name="T74" fmla="*/ 2147483646 w 683"/>
              <a:gd name="T75" fmla="*/ 2147483646 h 285"/>
              <a:gd name="T76" fmla="*/ 2147483646 w 683"/>
              <a:gd name="T77" fmla="*/ 2147483646 h 285"/>
              <a:gd name="T78" fmla="*/ 2147483646 w 683"/>
              <a:gd name="T79" fmla="*/ 2147483646 h 285"/>
              <a:gd name="T80" fmla="*/ 2147483646 w 683"/>
              <a:gd name="T81" fmla="*/ 2147483646 h 285"/>
              <a:gd name="T82" fmla="*/ 2147483646 w 683"/>
              <a:gd name="T83" fmla="*/ 2147483646 h 285"/>
              <a:gd name="T84" fmla="*/ 2147483646 w 683"/>
              <a:gd name="T85" fmla="*/ 2147483646 h 285"/>
              <a:gd name="T86" fmla="*/ 2147483646 w 683"/>
              <a:gd name="T87" fmla="*/ 2147483646 h 285"/>
              <a:gd name="T88" fmla="*/ 2147483646 w 683"/>
              <a:gd name="T89" fmla="*/ 2147483646 h 285"/>
              <a:gd name="T90" fmla="*/ 2147483646 w 683"/>
              <a:gd name="T91" fmla="*/ 2147483646 h 285"/>
              <a:gd name="T92" fmla="*/ 2147483646 w 683"/>
              <a:gd name="T93" fmla="*/ 2147483646 h 285"/>
              <a:gd name="T94" fmla="*/ 2147483646 w 683"/>
              <a:gd name="T95" fmla="*/ 2147483646 h 285"/>
              <a:gd name="T96" fmla="*/ 2147483646 w 683"/>
              <a:gd name="T97" fmla="*/ 2147483646 h 285"/>
              <a:gd name="T98" fmla="*/ 2147483646 w 683"/>
              <a:gd name="T99" fmla="*/ 2147483646 h 285"/>
              <a:gd name="T100" fmla="*/ 2147483646 w 683"/>
              <a:gd name="T101" fmla="*/ 2147483646 h 285"/>
              <a:gd name="T102" fmla="*/ 2147483646 w 683"/>
              <a:gd name="T103" fmla="*/ 2147483646 h 285"/>
              <a:gd name="T104" fmla="*/ 2147483646 w 683"/>
              <a:gd name="T105" fmla="*/ 2147483646 h 285"/>
              <a:gd name="T106" fmla="*/ 2147483646 w 683"/>
              <a:gd name="T107" fmla="*/ 2147483646 h 285"/>
              <a:gd name="T108" fmla="*/ 2147483646 w 683"/>
              <a:gd name="T109" fmla="*/ 2147483646 h 285"/>
              <a:gd name="T110" fmla="*/ 2147483646 w 683"/>
              <a:gd name="T111" fmla="*/ 2147483646 h 285"/>
              <a:gd name="T112" fmla="*/ 2147483646 w 683"/>
              <a:gd name="T113" fmla="*/ 2147483646 h 285"/>
              <a:gd name="T114" fmla="*/ 2147483646 w 683"/>
              <a:gd name="T115" fmla="*/ 2147483646 h 285"/>
              <a:gd name="T116" fmla="*/ 2147483646 w 683"/>
              <a:gd name="T117" fmla="*/ 2147483646 h 285"/>
              <a:gd name="T118" fmla="*/ 2147483646 w 683"/>
              <a:gd name="T119" fmla="*/ 2147483646 h 285"/>
              <a:gd name="T120" fmla="*/ 2147483646 w 683"/>
              <a:gd name="T121" fmla="*/ 2147483646 h 285"/>
              <a:gd name="T122" fmla="*/ 2147483646 w 683"/>
              <a:gd name="T123" fmla="*/ 2147483646 h 285"/>
              <a:gd name="T124" fmla="*/ 2147483646 w 683"/>
              <a:gd name="T125" fmla="*/ 2147483646 h 28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83"/>
              <a:gd name="T190" fmla="*/ 0 h 285"/>
              <a:gd name="T191" fmla="*/ 683 w 683"/>
              <a:gd name="T192" fmla="*/ 285 h 28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83" h="285">
                <a:moveTo>
                  <a:pt x="682" y="136"/>
                </a:moveTo>
                <a:lnTo>
                  <a:pt x="682" y="139"/>
                </a:lnTo>
                <a:lnTo>
                  <a:pt x="682" y="143"/>
                </a:lnTo>
                <a:lnTo>
                  <a:pt x="682" y="148"/>
                </a:lnTo>
                <a:lnTo>
                  <a:pt x="682" y="151"/>
                </a:lnTo>
                <a:lnTo>
                  <a:pt x="682" y="157"/>
                </a:lnTo>
                <a:lnTo>
                  <a:pt x="682" y="160"/>
                </a:lnTo>
                <a:lnTo>
                  <a:pt x="682" y="165"/>
                </a:lnTo>
                <a:lnTo>
                  <a:pt x="682" y="171"/>
                </a:lnTo>
                <a:lnTo>
                  <a:pt x="682" y="176"/>
                </a:lnTo>
                <a:lnTo>
                  <a:pt x="682" y="181"/>
                </a:lnTo>
                <a:lnTo>
                  <a:pt x="682" y="188"/>
                </a:lnTo>
                <a:lnTo>
                  <a:pt x="679" y="193"/>
                </a:lnTo>
                <a:lnTo>
                  <a:pt x="679" y="199"/>
                </a:lnTo>
                <a:lnTo>
                  <a:pt x="679" y="206"/>
                </a:lnTo>
                <a:lnTo>
                  <a:pt x="679" y="211"/>
                </a:lnTo>
                <a:lnTo>
                  <a:pt x="679" y="216"/>
                </a:lnTo>
                <a:lnTo>
                  <a:pt x="679" y="221"/>
                </a:lnTo>
                <a:lnTo>
                  <a:pt x="679" y="228"/>
                </a:lnTo>
                <a:lnTo>
                  <a:pt x="676" y="233"/>
                </a:lnTo>
                <a:lnTo>
                  <a:pt x="676" y="239"/>
                </a:lnTo>
                <a:lnTo>
                  <a:pt x="676" y="244"/>
                </a:lnTo>
                <a:lnTo>
                  <a:pt x="676" y="249"/>
                </a:lnTo>
                <a:lnTo>
                  <a:pt x="676" y="253"/>
                </a:lnTo>
                <a:lnTo>
                  <a:pt x="672" y="258"/>
                </a:lnTo>
                <a:lnTo>
                  <a:pt x="672" y="261"/>
                </a:lnTo>
                <a:lnTo>
                  <a:pt x="672" y="267"/>
                </a:lnTo>
                <a:lnTo>
                  <a:pt x="672" y="270"/>
                </a:lnTo>
                <a:lnTo>
                  <a:pt x="672" y="274"/>
                </a:lnTo>
                <a:lnTo>
                  <a:pt x="669" y="275"/>
                </a:lnTo>
                <a:lnTo>
                  <a:pt x="669" y="279"/>
                </a:lnTo>
                <a:lnTo>
                  <a:pt x="669" y="282"/>
                </a:lnTo>
                <a:lnTo>
                  <a:pt x="666" y="284"/>
                </a:lnTo>
                <a:lnTo>
                  <a:pt x="666" y="282"/>
                </a:lnTo>
                <a:lnTo>
                  <a:pt x="666" y="281"/>
                </a:lnTo>
                <a:lnTo>
                  <a:pt x="666" y="277"/>
                </a:lnTo>
                <a:lnTo>
                  <a:pt x="663" y="275"/>
                </a:lnTo>
                <a:lnTo>
                  <a:pt x="663" y="272"/>
                </a:lnTo>
                <a:lnTo>
                  <a:pt x="663" y="267"/>
                </a:lnTo>
                <a:lnTo>
                  <a:pt x="663" y="263"/>
                </a:lnTo>
                <a:lnTo>
                  <a:pt x="663" y="261"/>
                </a:lnTo>
                <a:lnTo>
                  <a:pt x="663" y="258"/>
                </a:lnTo>
                <a:lnTo>
                  <a:pt x="663" y="254"/>
                </a:lnTo>
                <a:lnTo>
                  <a:pt x="663" y="251"/>
                </a:lnTo>
                <a:lnTo>
                  <a:pt x="663" y="247"/>
                </a:lnTo>
                <a:lnTo>
                  <a:pt x="663" y="244"/>
                </a:lnTo>
                <a:lnTo>
                  <a:pt x="663" y="240"/>
                </a:lnTo>
                <a:lnTo>
                  <a:pt x="663" y="235"/>
                </a:lnTo>
                <a:lnTo>
                  <a:pt x="663" y="232"/>
                </a:lnTo>
                <a:lnTo>
                  <a:pt x="663" y="226"/>
                </a:lnTo>
                <a:lnTo>
                  <a:pt x="663" y="221"/>
                </a:lnTo>
                <a:lnTo>
                  <a:pt x="663" y="218"/>
                </a:lnTo>
                <a:lnTo>
                  <a:pt x="663" y="214"/>
                </a:lnTo>
                <a:lnTo>
                  <a:pt x="663" y="211"/>
                </a:lnTo>
                <a:lnTo>
                  <a:pt x="663" y="207"/>
                </a:lnTo>
                <a:lnTo>
                  <a:pt x="663" y="204"/>
                </a:lnTo>
                <a:lnTo>
                  <a:pt x="663" y="200"/>
                </a:lnTo>
                <a:lnTo>
                  <a:pt x="663" y="197"/>
                </a:lnTo>
                <a:lnTo>
                  <a:pt x="663" y="193"/>
                </a:lnTo>
                <a:lnTo>
                  <a:pt x="663" y="190"/>
                </a:lnTo>
                <a:lnTo>
                  <a:pt x="663" y="185"/>
                </a:lnTo>
                <a:lnTo>
                  <a:pt x="663" y="181"/>
                </a:lnTo>
                <a:lnTo>
                  <a:pt x="663" y="178"/>
                </a:lnTo>
                <a:lnTo>
                  <a:pt x="663" y="172"/>
                </a:lnTo>
                <a:lnTo>
                  <a:pt x="663" y="169"/>
                </a:lnTo>
                <a:lnTo>
                  <a:pt x="663" y="164"/>
                </a:lnTo>
                <a:lnTo>
                  <a:pt x="663" y="160"/>
                </a:lnTo>
                <a:lnTo>
                  <a:pt x="663" y="157"/>
                </a:lnTo>
                <a:lnTo>
                  <a:pt x="663" y="151"/>
                </a:lnTo>
                <a:lnTo>
                  <a:pt x="663" y="148"/>
                </a:lnTo>
                <a:lnTo>
                  <a:pt x="663" y="143"/>
                </a:lnTo>
                <a:lnTo>
                  <a:pt x="663" y="139"/>
                </a:lnTo>
                <a:lnTo>
                  <a:pt x="663" y="134"/>
                </a:lnTo>
                <a:lnTo>
                  <a:pt x="659" y="129"/>
                </a:lnTo>
                <a:lnTo>
                  <a:pt x="659" y="125"/>
                </a:lnTo>
                <a:lnTo>
                  <a:pt x="659" y="120"/>
                </a:lnTo>
                <a:lnTo>
                  <a:pt x="659" y="117"/>
                </a:lnTo>
                <a:lnTo>
                  <a:pt x="659" y="111"/>
                </a:lnTo>
                <a:lnTo>
                  <a:pt x="659" y="108"/>
                </a:lnTo>
                <a:lnTo>
                  <a:pt x="659" y="103"/>
                </a:lnTo>
                <a:lnTo>
                  <a:pt x="659" y="99"/>
                </a:lnTo>
                <a:lnTo>
                  <a:pt x="659" y="94"/>
                </a:lnTo>
                <a:lnTo>
                  <a:pt x="659" y="90"/>
                </a:lnTo>
                <a:lnTo>
                  <a:pt x="659" y="85"/>
                </a:lnTo>
                <a:lnTo>
                  <a:pt x="659" y="82"/>
                </a:lnTo>
                <a:lnTo>
                  <a:pt x="659" y="78"/>
                </a:lnTo>
                <a:lnTo>
                  <a:pt x="659" y="73"/>
                </a:lnTo>
                <a:lnTo>
                  <a:pt x="659" y="69"/>
                </a:lnTo>
                <a:lnTo>
                  <a:pt x="659" y="66"/>
                </a:lnTo>
                <a:lnTo>
                  <a:pt x="659" y="63"/>
                </a:lnTo>
                <a:lnTo>
                  <a:pt x="659" y="57"/>
                </a:lnTo>
                <a:lnTo>
                  <a:pt x="659" y="54"/>
                </a:lnTo>
                <a:lnTo>
                  <a:pt x="659" y="50"/>
                </a:lnTo>
                <a:lnTo>
                  <a:pt x="659" y="47"/>
                </a:lnTo>
                <a:lnTo>
                  <a:pt x="656" y="43"/>
                </a:lnTo>
                <a:lnTo>
                  <a:pt x="656" y="40"/>
                </a:lnTo>
                <a:lnTo>
                  <a:pt x="656" y="36"/>
                </a:lnTo>
                <a:lnTo>
                  <a:pt x="656" y="33"/>
                </a:lnTo>
                <a:lnTo>
                  <a:pt x="656" y="31"/>
                </a:lnTo>
                <a:lnTo>
                  <a:pt x="656" y="24"/>
                </a:lnTo>
                <a:lnTo>
                  <a:pt x="656" y="19"/>
                </a:lnTo>
                <a:lnTo>
                  <a:pt x="656" y="15"/>
                </a:lnTo>
                <a:lnTo>
                  <a:pt x="656" y="10"/>
                </a:lnTo>
                <a:lnTo>
                  <a:pt x="656" y="7"/>
                </a:lnTo>
                <a:lnTo>
                  <a:pt x="656" y="5"/>
                </a:lnTo>
                <a:lnTo>
                  <a:pt x="653" y="0"/>
                </a:lnTo>
                <a:lnTo>
                  <a:pt x="653" y="3"/>
                </a:lnTo>
                <a:lnTo>
                  <a:pt x="653" y="7"/>
                </a:lnTo>
                <a:lnTo>
                  <a:pt x="653" y="10"/>
                </a:lnTo>
                <a:lnTo>
                  <a:pt x="653" y="15"/>
                </a:lnTo>
                <a:lnTo>
                  <a:pt x="653" y="17"/>
                </a:lnTo>
                <a:lnTo>
                  <a:pt x="653" y="21"/>
                </a:lnTo>
                <a:lnTo>
                  <a:pt x="650" y="24"/>
                </a:lnTo>
                <a:lnTo>
                  <a:pt x="650" y="28"/>
                </a:lnTo>
                <a:lnTo>
                  <a:pt x="650" y="31"/>
                </a:lnTo>
                <a:lnTo>
                  <a:pt x="650" y="36"/>
                </a:lnTo>
                <a:lnTo>
                  <a:pt x="650" y="40"/>
                </a:lnTo>
                <a:lnTo>
                  <a:pt x="650" y="45"/>
                </a:lnTo>
                <a:lnTo>
                  <a:pt x="650" y="50"/>
                </a:lnTo>
                <a:lnTo>
                  <a:pt x="650" y="56"/>
                </a:lnTo>
                <a:lnTo>
                  <a:pt x="650" y="61"/>
                </a:lnTo>
                <a:lnTo>
                  <a:pt x="650" y="68"/>
                </a:lnTo>
                <a:lnTo>
                  <a:pt x="650" y="73"/>
                </a:lnTo>
                <a:lnTo>
                  <a:pt x="650" y="80"/>
                </a:lnTo>
                <a:lnTo>
                  <a:pt x="650" y="87"/>
                </a:lnTo>
                <a:lnTo>
                  <a:pt x="650" y="94"/>
                </a:lnTo>
                <a:lnTo>
                  <a:pt x="650" y="101"/>
                </a:lnTo>
                <a:lnTo>
                  <a:pt x="650" y="110"/>
                </a:lnTo>
                <a:lnTo>
                  <a:pt x="650" y="115"/>
                </a:lnTo>
                <a:lnTo>
                  <a:pt x="650" y="118"/>
                </a:lnTo>
                <a:lnTo>
                  <a:pt x="650" y="125"/>
                </a:lnTo>
                <a:lnTo>
                  <a:pt x="650" y="131"/>
                </a:lnTo>
                <a:lnTo>
                  <a:pt x="650" y="136"/>
                </a:lnTo>
                <a:lnTo>
                  <a:pt x="650" y="141"/>
                </a:lnTo>
                <a:lnTo>
                  <a:pt x="650" y="148"/>
                </a:lnTo>
                <a:lnTo>
                  <a:pt x="650" y="153"/>
                </a:lnTo>
                <a:lnTo>
                  <a:pt x="650" y="160"/>
                </a:lnTo>
                <a:lnTo>
                  <a:pt x="646" y="165"/>
                </a:lnTo>
                <a:lnTo>
                  <a:pt x="646" y="172"/>
                </a:lnTo>
                <a:lnTo>
                  <a:pt x="646" y="179"/>
                </a:lnTo>
                <a:lnTo>
                  <a:pt x="646" y="185"/>
                </a:lnTo>
                <a:lnTo>
                  <a:pt x="646" y="192"/>
                </a:lnTo>
                <a:lnTo>
                  <a:pt x="646" y="197"/>
                </a:lnTo>
                <a:lnTo>
                  <a:pt x="646" y="204"/>
                </a:lnTo>
                <a:lnTo>
                  <a:pt x="646" y="209"/>
                </a:lnTo>
                <a:lnTo>
                  <a:pt x="646" y="216"/>
                </a:lnTo>
                <a:lnTo>
                  <a:pt x="643" y="221"/>
                </a:lnTo>
                <a:lnTo>
                  <a:pt x="643" y="226"/>
                </a:lnTo>
                <a:lnTo>
                  <a:pt x="643" y="232"/>
                </a:lnTo>
                <a:lnTo>
                  <a:pt x="643" y="237"/>
                </a:lnTo>
                <a:lnTo>
                  <a:pt x="643" y="242"/>
                </a:lnTo>
                <a:lnTo>
                  <a:pt x="643" y="246"/>
                </a:lnTo>
                <a:lnTo>
                  <a:pt x="643" y="251"/>
                </a:lnTo>
                <a:lnTo>
                  <a:pt x="643" y="254"/>
                </a:lnTo>
                <a:lnTo>
                  <a:pt x="643" y="258"/>
                </a:lnTo>
                <a:lnTo>
                  <a:pt x="640" y="260"/>
                </a:lnTo>
                <a:lnTo>
                  <a:pt x="640" y="263"/>
                </a:lnTo>
                <a:lnTo>
                  <a:pt x="640" y="265"/>
                </a:lnTo>
                <a:lnTo>
                  <a:pt x="640" y="268"/>
                </a:lnTo>
                <a:lnTo>
                  <a:pt x="640" y="265"/>
                </a:lnTo>
                <a:lnTo>
                  <a:pt x="637" y="263"/>
                </a:lnTo>
                <a:lnTo>
                  <a:pt x="637" y="260"/>
                </a:lnTo>
                <a:lnTo>
                  <a:pt x="637" y="256"/>
                </a:lnTo>
                <a:lnTo>
                  <a:pt x="637" y="253"/>
                </a:lnTo>
                <a:lnTo>
                  <a:pt x="637" y="247"/>
                </a:lnTo>
                <a:lnTo>
                  <a:pt x="637" y="242"/>
                </a:lnTo>
                <a:lnTo>
                  <a:pt x="637" y="239"/>
                </a:lnTo>
                <a:lnTo>
                  <a:pt x="637" y="235"/>
                </a:lnTo>
                <a:lnTo>
                  <a:pt x="637" y="232"/>
                </a:lnTo>
                <a:lnTo>
                  <a:pt x="637" y="226"/>
                </a:lnTo>
                <a:lnTo>
                  <a:pt x="637" y="223"/>
                </a:lnTo>
                <a:lnTo>
                  <a:pt x="637" y="219"/>
                </a:lnTo>
                <a:lnTo>
                  <a:pt x="637" y="214"/>
                </a:lnTo>
                <a:lnTo>
                  <a:pt x="637" y="209"/>
                </a:lnTo>
                <a:lnTo>
                  <a:pt x="637" y="204"/>
                </a:lnTo>
                <a:lnTo>
                  <a:pt x="637" y="199"/>
                </a:lnTo>
                <a:lnTo>
                  <a:pt x="637" y="193"/>
                </a:lnTo>
                <a:lnTo>
                  <a:pt x="637" y="188"/>
                </a:lnTo>
                <a:lnTo>
                  <a:pt x="637" y="185"/>
                </a:lnTo>
                <a:lnTo>
                  <a:pt x="637" y="181"/>
                </a:lnTo>
                <a:lnTo>
                  <a:pt x="637" y="178"/>
                </a:lnTo>
                <a:lnTo>
                  <a:pt x="637" y="174"/>
                </a:lnTo>
                <a:lnTo>
                  <a:pt x="637" y="171"/>
                </a:lnTo>
                <a:lnTo>
                  <a:pt x="637" y="167"/>
                </a:lnTo>
                <a:lnTo>
                  <a:pt x="637" y="164"/>
                </a:lnTo>
                <a:lnTo>
                  <a:pt x="637" y="160"/>
                </a:lnTo>
                <a:lnTo>
                  <a:pt x="637" y="157"/>
                </a:lnTo>
                <a:lnTo>
                  <a:pt x="637" y="153"/>
                </a:lnTo>
                <a:lnTo>
                  <a:pt x="637" y="150"/>
                </a:lnTo>
                <a:lnTo>
                  <a:pt x="637" y="146"/>
                </a:lnTo>
                <a:lnTo>
                  <a:pt x="637" y="141"/>
                </a:lnTo>
                <a:lnTo>
                  <a:pt x="637" y="138"/>
                </a:lnTo>
                <a:lnTo>
                  <a:pt x="637" y="134"/>
                </a:lnTo>
                <a:lnTo>
                  <a:pt x="637" y="131"/>
                </a:lnTo>
                <a:lnTo>
                  <a:pt x="637" y="127"/>
                </a:lnTo>
                <a:lnTo>
                  <a:pt x="637" y="124"/>
                </a:lnTo>
                <a:lnTo>
                  <a:pt x="637" y="118"/>
                </a:lnTo>
                <a:lnTo>
                  <a:pt x="634" y="115"/>
                </a:lnTo>
                <a:lnTo>
                  <a:pt x="634" y="111"/>
                </a:lnTo>
                <a:lnTo>
                  <a:pt x="634" y="108"/>
                </a:lnTo>
                <a:lnTo>
                  <a:pt x="634" y="104"/>
                </a:lnTo>
                <a:lnTo>
                  <a:pt x="634" y="101"/>
                </a:lnTo>
                <a:lnTo>
                  <a:pt x="634" y="97"/>
                </a:lnTo>
                <a:lnTo>
                  <a:pt x="634" y="94"/>
                </a:lnTo>
                <a:lnTo>
                  <a:pt x="634" y="90"/>
                </a:lnTo>
                <a:lnTo>
                  <a:pt x="634" y="87"/>
                </a:lnTo>
                <a:lnTo>
                  <a:pt x="634" y="83"/>
                </a:lnTo>
                <a:lnTo>
                  <a:pt x="634" y="80"/>
                </a:lnTo>
                <a:lnTo>
                  <a:pt x="634" y="73"/>
                </a:lnTo>
                <a:lnTo>
                  <a:pt x="634" y="66"/>
                </a:lnTo>
                <a:lnTo>
                  <a:pt x="634" y="59"/>
                </a:lnTo>
                <a:lnTo>
                  <a:pt x="634" y="54"/>
                </a:lnTo>
                <a:lnTo>
                  <a:pt x="630" y="47"/>
                </a:lnTo>
                <a:lnTo>
                  <a:pt x="630" y="42"/>
                </a:lnTo>
                <a:lnTo>
                  <a:pt x="630" y="36"/>
                </a:lnTo>
                <a:lnTo>
                  <a:pt x="630" y="31"/>
                </a:lnTo>
                <a:lnTo>
                  <a:pt x="630" y="28"/>
                </a:lnTo>
                <a:lnTo>
                  <a:pt x="630" y="24"/>
                </a:lnTo>
                <a:lnTo>
                  <a:pt x="630" y="21"/>
                </a:lnTo>
                <a:lnTo>
                  <a:pt x="630" y="17"/>
                </a:lnTo>
                <a:lnTo>
                  <a:pt x="627" y="14"/>
                </a:lnTo>
                <a:lnTo>
                  <a:pt x="627" y="12"/>
                </a:lnTo>
                <a:lnTo>
                  <a:pt x="627" y="8"/>
                </a:lnTo>
                <a:lnTo>
                  <a:pt x="627" y="10"/>
                </a:lnTo>
                <a:lnTo>
                  <a:pt x="627" y="15"/>
                </a:lnTo>
                <a:lnTo>
                  <a:pt x="624" y="19"/>
                </a:lnTo>
                <a:lnTo>
                  <a:pt x="624" y="22"/>
                </a:lnTo>
                <a:lnTo>
                  <a:pt x="624" y="28"/>
                </a:lnTo>
                <a:lnTo>
                  <a:pt x="624" y="31"/>
                </a:lnTo>
                <a:lnTo>
                  <a:pt x="624" y="33"/>
                </a:lnTo>
                <a:lnTo>
                  <a:pt x="624" y="36"/>
                </a:lnTo>
                <a:lnTo>
                  <a:pt x="624" y="40"/>
                </a:lnTo>
                <a:lnTo>
                  <a:pt x="624" y="43"/>
                </a:lnTo>
                <a:lnTo>
                  <a:pt x="624" y="47"/>
                </a:lnTo>
                <a:lnTo>
                  <a:pt x="624" y="52"/>
                </a:lnTo>
                <a:lnTo>
                  <a:pt x="624" y="56"/>
                </a:lnTo>
                <a:lnTo>
                  <a:pt x="624" y="61"/>
                </a:lnTo>
                <a:lnTo>
                  <a:pt x="624" y="64"/>
                </a:lnTo>
                <a:lnTo>
                  <a:pt x="624" y="69"/>
                </a:lnTo>
                <a:lnTo>
                  <a:pt x="624" y="75"/>
                </a:lnTo>
                <a:lnTo>
                  <a:pt x="624" y="80"/>
                </a:lnTo>
                <a:lnTo>
                  <a:pt x="624" y="87"/>
                </a:lnTo>
                <a:lnTo>
                  <a:pt x="624" y="92"/>
                </a:lnTo>
                <a:lnTo>
                  <a:pt x="624" y="99"/>
                </a:lnTo>
                <a:lnTo>
                  <a:pt x="624" y="104"/>
                </a:lnTo>
                <a:lnTo>
                  <a:pt x="624" y="111"/>
                </a:lnTo>
                <a:lnTo>
                  <a:pt x="624" y="117"/>
                </a:lnTo>
                <a:lnTo>
                  <a:pt x="624" y="120"/>
                </a:lnTo>
                <a:lnTo>
                  <a:pt x="624" y="125"/>
                </a:lnTo>
                <a:lnTo>
                  <a:pt x="624" y="131"/>
                </a:lnTo>
                <a:lnTo>
                  <a:pt x="624" y="136"/>
                </a:lnTo>
                <a:lnTo>
                  <a:pt x="624" y="141"/>
                </a:lnTo>
                <a:lnTo>
                  <a:pt x="624" y="146"/>
                </a:lnTo>
                <a:lnTo>
                  <a:pt x="624" y="151"/>
                </a:lnTo>
                <a:lnTo>
                  <a:pt x="624" y="158"/>
                </a:lnTo>
                <a:lnTo>
                  <a:pt x="621" y="164"/>
                </a:lnTo>
                <a:lnTo>
                  <a:pt x="621" y="169"/>
                </a:lnTo>
                <a:lnTo>
                  <a:pt x="621" y="176"/>
                </a:lnTo>
                <a:lnTo>
                  <a:pt x="621" y="181"/>
                </a:lnTo>
                <a:lnTo>
                  <a:pt x="621" y="186"/>
                </a:lnTo>
                <a:lnTo>
                  <a:pt x="621" y="193"/>
                </a:lnTo>
                <a:lnTo>
                  <a:pt x="621" y="199"/>
                </a:lnTo>
                <a:lnTo>
                  <a:pt x="621" y="204"/>
                </a:lnTo>
                <a:lnTo>
                  <a:pt x="621" y="209"/>
                </a:lnTo>
                <a:lnTo>
                  <a:pt x="621" y="216"/>
                </a:lnTo>
                <a:lnTo>
                  <a:pt x="617" y="221"/>
                </a:lnTo>
                <a:lnTo>
                  <a:pt x="617" y="225"/>
                </a:lnTo>
                <a:lnTo>
                  <a:pt x="617" y="230"/>
                </a:lnTo>
                <a:lnTo>
                  <a:pt x="617" y="235"/>
                </a:lnTo>
                <a:lnTo>
                  <a:pt x="617" y="239"/>
                </a:lnTo>
                <a:lnTo>
                  <a:pt x="617" y="242"/>
                </a:lnTo>
                <a:lnTo>
                  <a:pt x="617" y="246"/>
                </a:lnTo>
                <a:lnTo>
                  <a:pt x="617" y="249"/>
                </a:lnTo>
                <a:lnTo>
                  <a:pt x="614" y="253"/>
                </a:lnTo>
                <a:lnTo>
                  <a:pt x="614" y="254"/>
                </a:lnTo>
                <a:lnTo>
                  <a:pt x="614" y="256"/>
                </a:lnTo>
                <a:lnTo>
                  <a:pt x="614" y="260"/>
                </a:lnTo>
                <a:lnTo>
                  <a:pt x="614" y="261"/>
                </a:lnTo>
                <a:lnTo>
                  <a:pt x="614" y="258"/>
                </a:lnTo>
                <a:lnTo>
                  <a:pt x="611" y="256"/>
                </a:lnTo>
                <a:lnTo>
                  <a:pt x="611" y="254"/>
                </a:lnTo>
                <a:lnTo>
                  <a:pt x="611" y="251"/>
                </a:lnTo>
                <a:lnTo>
                  <a:pt x="611" y="247"/>
                </a:lnTo>
                <a:lnTo>
                  <a:pt x="611" y="242"/>
                </a:lnTo>
                <a:lnTo>
                  <a:pt x="611" y="237"/>
                </a:lnTo>
                <a:lnTo>
                  <a:pt x="611" y="233"/>
                </a:lnTo>
                <a:lnTo>
                  <a:pt x="611" y="230"/>
                </a:lnTo>
                <a:lnTo>
                  <a:pt x="611" y="228"/>
                </a:lnTo>
                <a:lnTo>
                  <a:pt x="611" y="225"/>
                </a:lnTo>
                <a:lnTo>
                  <a:pt x="611" y="219"/>
                </a:lnTo>
                <a:lnTo>
                  <a:pt x="611" y="216"/>
                </a:lnTo>
                <a:lnTo>
                  <a:pt x="611" y="212"/>
                </a:lnTo>
                <a:lnTo>
                  <a:pt x="611" y="207"/>
                </a:lnTo>
                <a:lnTo>
                  <a:pt x="611" y="204"/>
                </a:lnTo>
                <a:lnTo>
                  <a:pt x="611" y="199"/>
                </a:lnTo>
                <a:lnTo>
                  <a:pt x="611" y="193"/>
                </a:lnTo>
                <a:lnTo>
                  <a:pt x="611" y="188"/>
                </a:lnTo>
                <a:lnTo>
                  <a:pt x="611" y="183"/>
                </a:lnTo>
                <a:lnTo>
                  <a:pt x="611" y="176"/>
                </a:lnTo>
                <a:lnTo>
                  <a:pt x="611" y="169"/>
                </a:lnTo>
                <a:lnTo>
                  <a:pt x="611" y="164"/>
                </a:lnTo>
                <a:lnTo>
                  <a:pt x="611" y="157"/>
                </a:lnTo>
                <a:lnTo>
                  <a:pt x="611" y="150"/>
                </a:lnTo>
                <a:lnTo>
                  <a:pt x="611" y="143"/>
                </a:lnTo>
                <a:lnTo>
                  <a:pt x="611" y="136"/>
                </a:lnTo>
                <a:lnTo>
                  <a:pt x="611" y="129"/>
                </a:lnTo>
                <a:lnTo>
                  <a:pt x="608" y="122"/>
                </a:lnTo>
                <a:lnTo>
                  <a:pt x="608" y="115"/>
                </a:lnTo>
                <a:lnTo>
                  <a:pt x="608" y="110"/>
                </a:lnTo>
                <a:lnTo>
                  <a:pt x="608" y="103"/>
                </a:lnTo>
                <a:lnTo>
                  <a:pt x="608" y="96"/>
                </a:lnTo>
                <a:lnTo>
                  <a:pt x="608" y="89"/>
                </a:lnTo>
                <a:lnTo>
                  <a:pt x="608" y="82"/>
                </a:lnTo>
                <a:lnTo>
                  <a:pt x="608" y="76"/>
                </a:lnTo>
                <a:lnTo>
                  <a:pt x="608" y="69"/>
                </a:lnTo>
                <a:lnTo>
                  <a:pt x="608" y="64"/>
                </a:lnTo>
                <a:lnTo>
                  <a:pt x="604" y="59"/>
                </a:lnTo>
                <a:lnTo>
                  <a:pt x="604" y="54"/>
                </a:lnTo>
                <a:lnTo>
                  <a:pt x="604" y="49"/>
                </a:lnTo>
                <a:lnTo>
                  <a:pt x="604" y="43"/>
                </a:lnTo>
                <a:lnTo>
                  <a:pt x="604" y="40"/>
                </a:lnTo>
                <a:lnTo>
                  <a:pt x="604" y="35"/>
                </a:lnTo>
                <a:lnTo>
                  <a:pt x="604" y="31"/>
                </a:lnTo>
                <a:lnTo>
                  <a:pt x="604" y="29"/>
                </a:lnTo>
                <a:lnTo>
                  <a:pt x="601" y="26"/>
                </a:lnTo>
                <a:lnTo>
                  <a:pt x="601" y="24"/>
                </a:lnTo>
                <a:lnTo>
                  <a:pt x="601" y="22"/>
                </a:lnTo>
                <a:lnTo>
                  <a:pt x="601" y="19"/>
                </a:lnTo>
                <a:lnTo>
                  <a:pt x="601" y="21"/>
                </a:lnTo>
                <a:lnTo>
                  <a:pt x="601" y="26"/>
                </a:lnTo>
                <a:lnTo>
                  <a:pt x="598" y="28"/>
                </a:lnTo>
                <a:lnTo>
                  <a:pt x="598" y="31"/>
                </a:lnTo>
                <a:lnTo>
                  <a:pt x="598" y="36"/>
                </a:lnTo>
                <a:lnTo>
                  <a:pt x="598" y="38"/>
                </a:lnTo>
                <a:lnTo>
                  <a:pt x="598" y="40"/>
                </a:lnTo>
                <a:lnTo>
                  <a:pt x="598" y="43"/>
                </a:lnTo>
                <a:lnTo>
                  <a:pt x="598" y="47"/>
                </a:lnTo>
                <a:lnTo>
                  <a:pt x="598" y="50"/>
                </a:lnTo>
                <a:lnTo>
                  <a:pt x="598" y="54"/>
                </a:lnTo>
                <a:lnTo>
                  <a:pt x="598" y="57"/>
                </a:lnTo>
                <a:lnTo>
                  <a:pt x="598" y="61"/>
                </a:lnTo>
                <a:lnTo>
                  <a:pt x="598" y="64"/>
                </a:lnTo>
                <a:lnTo>
                  <a:pt x="598" y="69"/>
                </a:lnTo>
                <a:lnTo>
                  <a:pt x="598" y="73"/>
                </a:lnTo>
                <a:lnTo>
                  <a:pt x="598" y="78"/>
                </a:lnTo>
                <a:lnTo>
                  <a:pt x="598" y="83"/>
                </a:lnTo>
                <a:lnTo>
                  <a:pt x="598" y="89"/>
                </a:lnTo>
                <a:lnTo>
                  <a:pt x="598" y="94"/>
                </a:lnTo>
                <a:lnTo>
                  <a:pt x="598" y="99"/>
                </a:lnTo>
                <a:lnTo>
                  <a:pt x="598" y="106"/>
                </a:lnTo>
                <a:lnTo>
                  <a:pt x="598" y="111"/>
                </a:lnTo>
                <a:lnTo>
                  <a:pt x="598" y="117"/>
                </a:lnTo>
                <a:lnTo>
                  <a:pt x="598" y="120"/>
                </a:lnTo>
                <a:lnTo>
                  <a:pt x="598" y="125"/>
                </a:lnTo>
                <a:lnTo>
                  <a:pt x="598" y="129"/>
                </a:lnTo>
                <a:lnTo>
                  <a:pt x="598" y="134"/>
                </a:lnTo>
                <a:lnTo>
                  <a:pt x="598" y="139"/>
                </a:lnTo>
                <a:lnTo>
                  <a:pt x="598" y="144"/>
                </a:lnTo>
                <a:lnTo>
                  <a:pt x="598" y="150"/>
                </a:lnTo>
                <a:lnTo>
                  <a:pt x="598" y="155"/>
                </a:lnTo>
                <a:lnTo>
                  <a:pt x="598" y="160"/>
                </a:lnTo>
                <a:lnTo>
                  <a:pt x="595" y="165"/>
                </a:lnTo>
                <a:lnTo>
                  <a:pt x="595" y="171"/>
                </a:lnTo>
                <a:lnTo>
                  <a:pt x="595" y="176"/>
                </a:lnTo>
                <a:lnTo>
                  <a:pt x="595" y="181"/>
                </a:lnTo>
                <a:lnTo>
                  <a:pt x="595" y="186"/>
                </a:lnTo>
                <a:lnTo>
                  <a:pt x="595" y="192"/>
                </a:lnTo>
                <a:lnTo>
                  <a:pt x="595" y="197"/>
                </a:lnTo>
                <a:lnTo>
                  <a:pt x="595" y="202"/>
                </a:lnTo>
                <a:lnTo>
                  <a:pt x="595" y="207"/>
                </a:lnTo>
                <a:lnTo>
                  <a:pt x="595" y="211"/>
                </a:lnTo>
                <a:lnTo>
                  <a:pt x="595" y="216"/>
                </a:lnTo>
                <a:lnTo>
                  <a:pt x="592" y="219"/>
                </a:lnTo>
                <a:lnTo>
                  <a:pt x="592" y="225"/>
                </a:lnTo>
                <a:lnTo>
                  <a:pt x="592" y="228"/>
                </a:lnTo>
                <a:lnTo>
                  <a:pt x="592" y="232"/>
                </a:lnTo>
                <a:lnTo>
                  <a:pt x="592" y="233"/>
                </a:lnTo>
                <a:lnTo>
                  <a:pt x="592" y="237"/>
                </a:lnTo>
                <a:lnTo>
                  <a:pt x="592" y="239"/>
                </a:lnTo>
                <a:lnTo>
                  <a:pt x="592" y="242"/>
                </a:lnTo>
                <a:lnTo>
                  <a:pt x="588" y="242"/>
                </a:lnTo>
                <a:lnTo>
                  <a:pt x="588" y="246"/>
                </a:lnTo>
                <a:lnTo>
                  <a:pt x="588" y="244"/>
                </a:lnTo>
                <a:lnTo>
                  <a:pt x="588" y="242"/>
                </a:lnTo>
                <a:lnTo>
                  <a:pt x="588" y="239"/>
                </a:lnTo>
                <a:lnTo>
                  <a:pt x="588" y="237"/>
                </a:lnTo>
                <a:lnTo>
                  <a:pt x="585" y="233"/>
                </a:lnTo>
                <a:lnTo>
                  <a:pt x="585" y="228"/>
                </a:lnTo>
                <a:lnTo>
                  <a:pt x="585" y="223"/>
                </a:lnTo>
                <a:lnTo>
                  <a:pt x="585" y="221"/>
                </a:lnTo>
                <a:lnTo>
                  <a:pt x="585" y="218"/>
                </a:lnTo>
                <a:lnTo>
                  <a:pt x="585" y="214"/>
                </a:lnTo>
                <a:lnTo>
                  <a:pt x="585" y="212"/>
                </a:lnTo>
                <a:lnTo>
                  <a:pt x="585" y="209"/>
                </a:lnTo>
                <a:lnTo>
                  <a:pt x="585" y="206"/>
                </a:lnTo>
                <a:lnTo>
                  <a:pt x="585" y="200"/>
                </a:lnTo>
                <a:lnTo>
                  <a:pt x="585" y="197"/>
                </a:lnTo>
                <a:lnTo>
                  <a:pt x="585" y="193"/>
                </a:lnTo>
                <a:lnTo>
                  <a:pt x="585" y="188"/>
                </a:lnTo>
                <a:lnTo>
                  <a:pt x="585" y="185"/>
                </a:lnTo>
                <a:lnTo>
                  <a:pt x="585" y="179"/>
                </a:lnTo>
                <a:lnTo>
                  <a:pt x="585" y="176"/>
                </a:lnTo>
                <a:lnTo>
                  <a:pt x="585" y="172"/>
                </a:lnTo>
                <a:lnTo>
                  <a:pt x="585" y="167"/>
                </a:lnTo>
                <a:lnTo>
                  <a:pt x="585" y="164"/>
                </a:lnTo>
                <a:lnTo>
                  <a:pt x="585" y="158"/>
                </a:lnTo>
                <a:lnTo>
                  <a:pt x="585" y="153"/>
                </a:lnTo>
                <a:lnTo>
                  <a:pt x="585" y="148"/>
                </a:lnTo>
                <a:lnTo>
                  <a:pt x="585" y="143"/>
                </a:lnTo>
                <a:lnTo>
                  <a:pt x="585" y="138"/>
                </a:lnTo>
                <a:lnTo>
                  <a:pt x="582" y="131"/>
                </a:lnTo>
                <a:lnTo>
                  <a:pt x="582" y="125"/>
                </a:lnTo>
                <a:lnTo>
                  <a:pt x="582" y="118"/>
                </a:lnTo>
                <a:lnTo>
                  <a:pt x="582" y="113"/>
                </a:lnTo>
                <a:lnTo>
                  <a:pt x="582" y="108"/>
                </a:lnTo>
                <a:lnTo>
                  <a:pt x="582" y="101"/>
                </a:lnTo>
                <a:lnTo>
                  <a:pt x="582" y="96"/>
                </a:lnTo>
                <a:lnTo>
                  <a:pt x="582" y="89"/>
                </a:lnTo>
                <a:lnTo>
                  <a:pt x="582" y="83"/>
                </a:lnTo>
                <a:lnTo>
                  <a:pt x="582" y="78"/>
                </a:lnTo>
                <a:lnTo>
                  <a:pt x="582" y="73"/>
                </a:lnTo>
                <a:lnTo>
                  <a:pt x="582" y="68"/>
                </a:lnTo>
                <a:lnTo>
                  <a:pt x="579" y="63"/>
                </a:lnTo>
                <a:lnTo>
                  <a:pt x="579" y="57"/>
                </a:lnTo>
                <a:lnTo>
                  <a:pt x="579" y="52"/>
                </a:lnTo>
                <a:lnTo>
                  <a:pt x="579" y="47"/>
                </a:lnTo>
                <a:lnTo>
                  <a:pt x="579" y="43"/>
                </a:lnTo>
                <a:lnTo>
                  <a:pt x="579" y="40"/>
                </a:lnTo>
                <a:lnTo>
                  <a:pt x="579" y="36"/>
                </a:lnTo>
                <a:lnTo>
                  <a:pt x="579" y="33"/>
                </a:lnTo>
                <a:lnTo>
                  <a:pt x="579" y="31"/>
                </a:lnTo>
                <a:lnTo>
                  <a:pt x="575" y="26"/>
                </a:lnTo>
                <a:lnTo>
                  <a:pt x="575" y="24"/>
                </a:lnTo>
                <a:lnTo>
                  <a:pt x="575" y="26"/>
                </a:lnTo>
                <a:lnTo>
                  <a:pt x="575" y="28"/>
                </a:lnTo>
                <a:lnTo>
                  <a:pt x="575" y="29"/>
                </a:lnTo>
                <a:lnTo>
                  <a:pt x="575" y="31"/>
                </a:lnTo>
                <a:lnTo>
                  <a:pt x="575" y="35"/>
                </a:lnTo>
                <a:lnTo>
                  <a:pt x="575" y="38"/>
                </a:lnTo>
                <a:lnTo>
                  <a:pt x="572" y="43"/>
                </a:lnTo>
                <a:lnTo>
                  <a:pt x="572" y="47"/>
                </a:lnTo>
                <a:lnTo>
                  <a:pt x="572" y="49"/>
                </a:lnTo>
                <a:lnTo>
                  <a:pt x="572" y="52"/>
                </a:lnTo>
                <a:lnTo>
                  <a:pt x="572" y="56"/>
                </a:lnTo>
                <a:lnTo>
                  <a:pt x="572" y="59"/>
                </a:lnTo>
                <a:lnTo>
                  <a:pt x="572" y="63"/>
                </a:lnTo>
                <a:lnTo>
                  <a:pt x="572" y="66"/>
                </a:lnTo>
                <a:lnTo>
                  <a:pt x="572" y="71"/>
                </a:lnTo>
                <a:lnTo>
                  <a:pt x="572" y="75"/>
                </a:lnTo>
                <a:lnTo>
                  <a:pt x="572" y="80"/>
                </a:lnTo>
                <a:lnTo>
                  <a:pt x="572" y="85"/>
                </a:lnTo>
                <a:lnTo>
                  <a:pt x="572" y="90"/>
                </a:lnTo>
                <a:lnTo>
                  <a:pt x="572" y="94"/>
                </a:lnTo>
                <a:lnTo>
                  <a:pt x="572" y="99"/>
                </a:lnTo>
                <a:lnTo>
                  <a:pt x="572" y="106"/>
                </a:lnTo>
                <a:lnTo>
                  <a:pt x="572" y="111"/>
                </a:lnTo>
                <a:lnTo>
                  <a:pt x="572" y="117"/>
                </a:lnTo>
                <a:lnTo>
                  <a:pt x="569" y="124"/>
                </a:lnTo>
                <a:lnTo>
                  <a:pt x="569" y="129"/>
                </a:lnTo>
                <a:lnTo>
                  <a:pt x="569" y="134"/>
                </a:lnTo>
                <a:lnTo>
                  <a:pt x="569" y="141"/>
                </a:lnTo>
                <a:lnTo>
                  <a:pt x="569" y="146"/>
                </a:lnTo>
                <a:lnTo>
                  <a:pt x="569" y="153"/>
                </a:lnTo>
                <a:lnTo>
                  <a:pt x="569" y="158"/>
                </a:lnTo>
                <a:lnTo>
                  <a:pt x="569" y="164"/>
                </a:lnTo>
                <a:lnTo>
                  <a:pt x="569" y="171"/>
                </a:lnTo>
                <a:lnTo>
                  <a:pt x="566" y="176"/>
                </a:lnTo>
                <a:lnTo>
                  <a:pt x="566" y="181"/>
                </a:lnTo>
                <a:lnTo>
                  <a:pt x="566" y="186"/>
                </a:lnTo>
                <a:lnTo>
                  <a:pt x="566" y="192"/>
                </a:lnTo>
                <a:lnTo>
                  <a:pt x="566" y="197"/>
                </a:lnTo>
                <a:lnTo>
                  <a:pt x="566" y="202"/>
                </a:lnTo>
                <a:lnTo>
                  <a:pt x="566" y="206"/>
                </a:lnTo>
                <a:lnTo>
                  <a:pt x="562" y="211"/>
                </a:lnTo>
                <a:lnTo>
                  <a:pt x="562" y="214"/>
                </a:lnTo>
                <a:lnTo>
                  <a:pt x="562" y="218"/>
                </a:lnTo>
                <a:lnTo>
                  <a:pt x="562" y="221"/>
                </a:lnTo>
                <a:lnTo>
                  <a:pt x="562" y="225"/>
                </a:lnTo>
                <a:lnTo>
                  <a:pt x="562" y="228"/>
                </a:lnTo>
                <a:lnTo>
                  <a:pt x="562" y="230"/>
                </a:lnTo>
                <a:lnTo>
                  <a:pt x="559" y="232"/>
                </a:lnTo>
                <a:lnTo>
                  <a:pt x="559" y="233"/>
                </a:lnTo>
                <a:lnTo>
                  <a:pt x="559" y="235"/>
                </a:lnTo>
                <a:lnTo>
                  <a:pt x="559" y="230"/>
                </a:lnTo>
                <a:lnTo>
                  <a:pt x="556" y="228"/>
                </a:lnTo>
                <a:lnTo>
                  <a:pt x="556" y="225"/>
                </a:lnTo>
                <a:lnTo>
                  <a:pt x="556" y="221"/>
                </a:lnTo>
                <a:lnTo>
                  <a:pt x="556" y="216"/>
                </a:lnTo>
                <a:lnTo>
                  <a:pt x="556" y="212"/>
                </a:lnTo>
                <a:lnTo>
                  <a:pt x="556" y="206"/>
                </a:lnTo>
                <a:lnTo>
                  <a:pt x="556" y="202"/>
                </a:lnTo>
                <a:lnTo>
                  <a:pt x="556" y="199"/>
                </a:lnTo>
                <a:lnTo>
                  <a:pt x="556" y="195"/>
                </a:lnTo>
                <a:lnTo>
                  <a:pt x="556" y="192"/>
                </a:lnTo>
                <a:lnTo>
                  <a:pt x="556" y="188"/>
                </a:lnTo>
                <a:lnTo>
                  <a:pt x="556" y="183"/>
                </a:lnTo>
                <a:lnTo>
                  <a:pt x="556" y="179"/>
                </a:lnTo>
                <a:lnTo>
                  <a:pt x="556" y="174"/>
                </a:lnTo>
                <a:lnTo>
                  <a:pt x="556" y="171"/>
                </a:lnTo>
                <a:lnTo>
                  <a:pt x="556" y="165"/>
                </a:lnTo>
                <a:lnTo>
                  <a:pt x="556" y="160"/>
                </a:lnTo>
                <a:lnTo>
                  <a:pt x="556" y="155"/>
                </a:lnTo>
                <a:lnTo>
                  <a:pt x="556" y="151"/>
                </a:lnTo>
                <a:lnTo>
                  <a:pt x="556" y="146"/>
                </a:lnTo>
                <a:lnTo>
                  <a:pt x="556" y="143"/>
                </a:lnTo>
                <a:lnTo>
                  <a:pt x="556" y="139"/>
                </a:lnTo>
                <a:lnTo>
                  <a:pt x="556" y="134"/>
                </a:lnTo>
                <a:lnTo>
                  <a:pt x="556" y="131"/>
                </a:lnTo>
                <a:lnTo>
                  <a:pt x="556" y="125"/>
                </a:lnTo>
                <a:lnTo>
                  <a:pt x="556" y="122"/>
                </a:lnTo>
                <a:lnTo>
                  <a:pt x="556" y="117"/>
                </a:lnTo>
                <a:lnTo>
                  <a:pt x="556" y="111"/>
                </a:lnTo>
                <a:lnTo>
                  <a:pt x="553" y="106"/>
                </a:lnTo>
                <a:lnTo>
                  <a:pt x="553" y="103"/>
                </a:lnTo>
                <a:lnTo>
                  <a:pt x="553" y="97"/>
                </a:lnTo>
                <a:lnTo>
                  <a:pt x="553" y="92"/>
                </a:lnTo>
                <a:lnTo>
                  <a:pt x="553" y="89"/>
                </a:lnTo>
                <a:lnTo>
                  <a:pt x="553" y="83"/>
                </a:lnTo>
                <a:lnTo>
                  <a:pt x="553" y="80"/>
                </a:lnTo>
                <a:lnTo>
                  <a:pt x="553" y="75"/>
                </a:lnTo>
                <a:lnTo>
                  <a:pt x="553" y="71"/>
                </a:lnTo>
                <a:lnTo>
                  <a:pt x="553" y="66"/>
                </a:lnTo>
                <a:lnTo>
                  <a:pt x="553" y="63"/>
                </a:lnTo>
                <a:lnTo>
                  <a:pt x="553" y="59"/>
                </a:lnTo>
                <a:lnTo>
                  <a:pt x="550" y="56"/>
                </a:lnTo>
                <a:lnTo>
                  <a:pt x="550" y="52"/>
                </a:lnTo>
                <a:lnTo>
                  <a:pt x="550" y="47"/>
                </a:lnTo>
                <a:lnTo>
                  <a:pt x="550" y="42"/>
                </a:lnTo>
                <a:lnTo>
                  <a:pt x="550" y="40"/>
                </a:lnTo>
                <a:lnTo>
                  <a:pt x="550" y="36"/>
                </a:lnTo>
                <a:lnTo>
                  <a:pt x="546" y="36"/>
                </a:lnTo>
                <a:lnTo>
                  <a:pt x="546" y="40"/>
                </a:lnTo>
                <a:lnTo>
                  <a:pt x="546" y="43"/>
                </a:lnTo>
                <a:lnTo>
                  <a:pt x="546" y="45"/>
                </a:lnTo>
                <a:lnTo>
                  <a:pt x="546" y="49"/>
                </a:lnTo>
                <a:lnTo>
                  <a:pt x="546" y="52"/>
                </a:lnTo>
                <a:lnTo>
                  <a:pt x="546" y="57"/>
                </a:lnTo>
                <a:lnTo>
                  <a:pt x="546" y="61"/>
                </a:lnTo>
                <a:lnTo>
                  <a:pt x="546" y="68"/>
                </a:lnTo>
                <a:lnTo>
                  <a:pt x="546" y="73"/>
                </a:lnTo>
                <a:lnTo>
                  <a:pt x="546" y="76"/>
                </a:lnTo>
                <a:lnTo>
                  <a:pt x="546" y="80"/>
                </a:lnTo>
                <a:lnTo>
                  <a:pt x="546" y="83"/>
                </a:lnTo>
                <a:lnTo>
                  <a:pt x="546" y="89"/>
                </a:lnTo>
                <a:lnTo>
                  <a:pt x="546" y="92"/>
                </a:lnTo>
                <a:lnTo>
                  <a:pt x="546" y="96"/>
                </a:lnTo>
                <a:lnTo>
                  <a:pt x="546" y="99"/>
                </a:lnTo>
                <a:lnTo>
                  <a:pt x="546" y="103"/>
                </a:lnTo>
                <a:lnTo>
                  <a:pt x="546" y="106"/>
                </a:lnTo>
                <a:lnTo>
                  <a:pt x="546" y="110"/>
                </a:lnTo>
                <a:lnTo>
                  <a:pt x="546" y="113"/>
                </a:lnTo>
                <a:lnTo>
                  <a:pt x="546" y="118"/>
                </a:lnTo>
                <a:lnTo>
                  <a:pt x="546" y="122"/>
                </a:lnTo>
                <a:lnTo>
                  <a:pt x="546" y="127"/>
                </a:lnTo>
                <a:lnTo>
                  <a:pt x="543" y="132"/>
                </a:lnTo>
                <a:lnTo>
                  <a:pt x="543" y="138"/>
                </a:lnTo>
                <a:lnTo>
                  <a:pt x="543" y="141"/>
                </a:lnTo>
                <a:lnTo>
                  <a:pt x="543" y="146"/>
                </a:lnTo>
                <a:lnTo>
                  <a:pt x="543" y="151"/>
                </a:lnTo>
                <a:lnTo>
                  <a:pt x="543" y="157"/>
                </a:lnTo>
                <a:lnTo>
                  <a:pt x="543" y="162"/>
                </a:lnTo>
                <a:lnTo>
                  <a:pt x="543" y="167"/>
                </a:lnTo>
                <a:lnTo>
                  <a:pt x="543" y="172"/>
                </a:lnTo>
                <a:lnTo>
                  <a:pt x="543" y="178"/>
                </a:lnTo>
                <a:lnTo>
                  <a:pt x="540" y="183"/>
                </a:lnTo>
                <a:lnTo>
                  <a:pt x="540" y="188"/>
                </a:lnTo>
                <a:lnTo>
                  <a:pt x="540" y="193"/>
                </a:lnTo>
                <a:lnTo>
                  <a:pt x="540" y="197"/>
                </a:lnTo>
                <a:lnTo>
                  <a:pt x="540" y="202"/>
                </a:lnTo>
                <a:lnTo>
                  <a:pt x="540" y="206"/>
                </a:lnTo>
                <a:lnTo>
                  <a:pt x="540" y="211"/>
                </a:lnTo>
                <a:lnTo>
                  <a:pt x="540" y="214"/>
                </a:lnTo>
                <a:lnTo>
                  <a:pt x="537" y="218"/>
                </a:lnTo>
                <a:lnTo>
                  <a:pt x="537" y="221"/>
                </a:lnTo>
                <a:lnTo>
                  <a:pt x="537" y="223"/>
                </a:lnTo>
                <a:lnTo>
                  <a:pt x="537" y="225"/>
                </a:lnTo>
                <a:lnTo>
                  <a:pt x="537" y="230"/>
                </a:lnTo>
                <a:lnTo>
                  <a:pt x="533" y="232"/>
                </a:lnTo>
                <a:lnTo>
                  <a:pt x="533" y="230"/>
                </a:lnTo>
                <a:lnTo>
                  <a:pt x="533" y="228"/>
                </a:lnTo>
                <a:lnTo>
                  <a:pt x="533" y="226"/>
                </a:lnTo>
                <a:lnTo>
                  <a:pt x="533" y="223"/>
                </a:lnTo>
                <a:lnTo>
                  <a:pt x="533" y="221"/>
                </a:lnTo>
                <a:lnTo>
                  <a:pt x="530" y="216"/>
                </a:lnTo>
                <a:lnTo>
                  <a:pt x="530" y="212"/>
                </a:lnTo>
                <a:lnTo>
                  <a:pt x="530" y="207"/>
                </a:lnTo>
                <a:lnTo>
                  <a:pt x="530" y="200"/>
                </a:lnTo>
                <a:lnTo>
                  <a:pt x="530" y="197"/>
                </a:lnTo>
                <a:lnTo>
                  <a:pt x="530" y="193"/>
                </a:lnTo>
                <a:lnTo>
                  <a:pt x="530" y="190"/>
                </a:lnTo>
                <a:lnTo>
                  <a:pt x="530" y="185"/>
                </a:lnTo>
                <a:lnTo>
                  <a:pt x="530" y="181"/>
                </a:lnTo>
                <a:lnTo>
                  <a:pt x="530" y="176"/>
                </a:lnTo>
                <a:lnTo>
                  <a:pt x="530" y="172"/>
                </a:lnTo>
                <a:lnTo>
                  <a:pt x="530" y="167"/>
                </a:lnTo>
                <a:lnTo>
                  <a:pt x="530" y="162"/>
                </a:lnTo>
                <a:lnTo>
                  <a:pt x="530" y="158"/>
                </a:lnTo>
                <a:lnTo>
                  <a:pt x="527" y="153"/>
                </a:lnTo>
                <a:lnTo>
                  <a:pt x="527" y="148"/>
                </a:lnTo>
                <a:lnTo>
                  <a:pt x="527" y="143"/>
                </a:lnTo>
                <a:lnTo>
                  <a:pt x="527" y="138"/>
                </a:lnTo>
                <a:lnTo>
                  <a:pt x="527" y="132"/>
                </a:lnTo>
                <a:lnTo>
                  <a:pt x="527" y="127"/>
                </a:lnTo>
                <a:lnTo>
                  <a:pt x="527" y="122"/>
                </a:lnTo>
                <a:lnTo>
                  <a:pt x="527" y="117"/>
                </a:lnTo>
                <a:lnTo>
                  <a:pt x="527" y="111"/>
                </a:lnTo>
                <a:lnTo>
                  <a:pt x="527" y="106"/>
                </a:lnTo>
                <a:lnTo>
                  <a:pt x="524" y="101"/>
                </a:lnTo>
                <a:lnTo>
                  <a:pt x="524" y="96"/>
                </a:lnTo>
                <a:lnTo>
                  <a:pt x="524" y="90"/>
                </a:lnTo>
                <a:lnTo>
                  <a:pt x="524" y="87"/>
                </a:lnTo>
                <a:lnTo>
                  <a:pt x="524" y="82"/>
                </a:lnTo>
                <a:lnTo>
                  <a:pt x="524" y="78"/>
                </a:lnTo>
                <a:lnTo>
                  <a:pt x="524" y="73"/>
                </a:lnTo>
                <a:lnTo>
                  <a:pt x="524" y="69"/>
                </a:lnTo>
                <a:lnTo>
                  <a:pt x="520" y="66"/>
                </a:lnTo>
                <a:lnTo>
                  <a:pt x="520" y="63"/>
                </a:lnTo>
                <a:lnTo>
                  <a:pt x="520" y="57"/>
                </a:lnTo>
                <a:lnTo>
                  <a:pt x="520" y="52"/>
                </a:lnTo>
                <a:lnTo>
                  <a:pt x="520" y="50"/>
                </a:lnTo>
                <a:lnTo>
                  <a:pt x="517" y="49"/>
                </a:lnTo>
                <a:lnTo>
                  <a:pt x="517" y="50"/>
                </a:lnTo>
                <a:lnTo>
                  <a:pt x="517" y="54"/>
                </a:lnTo>
                <a:lnTo>
                  <a:pt x="517" y="56"/>
                </a:lnTo>
                <a:lnTo>
                  <a:pt x="517" y="59"/>
                </a:lnTo>
                <a:lnTo>
                  <a:pt x="517" y="63"/>
                </a:lnTo>
                <a:lnTo>
                  <a:pt x="517" y="66"/>
                </a:lnTo>
                <a:lnTo>
                  <a:pt x="517" y="69"/>
                </a:lnTo>
                <a:lnTo>
                  <a:pt x="517" y="75"/>
                </a:lnTo>
                <a:lnTo>
                  <a:pt x="517" y="78"/>
                </a:lnTo>
                <a:lnTo>
                  <a:pt x="517" y="82"/>
                </a:lnTo>
                <a:lnTo>
                  <a:pt x="517" y="85"/>
                </a:lnTo>
                <a:lnTo>
                  <a:pt x="517" y="87"/>
                </a:lnTo>
                <a:lnTo>
                  <a:pt x="517" y="90"/>
                </a:lnTo>
                <a:lnTo>
                  <a:pt x="517" y="96"/>
                </a:lnTo>
                <a:lnTo>
                  <a:pt x="517" y="99"/>
                </a:lnTo>
                <a:lnTo>
                  <a:pt x="517" y="103"/>
                </a:lnTo>
                <a:lnTo>
                  <a:pt x="517" y="108"/>
                </a:lnTo>
                <a:lnTo>
                  <a:pt x="517" y="111"/>
                </a:lnTo>
                <a:lnTo>
                  <a:pt x="517" y="117"/>
                </a:lnTo>
                <a:lnTo>
                  <a:pt x="517" y="120"/>
                </a:lnTo>
                <a:lnTo>
                  <a:pt x="517" y="124"/>
                </a:lnTo>
                <a:lnTo>
                  <a:pt x="517" y="127"/>
                </a:lnTo>
                <a:lnTo>
                  <a:pt x="517" y="131"/>
                </a:lnTo>
                <a:lnTo>
                  <a:pt x="517" y="134"/>
                </a:lnTo>
                <a:lnTo>
                  <a:pt x="517" y="138"/>
                </a:lnTo>
                <a:lnTo>
                  <a:pt x="517" y="143"/>
                </a:lnTo>
                <a:lnTo>
                  <a:pt x="517" y="146"/>
                </a:lnTo>
                <a:lnTo>
                  <a:pt x="517" y="150"/>
                </a:lnTo>
                <a:lnTo>
                  <a:pt x="517" y="155"/>
                </a:lnTo>
                <a:lnTo>
                  <a:pt x="517" y="158"/>
                </a:lnTo>
                <a:lnTo>
                  <a:pt x="517" y="162"/>
                </a:lnTo>
                <a:lnTo>
                  <a:pt x="517" y="167"/>
                </a:lnTo>
                <a:lnTo>
                  <a:pt x="514" y="171"/>
                </a:lnTo>
                <a:lnTo>
                  <a:pt x="514" y="174"/>
                </a:lnTo>
                <a:lnTo>
                  <a:pt x="514" y="179"/>
                </a:lnTo>
                <a:lnTo>
                  <a:pt x="514" y="183"/>
                </a:lnTo>
                <a:lnTo>
                  <a:pt x="514" y="186"/>
                </a:lnTo>
                <a:lnTo>
                  <a:pt x="514" y="190"/>
                </a:lnTo>
                <a:lnTo>
                  <a:pt x="514" y="193"/>
                </a:lnTo>
                <a:lnTo>
                  <a:pt x="514" y="199"/>
                </a:lnTo>
                <a:lnTo>
                  <a:pt x="514" y="200"/>
                </a:lnTo>
                <a:lnTo>
                  <a:pt x="514" y="204"/>
                </a:lnTo>
                <a:lnTo>
                  <a:pt x="514" y="207"/>
                </a:lnTo>
                <a:lnTo>
                  <a:pt x="514" y="211"/>
                </a:lnTo>
                <a:lnTo>
                  <a:pt x="511" y="216"/>
                </a:lnTo>
                <a:lnTo>
                  <a:pt x="511" y="219"/>
                </a:lnTo>
                <a:lnTo>
                  <a:pt x="511" y="221"/>
                </a:lnTo>
                <a:lnTo>
                  <a:pt x="511" y="223"/>
                </a:lnTo>
                <a:lnTo>
                  <a:pt x="511" y="221"/>
                </a:lnTo>
                <a:lnTo>
                  <a:pt x="508" y="219"/>
                </a:lnTo>
                <a:lnTo>
                  <a:pt x="508" y="218"/>
                </a:lnTo>
                <a:lnTo>
                  <a:pt x="508" y="216"/>
                </a:lnTo>
                <a:lnTo>
                  <a:pt x="508" y="212"/>
                </a:lnTo>
                <a:lnTo>
                  <a:pt x="508" y="209"/>
                </a:lnTo>
                <a:lnTo>
                  <a:pt x="508" y="206"/>
                </a:lnTo>
                <a:lnTo>
                  <a:pt x="508" y="200"/>
                </a:lnTo>
                <a:lnTo>
                  <a:pt x="508" y="197"/>
                </a:lnTo>
                <a:lnTo>
                  <a:pt x="508" y="190"/>
                </a:lnTo>
                <a:lnTo>
                  <a:pt x="508" y="188"/>
                </a:lnTo>
                <a:lnTo>
                  <a:pt x="508" y="185"/>
                </a:lnTo>
                <a:lnTo>
                  <a:pt x="508" y="181"/>
                </a:lnTo>
                <a:lnTo>
                  <a:pt x="508" y="178"/>
                </a:lnTo>
                <a:lnTo>
                  <a:pt x="508" y="174"/>
                </a:lnTo>
                <a:lnTo>
                  <a:pt x="508" y="171"/>
                </a:lnTo>
                <a:lnTo>
                  <a:pt x="508" y="165"/>
                </a:lnTo>
                <a:lnTo>
                  <a:pt x="508" y="162"/>
                </a:lnTo>
                <a:lnTo>
                  <a:pt x="508" y="157"/>
                </a:lnTo>
                <a:lnTo>
                  <a:pt x="508" y="153"/>
                </a:lnTo>
                <a:lnTo>
                  <a:pt x="508" y="148"/>
                </a:lnTo>
                <a:lnTo>
                  <a:pt x="504" y="143"/>
                </a:lnTo>
                <a:lnTo>
                  <a:pt x="504" y="139"/>
                </a:lnTo>
                <a:lnTo>
                  <a:pt x="504" y="134"/>
                </a:lnTo>
                <a:lnTo>
                  <a:pt x="504" y="129"/>
                </a:lnTo>
                <a:lnTo>
                  <a:pt x="504" y="124"/>
                </a:lnTo>
                <a:lnTo>
                  <a:pt x="504" y="118"/>
                </a:lnTo>
                <a:lnTo>
                  <a:pt x="504" y="115"/>
                </a:lnTo>
                <a:lnTo>
                  <a:pt x="504" y="110"/>
                </a:lnTo>
                <a:lnTo>
                  <a:pt x="504" y="104"/>
                </a:lnTo>
                <a:lnTo>
                  <a:pt x="501" y="101"/>
                </a:lnTo>
                <a:lnTo>
                  <a:pt x="501" y="96"/>
                </a:lnTo>
                <a:lnTo>
                  <a:pt x="501" y="90"/>
                </a:lnTo>
                <a:lnTo>
                  <a:pt x="501" y="87"/>
                </a:lnTo>
                <a:lnTo>
                  <a:pt x="501" y="83"/>
                </a:lnTo>
                <a:lnTo>
                  <a:pt x="501" y="78"/>
                </a:lnTo>
                <a:lnTo>
                  <a:pt x="501" y="75"/>
                </a:lnTo>
                <a:lnTo>
                  <a:pt x="498" y="71"/>
                </a:lnTo>
                <a:lnTo>
                  <a:pt x="498" y="68"/>
                </a:lnTo>
                <a:lnTo>
                  <a:pt x="498" y="66"/>
                </a:lnTo>
                <a:lnTo>
                  <a:pt x="498" y="59"/>
                </a:lnTo>
                <a:lnTo>
                  <a:pt x="498" y="56"/>
                </a:lnTo>
                <a:lnTo>
                  <a:pt x="495" y="54"/>
                </a:lnTo>
                <a:lnTo>
                  <a:pt x="495" y="52"/>
                </a:lnTo>
                <a:lnTo>
                  <a:pt x="491" y="56"/>
                </a:lnTo>
                <a:lnTo>
                  <a:pt x="491" y="57"/>
                </a:lnTo>
                <a:lnTo>
                  <a:pt x="491" y="61"/>
                </a:lnTo>
                <a:lnTo>
                  <a:pt x="491" y="64"/>
                </a:lnTo>
                <a:lnTo>
                  <a:pt x="491" y="68"/>
                </a:lnTo>
                <a:lnTo>
                  <a:pt x="491" y="71"/>
                </a:lnTo>
                <a:lnTo>
                  <a:pt x="491" y="76"/>
                </a:lnTo>
                <a:lnTo>
                  <a:pt x="491" y="78"/>
                </a:lnTo>
                <a:lnTo>
                  <a:pt x="491" y="82"/>
                </a:lnTo>
                <a:lnTo>
                  <a:pt x="491" y="85"/>
                </a:lnTo>
                <a:lnTo>
                  <a:pt x="491" y="89"/>
                </a:lnTo>
                <a:lnTo>
                  <a:pt x="491" y="90"/>
                </a:lnTo>
                <a:lnTo>
                  <a:pt x="491" y="94"/>
                </a:lnTo>
                <a:lnTo>
                  <a:pt x="491" y="97"/>
                </a:lnTo>
                <a:lnTo>
                  <a:pt x="491" y="103"/>
                </a:lnTo>
                <a:lnTo>
                  <a:pt x="491" y="106"/>
                </a:lnTo>
                <a:lnTo>
                  <a:pt x="491" y="110"/>
                </a:lnTo>
                <a:lnTo>
                  <a:pt x="491" y="115"/>
                </a:lnTo>
                <a:lnTo>
                  <a:pt x="491" y="118"/>
                </a:lnTo>
                <a:lnTo>
                  <a:pt x="491" y="122"/>
                </a:lnTo>
                <a:lnTo>
                  <a:pt x="491" y="124"/>
                </a:lnTo>
                <a:lnTo>
                  <a:pt x="491" y="127"/>
                </a:lnTo>
                <a:lnTo>
                  <a:pt x="491" y="131"/>
                </a:lnTo>
                <a:lnTo>
                  <a:pt x="491" y="134"/>
                </a:lnTo>
                <a:lnTo>
                  <a:pt x="491" y="138"/>
                </a:lnTo>
                <a:lnTo>
                  <a:pt x="491" y="141"/>
                </a:lnTo>
                <a:lnTo>
                  <a:pt x="491" y="144"/>
                </a:lnTo>
                <a:lnTo>
                  <a:pt x="491" y="148"/>
                </a:lnTo>
                <a:lnTo>
                  <a:pt x="488" y="153"/>
                </a:lnTo>
                <a:lnTo>
                  <a:pt x="488" y="157"/>
                </a:lnTo>
                <a:lnTo>
                  <a:pt x="488" y="160"/>
                </a:lnTo>
                <a:lnTo>
                  <a:pt x="488" y="164"/>
                </a:lnTo>
                <a:lnTo>
                  <a:pt x="488" y="167"/>
                </a:lnTo>
                <a:lnTo>
                  <a:pt x="488" y="171"/>
                </a:lnTo>
                <a:lnTo>
                  <a:pt x="488" y="176"/>
                </a:lnTo>
                <a:lnTo>
                  <a:pt x="488" y="179"/>
                </a:lnTo>
                <a:lnTo>
                  <a:pt x="488" y="183"/>
                </a:lnTo>
                <a:lnTo>
                  <a:pt x="488" y="186"/>
                </a:lnTo>
                <a:lnTo>
                  <a:pt x="488" y="190"/>
                </a:lnTo>
                <a:lnTo>
                  <a:pt x="488" y="193"/>
                </a:lnTo>
                <a:lnTo>
                  <a:pt x="488" y="195"/>
                </a:lnTo>
                <a:lnTo>
                  <a:pt x="488" y="199"/>
                </a:lnTo>
                <a:lnTo>
                  <a:pt x="485" y="200"/>
                </a:lnTo>
                <a:lnTo>
                  <a:pt x="485" y="206"/>
                </a:lnTo>
                <a:lnTo>
                  <a:pt x="485" y="211"/>
                </a:lnTo>
                <a:lnTo>
                  <a:pt x="485" y="212"/>
                </a:lnTo>
                <a:lnTo>
                  <a:pt x="485" y="214"/>
                </a:lnTo>
                <a:lnTo>
                  <a:pt x="485" y="216"/>
                </a:lnTo>
                <a:lnTo>
                  <a:pt x="482" y="212"/>
                </a:lnTo>
                <a:lnTo>
                  <a:pt x="482" y="211"/>
                </a:lnTo>
                <a:lnTo>
                  <a:pt x="482" y="209"/>
                </a:lnTo>
                <a:lnTo>
                  <a:pt x="482" y="206"/>
                </a:lnTo>
                <a:lnTo>
                  <a:pt x="482" y="204"/>
                </a:lnTo>
                <a:lnTo>
                  <a:pt x="482" y="200"/>
                </a:lnTo>
                <a:lnTo>
                  <a:pt x="482" y="195"/>
                </a:lnTo>
                <a:lnTo>
                  <a:pt x="482" y="192"/>
                </a:lnTo>
                <a:lnTo>
                  <a:pt x="482" y="186"/>
                </a:lnTo>
                <a:lnTo>
                  <a:pt x="482" y="183"/>
                </a:lnTo>
                <a:lnTo>
                  <a:pt x="482" y="181"/>
                </a:lnTo>
                <a:lnTo>
                  <a:pt x="482" y="178"/>
                </a:lnTo>
                <a:lnTo>
                  <a:pt x="482" y="174"/>
                </a:lnTo>
                <a:lnTo>
                  <a:pt x="482" y="171"/>
                </a:lnTo>
                <a:lnTo>
                  <a:pt x="482" y="167"/>
                </a:lnTo>
                <a:lnTo>
                  <a:pt x="482" y="164"/>
                </a:lnTo>
                <a:lnTo>
                  <a:pt x="482" y="160"/>
                </a:lnTo>
                <a:lnTo>
                  <a:pt x="482" y="157"/>
                </a:lnTo>
                <a:lnTo>
                  <a:pt x="482" y="151"/>
                </a:lnTo>
                <a:lnTo>
                  <a:pt x="482" y="148"/>
                </a:lnTo>
                <a:lnTo>
                  <a:pt x="478" y="143"/>
                </a:lnTo>
                <a:lnTo>
                  <a:pt x="478" y="139"/>
                </a:lnTo>
                <a:lnTo>
                  <a:pt x="478" y="134"/>
                </a:lnTo>
                <a:lnTo>
                  <a:pt x="478" y="129"/>
                </a:lnTo>
                <a:lnTo>
                  <a:pt x="478" y="125"/>
                </a:lnTo>
                <a:lnTo>
                  <a:pt x="478" y="120"/>
                </a:lnTo>
                <a:lnTo>
                  <a:pt x="478" y="117"/>
                </a:lnTo>
                <a:lnTo>
                  <a:pt x="478" y="111"/>
                </a:lnTo>
                <a:lnTo>
                  <a:pt x="478" y="108"/>
                </a:lnTo>
                <a:lnTo>
                  <a:pt x="478" y="103"/>
                </a:lnTo>
                <a:lnTo>
                  <a:pt x="475" y="99"/>
                </a:lnTo>
                <a:lnTo>
                  <a:pt x="475" y="96"/>
                </a:lnTo>
                <a:lnTo>
                  <a:pt x="475" y="90"/>
                </a:lnTo>
                <a:lnTo>
                  <a:pt x="475" y="87"/>
                </a:lnTo>
                <a:lnTo>
                  <a:pt x="475" y="83"/>
                </a:lnTo>
                <a:lnTo>
                  <a:pt x="475" y="80"/>
                </a:lnTo>
                <a:lnTo>
                  <a:pt x="475" y="76"/>
                </a:lnTo>
                <a:lnTo>
                  <a:pt x="475" y="73"/>
                </a:lnTo>
                <a:lnTo>
                  <a:pt x="472" y="71"/>
                </a:lnTo>
                <a:lnTo>
                  <a:pt x="472" y="66"/>
                </a:lnTo>
                <a:lnTo>
                  <a:pt x="472" y="63"/>
                </a:lnTo>
                <a:lnTo>
                  <a:pt x="472" y="61"/>
                </a:lnTo>
                <a:lnTo>
                  <a:pt x="469" y="59"/>
                </a:lnTo>
                <a:lnTo>
                  <a:pt x="469" y="63"/>
                </a:lnTo>
                <a:lnTo>
                  <a:pt x="469" y="64"/>
                </a:lnTo>
                <a:lnTo>
                  <a:pt x="469" y="66"/>
                </a:lnTo>
                <a:lnTo>
                  <a:pt x="466" y="69"/>
                </a:lnTo>
                <a:lnTo>
                  <a:pt x="466" y="71"/>
                </a:lnTo>
                <a:lnTo>
                  <a:pt x="466" y="76"/>
                </a:lnTo>
                <a:lnTo>
                  <a:pt x="466" y="80"/>
                </a:lnTo>
                <a:lnTo>
                  <a:pt x="466" y="85"/>
                </a:lnTo>
                <a:lnTo>
                  <a:pt x="466" y="90"/>
                </a:lnTo>
                <a:lnTo>
                  <a:pt x="466" y="97"/>
                </a:lnTo>
                <a:lnTo>
                  <a:pt x="466" y="99"/>
                </a:lnTo>
                <a:lnTo>
                  <a:pt x="466" y="103"/>
                </a:lnTo>
                <a:lnTo>
                  <a:pt x="466" y="108"/>
                </a:lnTo>
                <a:lnTo>
                  <a:pt x="466" y="111"/>
                </a:lnTo>
                <a:lnTo>
                  <a:pt x="466" y="115"/>
                </a:lnTo>
                <a:lnTo>
                  <a:pt x="466" y="118"/>
                </a:lnTo>
                <a:lnTo>
                  <a:pt x="466" y="124"/>
                </a:lnTo>
                <a:lnTo>
                  <a:pt x="466" y="131"/>
                </a:lnTo>
                <a:lnTo>
                  <a:pt x="462" y="136"/>
                </a:lnTo>
                <a:lnTo>
                  <a:pt x="462" y="143"/>
                </a:lnTo>
                <a:lnTo>
                  <a:pt x="462" y="150"/>
                </a:lnTo>
                <a:lnTo>
                  <a:pt x="462" y="157"/>
                </a:lnTo>
                <a:lnTo>
                  <a:pt x="462" y="164"/>
                </a:lnTo>
                <a:lnTo>
                  <a:pt x="462" y="171"/>
                </a:lnTo>
                <a:lnTo>
                  <a:pt x="459" y="178"/>
                </a:lnTo>
                <a:lnTo>
                  <a:pt x="459" y="183"/>
                </a:lnTo>
                <a:lnTo>
                  <a:pt x="459" y="190"/>
                </a:lnTo>
                <a:lnTo>
                  <a:pt x="459" y="193"/>
                </a:lnTo>
                <a:lnTo>
                  <a:pt x="456" y="199"/>
                </a:lnTo>
                <a:lnTo>
                  <a:pt x="456" y="202"/>
                </a:lnTo>
                <a:lnTo>
                  <a:pt x="456" y="204"/>
                </a:lnTo>
                <a:lnTo>
                  <a:pt x="456" y="206"/>
                </a:lnTo>
                <a:lnTo>
                  <a:pt x="453" y="206"/>
                </a:lnTo>
                <a:lnTo>
                  <a:pt x="453" y="204"/>
                </a:lnTo>
                <a:lnTo>
                  <a:pt x="453" y="202"/>
                </a:lnTo>
                <a:lnTo>
                  <a:pt x="453" y="199"/>
                </a:lnTo>
                <a:lnTo>
                  <a:pt x="453" y="192"/>
                </a:lnTo>
                <a:lnTo>
                  <a:pt x="453" y="188"/>
                </a:lnTo>
                <a:lnTo>
                  <a:pt x="453" y="185"/>
                </a:lnTo>
                <a:lnTo>
                  <a:pt x="453" y="179"/>
                </a:lnTo>
                <a:lnTo>
                  <a:pt x="453" y="176"/>
                </a:lnTo>
                <a:lnTo>
                  <a:pt x="453" y="169"/>
                </a:lnTo>
                <a:lnTo>
                  <a:pt x="453" y="164"/>
                </a:lnTo>
                <a:lnTo>
                  <a:pt x="453" y="160"/>
                </a:lnTo>
                <a:lnTo>
                  <a:pt x="453" y="157"/>
                </a:lnTo>
                <a:lnTo>
                  <a:pt x="453" y="151"/>
                </a:lnTo>
                <a:lnTo>
                  <a:pt x="453" y="148"/>
                </a:lnTo>
                <a:lnTo>
                  <a:pt x="453" y="144"/>
                </a:lnTo>
                <a:lnTo>
                  <a:pt x="453" y="141"/>
                </a:lnTo>
                <a:lnTo>
                  <a:pt x="453" y="136"/>
                </a:lnTo>
                <a:lnTo>
                  <a:pt x="449" y="132"/>
                </a:lnTo>
                <a:lnTo>
                  <a:pt x="449" y="129"/>
                </a:lnTo>
                <a:lnTo>
                  <a:pt x="449" y="124"/>
                </a:lnTo>
                <a:lnTo>
                  <a:pt x="449" y="120"/>
                </a:lnTo>
                <a:lnTo>
                  <a:pt x="449" y="117"/>
                </a:lnTo>
                <a:lnTo>
                  <a:pt x="449" y="111"/>
                </a:lnTo>
                <a:lnTo>
                  <a:pt x="449" y="108"/>
                </a:lnTo>
                <a:lnTo>
                  <a:pt x="449" y="104"/>
                </a:lnTo>
                <a:lnTo>
                  <a:pt x="449" y="101"/>
                </a:lnTo>
                <a:lnTo>
                  <a:pt x="449" y="97"/>
                </a:lnTo>
                <a:lnTo>
                  <a:pt x="449" y="94"/>
                </a:lnTo>
                <a:lnTo>
                  <a:pt x="449" y="87"/>
                </a:lnTo>
                <a:lnTo>
                  <a:pt x="446" y="80"/>
                </a:lnTo>
                <a:lnTo>
                  <a:pt x="446" y="76"/>
                </a:lnTo>
                <a:lnTo>
                  <a:pt x="446" y="71"/>
                </a:lnTo>
                <a:lnTo>
                  <a:pt x="446" y="68"/>
                </a:lnTo>
                <a:lnTo>
                  <a:pt x="446" y="66"/>
                </a:lnTo>
                <a:lnTo>
                  <a:pt x="443" y="66"/>
                </a:lnTo>
                <a:lnTo>
                  <a:pt x="443" y="69"/>
                </a:lnTo>
                <a:lnTo>
                  <a:pt x="443" y="73"/>
                </a:lnTo>
                <a:lnTo>
                  <a:pt x="443" y="75"/>
                </a:lnTo>
                <a:lnTo>
                  <a:pt x="443" y="78"/>
                </a:lnTo>
                <a:lnTo>
                  <a:pt x="443" y="82"/>
                </a:lnTo>
                <a:lnTo>
                  <a:pt x="443" y="85"/>
                </a:lnTo>
                <a:lnTo>
                  <a:pt x="443" y="90"/>
                </a:lnTo>
                <a:lnTo>
                  <a:pt x="443" y="96"/>
                </a:lnTo>
                <a:lnTo>
                  <a:pt x="443" y="101"/>
                </a:lnTo>
                <a:lnTo>
                  <a:pt x="443" y="104"/>
                </a:lnTo>
                <a:lnTo>
                  <a:pt x="443" y="106"/>
                </a:lnTo>
                <a:lnTo>
                  <a:pt x="443" y="110"/>
                </a:lnTo>
                <a:lnTo>
                  <a:pt x="443" y="113"/>
                </a:lnTo>
                <a:lnTo>
                  <a:pt x="443" y="117"/>
                </a:lnTo>
                <a:lnTo>
                  <a:pt x="443" y="120"/>
                </a:lnTo>
                <a:lnTo>
                  <a:pt x="443" y="125"/>
                </a:lnTo>
                <a:lnTo>
                  <a:pt x="443" y="131"/>
                </a:lnTo>
                <a:lnTo>
                  <a:pt x="443" y="138"/>
                </a:lnTo>
                <a:lnTo>
                  <a:pt x="443" y="143"/>
                </a:lnTo>
                <a:lnTo>
                  <a:pt x="440" y="150"/>
                </a:lnTo>
                <a:lnTo>
                  <a:pt x="440" y="155"/>
                </a:lnTo>
                <a:lnTo>
                  <a:pt x="440" y="162"/>
                </a:lnTo>
                <a:lnTo>
                  <a:pt x="440" y="169"/>
                </a:lnTo>
                <a:lnTo>
                  <a:pt x="440" y="174"/>
                </a:lnTo>
                <a:lnTo>
                  <a:pt x="440" y="179"/>
                </a:lnTo>
                <a:lnTo>
                  <a:pt x="436" y="186"/>
                </a:lnTo>
                <a:lnTo>
                  <a:pt x="436" y="190"/>
                </a:lnTo>
                <a:lnTo>
                  <a:pt x="436" y="195"/>
                </a:lnTo>
                <a:lnTo>
                  <a:pt x="436" y="199"/>
                </a:lnTo>
                <a:lnTo>
                  <a:pt x="436" y="200"/>
                </a:lnTo>
                <a:lnTo>
                  <a:pt x="433" y="202"/>
                </a:lnTo>
                <a:lnTo>
                  <a:pt x="433" y="200"/>
                </a:lnTo>
                <a:lnTo>
                  <a:pt x="433" y="199"/>
                </a:lnTo>
                <a:lnTo>
                  <a:pt x="430" y="195"/>
                </a:lnTo>
                <a:lnTo>
                  <a:pt x="430" y="190"/>
                </a:lnTo>
                <a:lnTo>
                  <a:pt x="430" y="186"/>
                </a:lnTo>
                <a:lnTo>
                  <a:pt x="430" y="183"/>
                </a:lnTo>
                <a:lnTo>
                  <a:pt x="430" y="178"/>
                </a:lnTo>
                <a:lnTo>
                  <a:pt x="430" y="174"/>
                </a:lnTo>
                <a:lnTo>
                  <a:pt x="430" y="169"/>
                </a:lnTo>
                <a:lnTo>
                  <a:pt x="430" y="164"/>
                </a:lnTo>
                <a:lnTo>
                  <a:pt x="430" y="158"/>
                </a:lnTo>
                <a:lnTo>
                  <a:pt x="427" y="153"/>
                </a:lnTo>
                <a:lnTo>
                  <a:pt x="427" y="148"/>
                </a:lnTo>
                <a:lnTo>
                  <a:pt x="427" y="144"/>
                </a:lnTo>
                <a:lnTo>
                  <a:pt x="427" y="141"/>
                </a:lnTo>
                <a:lnTo>
                  <a:pt x="427" y="138"/>
                </a:lnTo>
                <a:lnTo>
                  <a:pt x="427" y="134"/>
                </a:lnTo>
                <a:lnTo>
                  <a:pt x="427" y="131"/>
                </a:lnTo>
                <a:lnTo>
                  <a:pt x="427" y="127"/>
                </a:lnTo>
                <a:lnTo>
                  <a:pt x="427" y="124"/>
                </a:lnTo>
                <a:lnTo>
                  <a:pt x="427" y="120"/>
                </a:lnTo>
                <a:lnTo>
                  <a:pt x="424" y="117"/>
                </a:lnTo>
                <a:lnTo>
                  <a:pt x="424" y="113"/>
                </a:lnTo>
                <a:lnTo>
                  <a:pt x="424" y="110"/>
                </a:lnTo>
                <a:lnTo>
                  <a:pt x="424" y="106"/>
                </a:lnTo>
                <a:lnTo>
                  <a:pt x="424" y="99"/>
                </a:lnTo>
                <a:lnTo>
                  <a:pt x="424" y="92"/>
                </a:lnTo>
                <a:lnTo>
                  <a:pt x="420" y="87"/>
                </a:lnTo>
                <a:lnTo>
                  <a:pt x="420" y="82"/>
                </a:lnTo>
                <a:lnTo>
                  <a:pt x="420" y="76"/>
                </a:lnTo>
                <a:lnTo>
                  <a:pt x="417" y="75"/>
                </a:lnTo>
                <a:lnTo>
                  <a:pt x="417" y="71"/>
                </a:lnTo>
                <a:lnTo>
                  <a:pt x="414" y="73"/>
                </a:lnTo>
                <a:lnTo>
                  <a:pt x="414" y="76"/>
                </a:lnTo>
                <a:lnTo>
                  <a:pt x="414" y="82"/>
                </a:lnTo>
                <a:lnTo>
                  <a:pt x="414" y="85"/>
                </a:lnTo>
                <a:lnTo>
                  <a:pt x="414" y="89"/>
                </a:lnTo>
                <a:lnTo>
                  <a:pt x="414" y="94"/>
                </a:lnTo>
                <a:lnTo>
                  <a:pt x="414" y="97"/>
                </a:lnTo>
                <a:lnTo>
                  <a:pt x="414" y="104"/>
                </a:lnTo>
                <a:lnTo>
                  <a:pt x="414" y="110"/>
                </a:lnTo>
                <a:lnTo>
                  <a:pt x="414" y="113"/>
                </a:lnTo>
                <a:lnTo>
                  <a:pt x="414" y="118"/>
                </a:lnTo>
                <a:lnTo>
                  <a:pt x="411" y="125"/>
                </a:lnTo>
                <a:lnTo>
                  <a:pt x="411" y="131"/>
                </a:lnTo>
                <a:lnTo>
                  <a:pt x="411" y="138"/>
                </a:lnTo>
                <a:lnTo>
                  <a:pt x="411" y="144"/>
                </a:lnTo>
                <a:lnTo>
                  <a:pt x="411" y="151"/>
                </a:lnTo>
                <a:lnTo>
                  <a:pt x="411" y="158"/>
                </a:lnTo>
                <a:lnTo>
                  <a:pt x="407" y="164"/>
                </a:lnTo>
                <a:lnTo>
                  <a:pt x="407" y="171"/>
                </a:lnTo>
                <a:lnTo>
                  <a:pt x="407" y="178"/>
                </a:lnTo>
                <a:lnTo>
                  <a:pt x="407" y="183"/>
                </a:lnTo>
                <a:lnTo>
                  <a:pt x="407" y="188"/>
                </a:lnTo>
                <a:lnTo>
                  <a:pt x="404" y="192"/>
                </a:lnTo>
                <a:lnTo>
                  <a:pt x="404" y="195"/>
                </a:lnTo>
                <a:lnTo>
                  <a:pt x="404" y="197"/>
                </a:lnTo>
                <a:lnTo>
                  <a:pt x="404" y="199"/>
                </a:lnTo>
                <a:lnTo>
                  <a:pt x="404" y="197"/>
                </a:lnTo>
                <a:lnTo>
                  <a:pt x="401" y="197"/>
                </a:lnTo>
                <a:lnTo>
                  <a:pt x="401" y="193"/>
                </a:lnTo>
                <a:lnTo>
                  <a:pt x="401" y="186"/>
                </a:lnTo>
                <a:lnTo>
                  <a:pt x="401" y="185"/>
                </a:lnTo>
                <a:lnTo>
                  <a:pt x="401" y="181"/>
                </a:lnTo>
                <a:lnTo>
                  <a:pt x="401" y="176"/>
                </a:lnTo>
                <a:lnTo>
                  <a:pt x="401" y="172"/>
                </a:lnTo>
                <a:lnTo>
                  <a:pt x="401" y="167"/>
                </a:lnTo>
                <a:lnTo>
                  <a:pt x="401" y="162"/>
                </a:lnTo>
                <a:lnTo>
                  <a:pt x="401" y="157"/>
                </a:lnTo>
                <a:lnTo>
                  <a:pt x="401" y="153"/>
                </a:lnTo>
                <a:lnTo>
                  <a:pt x="398" y="146"/>
                </a:lnTo>
                <a:lnTo>
                  <a:pt x="398" y="141"/>
                </a:lnTo>
                <a:lnTo>
                  <a:pt x="398" y="134"/>
                </a:lnTo>
                <a:lnTo>
                  <a:pt x="398" y="129"/>
                </a:lnTo>
                <a:lnTo>
                  <a:pt x="398" y="122"/>
                </a:lnTo>
                <a:lnTo>
                  <a:pt x="398" y="115"/>
                </a:lnTo>
                <a:lnTo>
                  <a:pt x="394" y="108"/>
                </a:lnTo>
                <a:lnTo>
                  <a:pt x="394" y="103"/>
                </a:lnTo>
                <a:lnTo>
                  <a:pt x="394" y="96"/>
                </a:lnTo>
                <a:lnTo>
                  <a:pt x="394" y="90"/>
                </a:lnTo>
                <a:lnTo>
                  <a:pt x="394" y="87"/>
                </a:lnTo>
                <a:lnTo>
                  <a:pt x="391" y="82"/>
                </a:lnTo>
                <a:lnTo>
                  <a:pt x="391" y="80"/>
                </a:lnTo>
                <a:lnTo>
                  <a:pt x="391" y="76"/>
                </a:lnTo>
                <a:lnTo>
                  <a:pt x="388" y="76"/>
                </a:lnTo>
                <a:lnTo>
                  <a:pt x="388" y="78"/>
                </a:lnTo>
                <a:lnTo>
                  <a:pt x="388" y="82"/>
                </a:lnTo>
                <a:lnTo>
                  <a:pt x="388" y="87"/>
                </a:lnTo>
                <a:lnTo>
                  <a:pt x="388" y="89"/>
                </a:lnTo>
                <a:lnTo>
                  <a:pt x="388" y="92"/>
                </a:lnTo>
                <a:lnTo>
                  <a:pt x="388" y="97"/>
                </a:lnTo>
                <a:lnTo>
                  <a:pt x="388" y="101"/>
                </a:lnTo>
                <a:lnTo>
                  <a:pt x="388" y="106"/>
                </a:lnTo>
                <a:lnTo>
                  <a:pt x="388" y="111"/>
                </a:lnTo>
                <a:lnTo>
                  <a:pt x="388" y="118"/>
                </a:lnTo>
                <a:lnTo>
                  <a:pt x="385" y="124"/>
                </a:lnTo>
                <a:lnTo>
                  <a:pt x="385" y="131"/>
                </a:lnTo>
                <a:lnTo>
                  <a:pt x="385" y="138"/>
                </a:lnTo>
                <a:lnTo>
                  <a:pt x="385" y="144"/>
                </a:lnTo>
                <a:lnTo>
                  <a:pt x="385" y="150"/>
                </a:lnTo>
                <a:lnTo>
                  <a:pt x="385" y="157"/>
                </a:lnTo>
                <a:lnTo>
                  <a:pt x="382" y="164"/>
                </a:lnTo>
                <a:lnTo>
                  <a:pt x="382" y="169"/>
                </a:lnTo>
                <a:lnTo>
                  <a:pt x="382" y="174"/>
                </a:lnTo>
                <a:lnTo>
                  <a:pt x="382" y="179"/>
                </a:lnTo>
                <a:lnTo>
                  <a:pt x="378" y="183"/>
                </a:lnTo>
                <a:lnTo>
                  <a:pt x="378" y="186"/>
                </a:lnTo>
                <a:lnTo>
                  <a:pt x="378" y="188"/>
                </a:lnTo>
                <a:lnTo>
                  <a:pt x="378" y="190"/>
                </a:lnTo>
                <a:lnTo>
                  <a:pt x="375" y="190"/>
                </a:lnTo>
                <a:lnTo>
                  <a:pt x="375" y="188"/>
                </a:lnTo>
                <a:lnTo>
                  <a:pt x="375" y="185"/>
                </a:lnTo>
                <a:lnTo>
                  <a:pt x="375" y="181"/>
                </a:lnTo>
                <a:lnTo>
                  <a:pt x="375" y="174"/>
                </a:lnTo>
                <a:lnTo>
                  <a:pt x="375" y="171"/>
                </a:lnTo>
                <a:lnTo>
                  <a:pt x="375" y="165"/>
                </a:lnTo>
                <a:lnTo>
                  <a:pt x="375" y="162"/>
                </a:lnTo>
                <a:lnTo>
                  <a:pt x="375" y="157"/>
                </a:lnTo>
                <a:lnTo>
                  <a:pt x="375" y="151"/>
                </a:lnTo>
                <a:lnTo>
                  <a:pt x="375" y="146"/>
                </a:lnTo>
                <a:lnTo>
                  <a:pt x="375" y="141"/>
                </a:lnTo>
                <a:lnTo>
                  <a:pt x="375" y="138"/>
                </a:lnTo>
                <a:lnTo>
                  <a:pt x="372" y="132"/>
                </a:lnTo>
                <a:lnTo>
                  <a:pt x="372" y="127"/>
                </a:lnTo>
                <a:lnTo>
                  <a:pt x="372" y="122"/>
                </a:lnTo>
                <a:lnTo>
                  <a:pt x="372" y="117"/>
                </a:lnTo>
                <a:lnTo>
                  <a:pt x="372" y="111"/>
                </a:lnTo>
                <a:lnTo>
                  <a:pt x="372" y="106"/>
                </a:lnTo>
                <a:lnTo>
                  <a:pt x="369" y="103"/>
                </a:lnTo>
                <a:lnTo>
                  <a:pt x="369" y="97"/>
                </a:lnTo>
                <a:lnTo>
                  <a:pt x="369" y="92"/>
                </a:lnTo>
                <a:lnTo>
                  <a:pt x="369" y="90"/>
                </a:lnTo>
                <a:lnTo>
                  <a:pt x="365" y="83"/>
                </a:lnTo>
                <a:lnTo>
                  <a:pt x="365" y="80"/>
                </a:lnTo>
                <a:lnTo>
                  <a:pt x="362" y="83"/>
                </a:lnTo>
                <a:lnTo>
                  <a:pt x="362" y="87"/>
                </a:lnTo>
                <a:lnTo>
                  <a:pt x="362" y="92"/>
                </a:lnTo>
                <a:lnTo>
                  <a:pt x="362" y="96"/>
                </a:lnTo>
                <a:lnTo>
                  <a:pt x="362" y="97"/>
                </a:lnTo>
                <a:lnTo>
                  <a:pt x="362" y="101"/>
                </a:lnTo>
                <a:lnTo>
                  <a:pt x="362" y="106"/>
                </a:lnTo>
                <a:lnTo>
                  <a:pt x="362" y="110"/>
                </a:lnTo>
                <a:lnTo>
                  <a:pt x="362" y="115"/>
                </a:lnTo>
                <a:lnTo>
                  <a:pt x="362" y="120"/>
                </a:lnTo>
                <a:lnTo>
                  <a:pt x="362" y="125"/>
                </a:lnTo>
                <a:lnTo>
                  <a:pt x="359" y="132"/>
                </a:lnTo>
                <a:lnTo>
                  <a:pt x="359" y="138"/>
                </a:lnTo>
                <a:lnTo>
                  <a:pt x="359" y="144"/>
                </a:lnTo>
                <a:lnTo>
                  <a:pt x="359" y="150"/>
                </a:lnTo>
                <a:lnTo>
                  <a:pt x="359" y="157"/>
                </a:lnTo>
                <a:lnTo>
                  <a:pt x="359" y="162"/>
                </a:lnTo>
                <a:lnTo>
                  <a:pt x="356" y="167"/>
                </a:lnTo>
                <a:lnTo>
                  <a:pt x="356" y="172"/>
                </a:lnTo>
                <a:lnTo>
                  <a:pt x="356" y="178"/>
                </a:lnTo>
                <a:lnTo>
                  <a:pt x="356" y="181"/>
                </a:lnTo>
                <a:lnTo>
                  <a:pt x="352" y="185"/>
                </a:lnTo>
                <a:lnTo>
                  <a:pt x="352" y="188"/>
                </a:lnTo>
                <a:lnTo>
                  <a:pt x="352" y="190"/>
                </a:lnTo>
                <a:lnTo>
                  <a:pt x="349" y="190"/>
                </a:lnTo>
                <a:lnTo>
                  <a:pt x="349" y="186"/>
                </a:lnTo>
                <a:lnTo>
                  <a:pt x="349" y="185"/>
                </a:lnTo>
                <a:lnTo>
                  <a:pt x="349" y="181"/>
                </a:lnTo>
                <a:lnTo>
                  <a:pt x="349" y="174"/>
                </a:lnTo>
                <a:lnTo>
                  <a:pt x="349" y="171"/>
                </a:lnTo>
                <a:lnTo>
                  <a:pt x="349" y="167"/>
                </a:lnTo>
                <a:lnTo>
                  <a:pt x="349" y="164"/>
                </a:lnTo>
                <a:lnTo>
                  <a:pt x="349" y="158"/>
                </a:lnTo>
                <a:lnTo>
                  <a:pt x="349" y="153"/>
                </a:lnTo>
                <a:lnTo>
                  <a:pt x="349" y="148"/>
                </a:lnTo>
                <a:lnTo>
                  <a:pt x="349" y="144"/>
                </a:lnTo>
                <a:lnTo>
                  <a:pt x="349" y="139"/>
                </a:lnTo>
                <a:lnTo>
                  <a:pt x="346" y="136"/>
                </a:lnTo>
                <a:lnTo>
                  <a:pt x="346" y="131"/>
                </a:lnTo>
                <a:lnTo>
                  <a:pt x="346" y="125"/>
                </a:lnTo>
                <a:lnTo>
                  <a:pt x="346" y="120"/>
                </a:lnTo>
                <a:lnTo>
                  <a:pt x="346" y="117"/>
                </a:lnTo>
                <a:lnTo>
                  <a:pt x="346" y="111"/>
                </a:lnTo>
                <a:lnTo>
                  <a:pt x="343" y="106"/>
                </a:lnTo>
                <a:lnTo>
                  <a:pt x="343" y="103"/>
                </a:lnTo>
                <a:lnTo>
                  <a:pt x="343" y="99"/>
                </a:lnTo>
                <a:lnTo>
                  <a:pt x="343" y="96"/>
                </a:lnTo>
                <a:lnTo>
                  <a:pt x="339" y="89"/>
                </a:lnTo>
                <a:lnTo>
                  <a:pt x="339" y="85"/>
                </a:lnTo>
                <a:lnTo>
                  <a:pt x="336" y="89"/>
                </a:lnTo>
                <a:lnTo>
                  <a:pt x="336" y="92"/>
                </a:lnTo>
                <a:lnTo>
                  <a:pt x="336" y="97"/>
                </a:lnTo>
                <a:lnTo>
                  <a:pt x="336" y="99"/>
                </a:lnTo>
                <a:lnTo>
                  <a:pt x="336" y="101"/>
                </a:lnTo>
                <a:lnTo>
                  <a:pt x="336" y="104"/>
                </a:lnTo>
                <a:lnTo>
                  <a:pt x="336" y="108"/>
                </a:lnTo>
                <a:lnTo>
                  <a:pt x="336" y="111"/>
                </a:lnTo>
                <a:lnTo>
                  <a:pt x="336" y="117"/>
                </a:lnTo>
                <a:lnTo>
                  <a:pt x="336" y="122"/>
                </a:lnTo>
                <a:lnTo>
                  <a:pt x="333" y="127"/>
                </a:lnTo>
                <a:lnTo>
                  <a:pt x="333" y="132"/>
                </a:lnTo>
                <a:lnTo>
                  <a:pt x="333" y="138"/>
                </a:lnTo>
                <a:lnTo>
                  <a:pt x="333" y="144"/>
                </a:lnTo>
                <a:lnTo>
                  <a:pt x="333" y="150"/>
                </a:lnTo>
                <a:lnTo>
                  <a:pt x="333" y="155"/>
                </a:lnTo>
                <a:lnTo>
                  <a:pt x="333" y="160"/>
                </a:lnTo>
                <a:lnTo>
                  <a:pt x="330" y="165"/>
                </a:lnTo>
                <a:lnTo>
                  <a:pt x="330" y="171"/>
                </a:lnTo>
                <a:lnTo>
                  <a:pt x="330" y="174"/>
                </a:lnTo>
                <a:lnTo>
                  <a:pt x="330" y="178"/>
                </a:lnTo>
                <a:lnTo>
                  <a:pt x="327" y="183"/>
                </a:lnTo>
                <a:lnTo>
                  <a:pt x="327" y="186"/>
                </a:lnTo>
                <a:lnTo>
                  <a:pt x="323" y="181"/>
                </a:lnTo>
                <a:lnTo>
                  <a:pt x="323" y="179"/>
                </a:lnTo>
                <a:lnTo>
                  <a:pt x="323" y="176"/>
                </a:lnTo>
                <a:lnTo>
                  <a:pt x="323" y="169"/>
                </a:lnTo>
                <a:lnTo>
                  <a:pt x="323" y="167"/>
                </a:lnTo>
                <a:lnTo>
                  <a:pt x="323" y="164"/>
                </a:lnTo>
                <a:lnTo>
                  <a:pt x="323" y="158"/>
                </a:lnTo>
                <a:lnTo>
                  <a:pt x="323" y="155"/>
                </a:lnTo>
                <a:lnTo>
                  <a:pt x="323" y="151"/>
                </a:lnTo>
                <a:lnTo>
                  <a:pt x="323" y="146"/>
                </a:lnTo>
                <a:lnTo>
                  <a:pt x="323" y="143"/>
                </a:lnTo>
                <a:lnTo>
                  <a:pt x="320" y="138"/>
                </a:lnTo>
                <a:lnTo>
                  <a:pt x="320" y="134"/>
                </a:lnTo>
                <a:lnTo>
                  <a:pt x="320" y="129"/>
                </a:lnTo>
                <a:lnTo>
                  <a:pt x="320" y="125"/>
                </a:lnTo>
                <a:lnTo>
                  <a:pt x="320" y="120"/>
                </a:lnTo>
                <a:lnTo>
                  <a:pt x="320" y="117"/>
                </a:lnTo>
                <a:lnTo>
                  <a:pt x="320" y="111"/>
                </a:lnTo>
                <a:lnTo>
                  <a:pt x="317" y="108"/>
                </a:lnTo>
                <a:lnTo>
                  <a:pt x="317" y="103"/>
                </a:lnTo>
                <a:lnTo>
                  <a:pt x="317" y="99"/>
                </a:lnTo>
                <a:lnTo>
                  <a:pt x="317" y="97"/>
                </a:lnTo>
                <a:lnTo>
                  <a:pt x="314" y="90"/>
                </a:lnTo>
                <a:lnTo>
                  <a:pt x="314" y="87"/>
                </a:lnTo>
                <a:lnTo>
                  <a:pt x="310" y="90"/>
                </a:lnTo>
                <a:lnTo>
                  <a:pt x="310" y="94"/>
                </a:lnTo>
                <a:lnTo>
                  <a:pt x="310" y="97"/>
                </a:lnTo>
                <a:lnTo>
                  <a:pt x="310" y="101"/>
                </a:lnTo>
                <a:lnTo>
                  <a:pt x="310" y="103"/>
                </a:lnTo>
                <a:lnTo>
                  <a:pt x="310" y="106"/>
                </a:lnTo>
                <a:lnTo>
                  <a:pt x="310" y="110"/>
                </a:lnTo>
                <a:lnTo>
                  <a:pt x="310" y="113"/>
                </a:lnTo>
                <a:lnTo>
                  <a:pt x="310" y="117"/>
                </a:lnTo>
                <a:lnTo>
                  <a:pt x="307" y="120"/>
                </a:lnTo>
                <a:lnTo>
                  <a:pt x="307" y="125"/>
                </a:lnTo>
                <a:lnTo>
                  <a:pt x="307" y="131"/>
                </a:lnTo>
                <a:lnTo>
                  <a:pt x="307" y="136"/>
                </a:lnTo>
                <a:lnTo>
                  <a:pt x="307" y="141"/>
                </a:lnTo>
                <a:lnTo>
                  <a:pt x="307" y="146"/>
                </a:lnTo>
                <a:lnTo>
                  <a:pt x="307" y="151"/>
                </a:lnTo>
                <a:lnTo>
                  <a:pt x="304" y="157"/>
                </a:lnTo>
                <a:lnTo>
                  <a:pt x="304" y="160"/>
                </a:lnTo>
                <a:lnTo>
                  <a:pt x="304" y="165"/>
                </a:lnTo>
                <a:lnTo>
                  <a:pt x="304" y="169"/>
                </a:lnTo>
                <a:lnTo>
                  <a:pt x="301" y="172"/>
                </a:lnTo>
                <a:lnTo>
                  <a:pt x="301" y="178"/>
                </a:lnTo>
                <a:lnTo>
                  <a:pt x="297" y="179"/>
                </a:lnTo>
                <a:lnTo>
                  <a:pt x="297" y="176"/>
                </a:lnTo>
                <a:lnTo>
                  <a:pt x="297" y="174"/>
                </a:lnTo>
                <a:lnTo>
                  <a:pt x="297" y="171"/>
                </a:lnTo>
                <a:lnTo>
                  <a:pt x="297" y="165"/>
                </a:lnTo>
                <a:lnTo>
                  <a:pt x="297" y="162"/>
                </a:lnTo>
                <a:lnTo>
                  <a:pt x="297" y="160"/>
                </a:lnTo>
                <a:lnTo>
                  <a:pt x="297" y="157"/>
                </a:lnTo>
                <a:lnTo>
                  <a:pt x="297" y="151"/>
                </a:lnTo>
                <a:lnTo>
                  <a:pt x="297" y="148"/>
                </a:lnTo>
                <a:lnTo>
                  <a:pt x="297" y="143"/>
                </a:lnTo>
                <a:lnTo>
                  <a:pt x="297" y="139"/>
                </a:lnTo>
                <a:lnTo>
                  <a:pt x="294" y="136"/>
                </a:lnTo>
                <a:lnTo>
                  <a:pt x="294" y="132"/>
                </a:lnTo>
                <a:lnTo>
                  <a:pt x="294" y="127"/>
                </a:lnTo>
                <a:lnTo>
                  <a:pt x="294" y="124"/>
                </a:lnTo>
                <a:lnTo>
                  <a:pt x="294" y="120"/>
                </a:lnTo>
                <a:lnTo>
                  <a:pt x="294" y="115"/>
                </a:lnTo>
                <a:lnTo>
                  <a:pt x="291" y="111"/>
                </a:lnTo>
                <a:lnTo>
                  <a:pt x="291" y="108"/>
                </a:lnTo>
                <a:lnTo>
                  <a:pt x="291" y="103"/>
                </a:lnTo>
                <a:lnTo>
                  <a:pt x="291" y="101"/>
                </a:lnTo>
                <a:lnTo>
                  <a:pt x="291" y="97"/>
                </a:lnTo>
                <a:lnTo>
                  <a:pt x="288" y="92"/>
                </a:lnTo>
                <a:lnTo>
                  <a:pt x="285" y="90"/>
                </a:lnTo>
                <a:lnTo>
                  <a:pt x="285" y="92"/>
                </a:lnTo>
                <a:lnTo>
                  <a:pt x="285" y="94"/>
                </a:lnTo>
                <a:lnTo>
                  <a:pt x="285" y="96"/>
                </a:lnTo>
                <a:lnTo>
                  <a:pt x="285" y="101"/>
                </a:lnTo>
                <a:lnTo>
                  <a:pt x="285" y="103"/>
                </a:lnTo>
                <a:lnTo>
                  <a:pt x="285" y="106"/>
                </a:lnTo>
                <a:lnTo>
                  <a:pt x="285" y="108"/>
                </a:lnTo>
                <a:lnTo>
                  <a:pt x="285" y="111"/>
                </a:lnTo>
                <a:lnTo>
                  <a:pt x="281" y="115"/>
                </a:lnTo>
                <a:lnTo>
                  <a:pt x="281" y="118"/>
                </a:lnTo>
                <a:lnTo>
                  <a:pt x="281" y="124"/>
                </a:lnTo>
                <a:lnTo>
                  <a:pt x="281" y="129"/>
                </a:lnTo>
                <a:lnTo>
                  <a:pt x="281" y="134"/>
                </a:lnTo>
                <a:lnTo>
                  <a:pt x="281" y="139"/>
                </a:lnTo>
                <a:lnTo>
                  <a:pt x="281" y="144"/>
                </a:lnTo>
                <a:lnTo>
                  <a:pt x="281" y="150"/>
                </a:lnTo>
                <a:lnTo>
                  <a:pt x="281" y="153"/>
                </a:lnTo>
                <a:lnTo>
                  <a:pt x="278" y="158"/>
                </a:lnTo>
                <a:lnTo>
                  <a:pt x="278" y="162"/>
                </a:lnTo>
                <a:lnTo>
                  <a:pt x="278" y="167"/>
                </a:lnTo>
                <a:lnTo>
                  <a:pt x="278" y="171"/>
                </a:lnTo>
                <a:lnTo>
                  <a:pt x="275" y="172"/>
                </a:lnTo>
                <a:lnTo>
                  <a:pt x="275" y="178"/>
                </a:lnTo>
                <a:lnTo>
                  <a:pt x="272" y="179"/>
                </a:lnTo>
                <a:lnTo>
                  <a:pt x="272" y="176"/>
                </a:lnTo>
                <a:lnTo>
                  <a:pt x="272" y="174"/>
                </a:lnTo>
                <a:lnTo>
                  <a:pt x="272" y="171"/>
                </a:lnTo>
                <a:lnTo>
                  <a:pt x="272" y="165"/>
                </a:lnTo>
                <a:lnTo>
                  <a:pt x="272" y="162"/>
                </a:lnTo>
                <a:lnTo>
                  <a:pt x="272" y="158"/>
                </a:lnTo>
                <a:lnTo>
                  <a:pt x="272" y="155"/>
                </a:lnTo>
                <a:lnTo>
                  <a:pt x="268" y="151"/>
                </a:lnTo>
                <a:lnTo>
                  <a:pt x="268" y="148"/>
                </a:lnTo>
                <a:lnTo>
                  <a:pt x="268" y="143"/>
                </a:lnTo>
                <a:lnTo>
                  <a:pt x="268" y="141"/>
                </a:lnTo>
                <a:lnTo>
                  <a:pt x="268" y="138"/>
                </a:lnTo>
                <a:lnTo>
                  <a:pt x="268" y="134"/>
                </a:lnTo>
                <a:lnTo>
                  <a:pt x="268" y="131"/>
                </a:lnTo>
                <a:lnTo>
                  <a:pt x="268" y="125"/>
                </a:lnTo>
                <a:lnTo>
                  <a:pt x="268" y="122"/>
                </a:lnTo>
                <a:lnTo>
                  <a:pt x="268" y="118"/>
                </a:lnTo>
                <a:lnTo>
                  <a:pt x="268" y="115"/>
                </a:lnTo>
                <a:lnTo>
                  <a:pt x="265" y="111"/>
                </a:lnTo>
                <a:lnTo>
                  <a:pt x="265" y="108"/>
                </a:lnTo>
                <a:lnTo>
                  <a:pt x="265" y="104"/>
                </a:lnTo>
                <a:lnTo>
                  <a:pt x="265" y="101"/>
                </a:lnTo>
                <a:lnTo>
                  <a:pt x="262" y="96"/>
                </a:lnTo>
                <a:lnTo>
                  <a:pt x="262" y="94"/>
                </a:lnTo>
                <a:lnTo>
                  <a:pt x="259" y="96"/>
                </a:lnTo>
                <a:lnTo>
                  <a:pt x="259" y="97"/>
                </a:lnTo>
                <a:lnTo>
                  <a:pt x="259" y="99"/>
                </a:lnTo>
                <a:lnTo>
                  <a:pt x="259" y="103"/>
                </a:lnTo>
                <a:lnTo>
                  <a:pt x="259" y="104"/>
                </a:lnTo>
                <a:lnTo>
                  <a:pt x="259" y="106"/>
                </a:lnTo>
                <a:lnTo>
                  <a:pt x="259" y="110"/>
                </a:lnTo>
                <a:lnTo>
                  <a:pt x="259" y="111"/>
                </a:lnTo>
                <a:lnTo>
                  <a:pt x="259" y="115"/>
                </a:lnTo>
                <a:lnTo>
                  <a:pt x="255" y="118"/>
                </a:lnTo>
                <a:lnTo>
                  <a:pt x="255" y="122"/>
                </a:lnTo>
                <a:lnTo>
                  <a:pt x="255" y="127"/>
                </a:lnTo>
                <a:lnTo>
                  <a:pt x="255" y="131"/>
                </a:lnTo>
                <a:lnTo>
                  <a:pt x="255" y="136"/>
                </a:lnTo>
                <a:lnTo>
                  <a:pt x="255" y="141"/>
                </a:lnTo>
                <a:lnTo>
                  <a:pt x="255" y="144"/>
                </a:lnTo>
                <a:lnTo>
                  <a:pt x="255" y="150"/>
                </a:lnTo>
                <a:lnTo>
                  <a:pt x="252" y="153"/>
                </a:lnTo>
                <a:lnTo>
                  <a:pt x="252" y="157"/>
                </a:lnTo>
                <a:lnTo>
                  <a:pt x="252" y="160"/>
                </a:lnTo>
                <a:lnTo>
                  <a:pt x="252" y="164"/>
                </a:lnTo>
                <a:lnTo>
                  <a:pt x="252" y="167"/>
                </a:lnTo>
                <a:lnTo>
                  <a:pt x="249" y="172"/>
                </a:lnTo>
                <a:lnTo>
                  <a:pt x="249" y="174"/>
                </a:lnTo>
                <a:lnTo>
                  <a:pt x="246" y="171"/>
                </a:lnTo>
                <a:lnTo>
                  <a:pt x="246" y="169"/>
                </a:lnTo>
                <a:lnTo>
                  <a:pt x="243" y="165"/>
                </a:lnTo>
                <a:lnTo>
                  <a:pt x="243" y="160"/>
                </a:lnTo>
                <a:lnTo>
                  <a:pt x="243" y="158"/>
                </a:lnTo>
                <a:lnTo>
                  <a:pt x="243" y="155"/>
                </a:lnTo>
                <a:lnTo>
                  <a:pt x="243" y="151"/>
                </a:lnTo>
                <a:lnTo>
                  <a:pt x="243" y="150"/>
                </a:lnTo>
                <a:lnTo>
                  <a:pt x="243" y="144"/>
                </a:lnTo>
                <a:lnTo>
                  <a:pt x="239" y="141"/>
                </a:lnTo>
                <a:lnTo>
                  <a:pt x="243" y="138"/>
                </a:lnTo>
                <a:lnTo>
                  <a:pt x="243" y="134"/>
                </a:lnTo>
                <a:lnTo>
                  <a:pt x="243" y="131"/>
                </a:lnTo>
                <a:lnTo>
                  <a:pt x="243" y="127"/>
                </a:lnTo>
                <a:lnTo>
                  <a:pt x="243" y="124"/>
                </a:lnTo>
                <a:lnTo>
                  <a:pt x="243" y="120"/>
                </a:lnTo>
                <a:lnTo>
                  <a:pt x="243" y="117"/>
                </a:lnTo>
                <a:lnTo>
                  <a:pt x="243" y="113"/>
                </a:lnTo>
                <a:lnTo>
                  <a:pt x="243" y="110"/>
                </a:lnTo>
                <a:lnTo>
                  <a:pt x="239" y="108"/>
                </a:lnTo>
                <a:lnTo>
                  <a:pt x="239" y="104"/>
                </a:lnTo>
                <a:lnTo>
                  <a:pt x="239" y="103"/>
                </a:lnTo>
                <a:lnTo>
                  <a:pt x="236" y="97"/>
                </a:lnTo>
                <a:lnTo>
                  <a:pt x="236" y="96"/>
                </a:lnTo>
                <a:lnTo>
                  <a:pt x="233" y="99"/>
                </a:lnTo>
                <a:lnTo>
                  <a:pt x="233" y="101"/>
                </a:lnTo>
                <a:lnTo>
                  <a:pt x="233" y="103"/>
                </a:lnTo>
                <a:lnTo>
                  <a:pt x="233" y="106"/>
                </a:lnTo>
                <a:lnTo>
                  <a:pt x="233" y="110"/>
                </a:lnTo>
                <a:lnTo>
                  <a:pt x="233" y="115"/>
                </a:lnTo>
                <a:lnTo>
                  <a:pt x="230" y="120"/>
                </a:lnTo>
                <a:lnTo>
                  <a:pt x="230" y="125"/>
                </a:lnTo>
                <a:lnTo>
                  <a:pt x="230" y="129"/>
                </a:lnTo>
                <a:lnTo>
                  <a:pt x="230" y="134"/>
                </a:lnTo>
                <a:lnTo>
                  <a:pt x="230" y="138"/>
                </a:lnTo>
                <a:lnTo>
                  <a:pt x="230" y="143"/>
                </a:lnTo>
                <a:lnTo>
                  <a:pt x="230" y="146"/>
                </a:lnTo>
                <a:lnTo>
                  <a:pt x="230" y="151"/>
                </a:lnTo>
                <a:lnTo>
                  <a:pt x="226" y="155"/>
                </a:lnTo>
                <a:lnTo>
                  <a:pt x="226" y="158"/>
                </a:lnTo>
                <a:lnTo>
                  <a:pt x="226" y="162"/>
                </a:lnTo>
                <a:lnTo>
                  <a:pt x="226" y="165"/>
                </a:lnTo>
                <a:lnTo>
                  <a:pt x="226" y="167"/>
                </a:lnTo>
                <a:lnTo>
                  <a:pt x="223" y="172"/>
                </a:lnTo>
                <a:lnTo>
                  <a:pt x="223" y="174"/>
                </a:lnTo>
                <a:lnTo>
                  <a:pt x="220" y="171"/>
                </a:lnTo>
                <a:lnTo>
                  <a:pt x="220" y="169"/>
                </a:lnTo>
                <a:lnTo>
                  <a:pt x="217" y="165"/>
                </a:lnTo>
                <a:lnTo>
                  <a:pt x="217" y="162"/>
                </a:lnTo>
                <a:lnTo>
                  <a:pt x="217" y="158"/>
                </a:lnTo>
                <a:lnTo>
                  <a:pt x="217" y="157"/>
                </a:lnTo>
                <a:lnTo>
                  <a:pt x="217" y="153"/>
                </a:lnTo>
                <a:lnTo>
                  <a:pt x="217" y="151"/>
                </a:lnTo>
                <a:lnTo>
                  <a:pt x="217" y="148"/>
                </a:lnTo>
                <a:lnTo>
                  <a:pt x="213" y="143"/>
                </a:lnTo>
                <a:lnTo>
                  <a:pt x="217" y="138"/>
                </a:lnTo>
                <a:lnTo>
                  <a:pt x="217" y="131"/>
                </a:lnTo>
                <a:lnTo>
                  <a:pt x="217" y="125"/>
                </a:lnTo>
                <a:lnTo>
                  <a:pt x="217" y="118"/>
                </a:lnTo>
                <a:lnTo>
                  <a:pt x="213" y="111"/>
                </a:lnTo>
                <a:lnTo>
                  <a:pt x="213" y="108"/>
                </a:lnTo>
                <a:lnTo>
                  <a:pt x="210" y="103"/>
                </a:lnTo>
                <a:lnTo>
                  <a:pt x="210" y="101"/>
                </a:lnTo>
                <a:lnTo>
                  <a:pt x="207" y="103"/>
                </a:lnTo>
                <a:lnTo>
                  <a:pt x="207" y="104"/>
                </a:lnTo>
                <a:lnTo>
                  <a:pt x="207" y="106"/>
                </a:lnTo>
                <a:lnTo>
                  <a:pt x="207" y="110"/>
                </a:lnTo>
                <a:lnTo>
                  <a:pt x="204" y="113"/>
                </a:lnTo>
                <a:lnTo>
                  <a:pt x="204" y="117"/>
                </a:lnTo>
                <a:lnTo>
                  <a:pt x="204" y="124"/>
                </a:lnTo>
                <a:lnTo>
                  <a:pt x="204" y="127"/>
                </a:lnTo>
                <a:lnTo>
                  <a:pt x="204" y="131"/>
                </a:lnTo>
                <a:lnTo>
                  <a:pt x="204" y="134"/>
                </a:lnTo>
                <a:lnTo>
                  <a:pt x="204" y="139"/>
                </a:lnTo>
                <a:lnTo>
                  <a:pt x="204" y="143"/>
                </a:lnTo>
                <a:lnTo>
                  <a:pt x="204" y="146"/>
                </a:lnTo>
                <a:lnTo>
                  <a:pt x="204" y="150"/>
                </a:lnTo>
                <a:lnTo>
                  <a:pt x="201" y="155"/>
                </a:lnTo>
                <a:lnTo>
                  <a:pt x="201" y="158"/>
                </a:lnTo>
                <a:lnTo>
                  <a:pt x="201" y="160"/>
                </a:lnTo>
                <a:lnTo>
                  <a:pt x="197" y="164"/>
                </a:lnTo>
                <a:lnTo>
                  <a:pt x="197" y="165"/>
                </a:lnTo>
                <a:lnTo>
                  <a:pt x="197" y="171"/>
                </a:lnTo>
                <a:lnTo>
                  <a:pt x="194" y="172"/>
                </a:lnTo>
                <a:lnTo>
                  <a:pt x="191" y="169"/>
                </a:lnTo>
                <a:lnTo>
                  <a:pt x="191" y="167"/>
                </a:lnTo>
                <a:lnTo>
                  <a:pt x="191" y="164"/>
                </a:lnTo>
                <a:lnTo>
                  <a:pt x="191" y="160"/>
                </a:lnTo>
                <a:lnTo>
                  <a:pt x="191" y="158"/>
                </a:lnTo>
                <a:lnTo>
                  <a:pt x="191" y="155"/>
                </a:lnTo>
                <a:lnTo>
                  <a:pt x="191" y="153"/>
                </a:lnTo>
                <a:lnTo>
                  <a:pt x="188" y="150"/>
                </a:lnTo>
                <a:lnTo>
                  <a:pt x="188" y="146"/>
                </a:lnTo>
                <a:lnTo>
                  <a:pt x="188" y="143"/>
                </a:lnTo>
                <a:lnTo>
                  <a:pt x="188" y="138"/>
                </a:lnTo>
                <a:lnTo>
                  <a:pt x="188" y="132"/>
                </a:lnTo>
                <a:lnTo>
                  <a:pt x="188" y="125"/>
                </a:lnTo>
                <a:lnTo>
                  <a:pt x="188" y="120"/>
                </a:lnTo>
                <a:lnTo>
                  <a:pt x="184" y="115"/>
                </a:lnTo>
                <a:lnTo>
                  <a:pt x="184" y="111"/>
                </a:lnTo>
                <a:lnTo>
                  <a:pt x="184" y="108"/>
                </a:lnTo>
                <a:lnTo>
                  <a:pt x="181" y="106"/>
                </a:lnTo>
                <a:lnTo>
                  <a:pt x="181" y="108"/>
                </a:lnTo>
                <a:lnTo>
                  <a:pt x="178" y="110"/>
                </a:lnTo>
                <a:lnTo>
                  <a:pt x="178" y="113"/>
                </a:lnTo>
                <a:lnTo>
                  <a:pt x="178" y="117"/>
                </a:lnTo>
                <a:lnTo>
                  <a:pt x="178" y="120"/>
                </a:lnTo>
                <a:lnTo>
                  <a:pt x="175" y="125"/>
                </a:lnTo>
                <a:lnTo>
                  <a:pt x="178" y="132"/>
                </a:lnTo>
                <a:lnTo>
                  <a:pt x="178" y="139"/>
                </a:lnTo>
                <a:lnTo>
                  <a:pt x="178" y="146"/>
                </a:lnTo>
                <a:lnTo>
                  <a:pt x="175" y="153"/>
                </a:lnTo>
                <a:lnTo>
                  <a:pt x="175" y="158"/>
                </a:lnTo>
                <a:lnTo>
                  <a:pt x="171" y="162"/>
                </a:lnTo>
                <a:lnTo>
                  <a:pt x="168" y="167"/>
                </a:lnTo>
                <a:lnTo>
                  <a:pt x="168" y="169"/>
                </a:lnTo>
                <a:lnTo>
                  <a:pt x="165" y="165"/>
                </a:lnTo>
                <a:lnTo>
                  <a:pt x="165" y="164"/>
                </a:lnTo>
                <a:lnTo>
                  <a:pt x="165" y="162"/>
                </a:lnTo>
                <a:lnTo>
                  <a:pt x="165" y="158"/>
                </a:lnTo>
                <a:lnTo>
                  <a:pt x="162" y="155"/>
                </a:lnTo>
                <a:lnTo>
                  <a:pt x="162" y="150"/>
                </a:lnTo>
                <a:lnTo>
                  <a:pt x="162" y="143"/>
                </a:lnTo>
                <a:lnTo>
                  <a:pt x="162" y="138"/>
                </a:lnTo>
                <a:lnTo>
                  <a:pt x="162" y="131"/>
                </a:lnTo>
                <a:lnTo>
                  <a:pt x="162" y="125"/>
                </a:lnTo>
                <a:lnTo>
                  <a:pt x="159" y="120"/>
                </a:lnTo>
                <a:lnTo>
                  <a:pt x="159" y="115"/>
                </a:lnTo>
                <a:lnTo>
                  <a:pt x="159" y="111"/>
                </a:lnTo>
                <a:lnTo>
                  <a:pt x="155" y="108"/>
                </a:lnTo>
                <a:lnTo>
                  <a:pt x="152" y="110"/>
                </a:lnTo>
                <a:lnTo>
                  <a:pt x="152" y="111"/>
                </a:lnTo>
                <a:lnTo>
                  <a:pt x="152" y="113"/>
                </a:lnTo>
                <a:lnTo>
                  <a:pt x="152" y="117"/>
                </a:lnTo>
                <a:lnTo>
                  <a:pt x="152" y="120"/>
                </a:lnTo>
                <a:lnTo>
                  <a:pt x="149" y="124"/>
                </a:lnTo>
                <a:lnTo>
                  <a:pt x="149" y="131"/>
                </a:lnTo>
                <a:lnTo>
                  <a:pt x="149" y="136"/>
                </a:lnTo>
                <a:lnTo>
                  <a:pt x="149" y="141"/>
                </a:lnTo>
                <a:lnTo>
                  <a:pt x="149" y="146"/>
                </a:lnTo>
                <a:lnTo>
                  <a:pt x="146" y="151"/>
                </a:lnTo>
                <a:lnTo>
                  <a:pt x="146" y="157"/>
                </a:lnTo>
                <a:lnTo>
                  <a:pt x="146" y="158"/>
                </a:lnTo>
                <a:lnTo>
                  <a:pt x="142" y="162"/>
                </a:lnTo>
                <a:lnTo>
                  <a:pt x="139" y="160"/>
                </a:lnTo>
                <a:lnTo>
                  <a:pt x="139" y="158"/>
                </a:lnTo>
                <a:lnTo>
                  <a:pt x="139" y="157"/>
                </a:lnTo>
                <a:lnTo>
                  <a:pt x="139" y="153"/>
                </a:lnTo>
                <a:lnTo>
                  <a:pt x="139" y="150"/>
                </a:lnTo>
                <a:lnTo>
                  <a:pt x="136" y="146"/>
                </a:lnTo>
                <a:lnTo>
                  <a:pt x="136" y="141"/>
                </a:lnTo>
                <a:lnTo>
                  <a:pt x="139" y="138"/>
                </a:lnTo>
                <a:lnTo>
                  <a:pt x="136" y="132"/>
                </a:lnTo>
                <a:lnTo>
                  <a:pt x="136" y="127"/>
                </a:lnTo>
                <a:lnTo>
                  <a:pt x="136" y="122"/>
                </a:lnTo>
                <a:lnTo>
                  <a:pt x="133" y="117"/>
                </a:lnTo>
                <a:lnTo>
                  <a:pt x="133" y="113"/>
                </a:lnTo>
                <a:lnTo>
                  <a:pt x="129" y="111"/>
                </a:lnTo>
                <a:lnTo>
                  <a:pt x="129" y="110"/>
                </a:lnTo>
                <a:lnTo>
                  <a:pt x="126" y="111"/>
                </a:lnTo>
                <a:lnTo>
                  <a:pt x="126" y="113"/>
                </a:lnTo>
                <a:lnTo>
                  <a:pt x="126" y="115"/>
                </a:lnTo>
                <a:lnTo>
                  <a:pt x="123" y="118"/>
                </a:lnTo>
                <a:lnTo>
                  <a:pt x="123" y="120"/>
                </a:lnTo>
                <a:lnTo>
                  <a:pt x="123" y="125"/>
                </a:lnTo>
                <a:lnTo>
                  <a:pt x="123" y="131"/>
                </a:lnTo>
                <a:lnTo>
                  <a:pt x="123" y="136"/>
                </a:lnTo>
                <a:lnTo>
                  <a:pt x="123" y="143"/>
                </a:lnTo>
                <a:lnTo>
                  <a:pt x="120" y="148"/>
                </a:lnTo>
                <a:lnTo>
                  <a:pt x="120" y="153"/>
                </a:lnTo>
                <a:lnTo>
                  <a:pt x="117" y="157"/>
                </a:lnTo>
                <a:lnTo>
                  <a:pt x="117" y="160"/>
                </a:lnTo>
                <a:lnTo>
                  <a:pt x="113" y="162"/>
                </a:lnTo>
                <a:lnTo>
                  <a:pt x="113" y="158"/>
                </a:lnTo>
                <a:lnTo>
                  <a:pt x="113" y="157"/>
                </a:lnTo>
                <a:lnTo>
                  <a:pt x="110" y="153"/>
                </a:lnTo>
                <a:lnTo>
                  <a:pt x="110" y="150"/>
                </a:lnTo>
                <a:lnTo>
                  <a:pt x="110" y="146"/>
                </a:lnTo>
                <a:lnTo>
                  <a:pt x="110" y="141"/>
                </a:lnTo>
                <a:lnTo>
                  <a:pt x="110" y="136"/>
                </a:lnTo>
                <a:lnTo>
                  <a:pt x="110" y="131"/>
                </a:lnTo>
                <a:lnTo>
                  <a:pt x="110" y="127"/>
                </a:lnTo>
                <a:lnTo>
                  <a:pt x="107" y="122"/>
                </a:lnTo>
                <a:lnTo>
                  <a:pt x="107" y="117"/>
                </a:lnTo>
                <a:lnTo>
                  <a:pt x="104" y="115"/>
                </a:lnTo>
                <a:lnTo>
                  <a:pt x="104" y="111"/>
                </a:lnTo>
                <a:lnTo>
                  <a:pt x="100" y="110"/>
                </a:lnTo>
                <a:lnTo>
                  <a:pt x="100" y="111"/>
                </a:lnTo>
                <a:lnTo>
                  <a:pt x="100" y="113"/>
                </a:lnTo>
                <a:lnTo>
                  <a:pt x="100" y="115"/>
                </a:lnTo>
                <a:lnTo>
                  <a:pt x="97" y="117"/>
                </a:lnTo>
                <a:lnTo>
                  <a:pt x="97" y="120"/>
                </a:lnTo>
                <a:lnTo>
                  <a:pt x="97" y="124"/>
                </a:lnTo>
                <a:lnTo>
                  <a:pt x="97" y="127"/>
                </a:lnTo>
                <a:lnTo>
                  <a:pt x="97" y="132"/>
                </a:lnTo>
                <a:lnTo>
                  <a:pt x="97" y="138"/>
                </a:lnTo>
                <a:lnTo>
                  <a:pt x="97" y="141"/>
                </a:lnTo>
                <a:lnTo>
                  <a:pt x="94" y="146"/>
                </a:lnTo>
                <a:lnTo>
                  <a:pt x="94" y="150"/>
                </a:lnTo>
                <a:lnTo>
                  <a:pt x="91" y="153"/>
                </a:lnTo>
                <a:lnTo>
                  <a:pt x="91" y="155"/>
                </a:lnTo>
                <a:lnTo>
                  <a:pt x="87" y="155"/>
                </a:lnTo>
                <a:lnTo>
                  <a:pt x="87" y="153"/>
                </a:lnTo>
                <a:lnTo>
                  <a:pt x="87" y="151"/>
                </a:lnTo>
                <a:lnTo>
                  <a:pt x="84" y="148"/>
                </a:lnTo>
                <a:lnTo>
                  <a:pt x="84" y="146"/>
                </a:lnTo>
                <a:lnTo>
                  <a:pt x="84" y="143"/>
                </a:lnTo>
                <a:lnTo>
                  <a:pt x="84" y="139"/>
                </a:lnTo>
                <a:lnTo>
                  <a:pt x="84" y="132"/>
                </a:lnTo>
                <a:lnTo>
                  <a:pt x="84" y="129"/>
                </a:lnTo>
                <a:lnTo>
                  <a:pt x="84" y="124"/>
                </a:lnTo>
                <a:lnTo>
                  <a:pt x="81" y="120"/>
                </a:lnTo>
                <a:lnTo>
                  <a:pt x="81" y="117"/>
                </a:lnTo>
                <a:lnTo>
                  <a:pt x="78" y="117"/>
                </a:lnTo>
                <a:lnTo>
                  <a:pt x="78" y="115"/>
                </a:lnTo>
                <a:lnTo>
                  <a:pt x="75" y="115"/>
                </a:lnTo>
                <a:lnTo>
                  <a:pt x="75" y="118"/>
                </a:lnTo>
                <a:lnTo>
                  <a:pt x="75" y="120"/>
                </a:lnTo>
                <a:lnTo>
                  <a:pt x="71" y="124"/>
                </a:lnTo>
                <a:lnTo>
                  <a:pt x="71" y="125"/>
                </a:lnTo>
                <a:lnTo>
                  <a:pt x="71" y="129"/>
                </a:lnTo>
                <a:lnTo>
                  <a:pt x="71" y="132"/>
                </a:lnTo>
                <a:lnTo>
                  <a:pt x="71" y="138"/>
                </a:lnTo>
                <a:lnTo>
                  <a:pt x="71" y="143"/>
                </a:lnTo>
                <a:lnTo>
                  <a:pt x="71" y="146"/>
                </a:lnTo>
                <a:lnTo>
                  <a:pt x="68" y="150"/>
                </a:lnTo>
                <a:lnTo>
                  <a:pt x="68" y="153"/>
                </a:lnTo>
                <a:lnTo>
                  <a:pt x="65" y="155"/>
                </a:lnTo>
                <a:lnTo>
                  <a:pt x="65" y="157"/>
                </a:lnTo>
                <a:lnTo>
                  <a:pt x="62" y="157"/>
                </a:lnTo>
                <a:lnTo>
                  <a:pt x="62" y="153"/>
                </a:lnTo>
                <a:lnTo>
                  <a:pt x="62" y="151"/>
                </a:lnTo>
                <a:lnTo>
                  <a:pt x="62" y="148"/>
                </a:lnTo>
                <a:lnTo>
                  <a:pt x="58" y="146"/>
                </a:lnTo>
                <a:lnTo>
                  <a:pt x="58" y="143"/>
                </a:lnTo>
                <a:lnTo>
                  <a:pt x="58" y="139"/>
                </a:lnTo>
                <a:lnTo>
                  <a:pt x="58" y="134"/>
                </a:lnTo>
                <a:lnTo>
                  <a:pt x="58" y="129"/>
                </a:lnTo>
                <a:lnTo>
                  <a:pt x="58" y="125"/>
                </a:lnTo>
                <a:lnTo>
                  <a:pt x="55" y="122"/>
                </a:lnTo>
                <a:lnTo>
                  <a:pt x="55" y="118"/>
                </a:lnTo>
                <a:lnTo>
                  <a:pt x="52" y="117"/>
                </a:lnTo>
                <a:lnTo>
                  <a:pt x="52" y="115"/>
                </a:lnTo>
                <a:lnTo>
                  <a:pt x="49" y="115"/>
                </a:lnTo>
                <a:lnTo>
                  <a:pt x="49" y="118"/>
                </a:lnTo>
                <a:lnTo>
                  <a:pt x="45" y="118"/>
                </a:lnTo>
                <a:lnTo>
                  <a:pt x="45" y="120"/>
                </a:lnTo>
                <a:lnTo>
                  <a:pt x="45" y="124"/>
                </a:lnTo>
                <a:lnTo>
                  <a:pt x="45" y="125"/>
                </a:lnTo>
                <a:lnTo>
                  <a:pt x="42" y="129"/>
                </a:lnTo>
                <a:lnTo>
                  <a:pt x="42" y="132"/>
                </a:lnTo>
                <a:lnTo>
                  <a:pt x="42" y="136"/>
                </a:lnTo>
                <a:lnTo>
                  <a:pt x="42" y="141"/>
                </a:lnTo>
                <a:lnTo>
                  <a:pt x="42" y="144"/>
                </a:lnTo>
                <a:lnTo>
                  <a:pt x="42" y="148"/>
                </a:lnTo>
                <a:lnTo>
                  <a:pt x="39" y="151"/>
                </a:lnTo>
                <a:lnTo>
                  <a:pt x="36" y="153"/>
                </a:lnTo>
                <a:lnTo>
                  <a:pt x="36" y="155"/>
                </a:lnTo>
                <a:lnTo>
                  <a:pt x="33" y="155"/>
                </a:lnTo>
                <a:lnTo>
                  <a:pt x="33" y="153"/>
                </a:lnTo>
                <a:lnTo>
                  <a:pt x="29" y="153"/>
                </a:lnTo>
                <a:lnTo>
                  <a:pt x="29" y="151"/>
                </a:lnTo>
                <a:lnTo>
                  <a:pt x="29" y="150"/>
                </a:lnTo>
                <a:lnTo>
                  <a:pt x="29" y="148"/>
                </a:lnTo>
                <a:lnTo>
                  <a:pt x="29" y="144"/>
                </a:lnTo>
                <a:lnTo>
                  <a:pt x="29" y="141"/>
                </a:lnTo>
                <a:lnTo>
                  <a:pt x="29" y="136"/>
                </a:lnTo>
                <a:lnTo>
                  <a:pt x="29" y="132"/>
                </a:lnTo>
                <a:lnTo>
                  <a:pt x="29" y="131"/>
                </a:lnTo>
                <a:lnTo>
                  <a:pt x="29" y="129"/>
                </a:lnTo>
                <a:lnTo>
                  <a:pt x="26" y="127"/>
                </a:lnTo>
                <a:lnTo>
                  <a:pt x="23" y="127"/>
                </a:lnTo>
                <a:lnTo>
                  <a:pt x="20" y="132"/>
                </a:lnTo>
                <a:lnTo>
                  <a:pt x="16" y="136"/>
                </a:lnTo>
                <a:lnTo>
                  <a:pt x="16" y="141"/>
                </a:lnTo>
                <a:lnTo>
                  <a:pt x="13" y="144"/>
                </a:lnTo>
                <a:lnTo>
                  <a:pt x="10" y="146"/>
                </a:lnTo>
                <a:lnTo>
                  <a:pt x="10" y="148"/>
                </a:lnTo>
                <a:lnTo>
                  <a:pt x="7" y="146"/>
                </a:lnTo>
                <a:lnTo>
                  <a:pt x="3" y="143"/>
                </a:lnTo>
                <a:lnTo>
                  <a:pt x="0" y="138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17436" name="Line 55"/>
          <p:cNvSpPr>
            <a:spLocks noChangeShapeType="1"/>
          </p:cNvSpPr>
          <p:nvPr/>
        </p:nvSpPr>
        <p:spPr bwMode="auto">
          <a:xfrm>
            <a:off x="2852738" y="4860925"/>
            <a:ext cx="0" cy="1800225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37" name="Line 56"/>
          <p:cNvSpPr>
            <a:spLocks noChangeShapeType="1"/>
          </p:cNvSpPr>
          <p:nvPr/>
        </p:nvSpPr>
        <p:spPr bwMode="auto">
          <a:xfrm flipH="1">
            <a:off x="2084388" y="5788025"/>
            <a:ext cx="1535112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38" name="Rectangle 57"/>
          <p:cNvSpPr>
            <a:spLocks noChangeArrowheads="1"/>
          </p:cNvSpPr>
          <p:nvPr/>
        </p:nvSpPr>
        <p:spPr bwMode="auto">
          <a:xfrm>
            <a:off x="3575050" y="5518150"/>
            <a:ext cx="46831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k</a:t>
            </a:r>
            <a:r>
              <a:rPr lang="en-US" altLang="it-IT" sz="2000" b="1" baseline="-25000">
                <a:latin typeface="Arial" panose="020B0604020202020204" pitchFamily="34" charset="0"/>
              </a:rPr>
              <a:t>x</a:t>
            </a:r>
            <a:endParaRPr lang="en-US" altLang="it-IT" b="1" baseline="-25000">
              <a:latin typeface="Arial" panose="020B0604020202020204" pitchFamily="34" charset="0"/>
            </a:endParaRPr>
          </a:p>
        </p:txBody>
      </p:sp>
      <p:sp>
        <p:nvSpPr>
          <p:cNvPr id="17439" name="Rectangle 58"/>
          <p:cNvSpPr>
            <a:spLocks noChangeArrowheads="1"/>
          </p:cNvSpPr>
          <p:nvPr/>
        </p:nvSpPr>
        <p:spPr bwMode="auto">
          <a:xfrm>
            <a:off x="2424113" y="4706938"/>
            <a:ext cx="4699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k</a:t>
            </a:r>
            <a:r>
              <a:rPr lang="en-US" altLang="it-IT" sz="2000" b="1" baseline="-25000"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7440" name="Line 59"/>
          <p:cNvSpPr>
            <a:spLocks noChangeShapeType="1"/>
          </p:cNvSpPr>
          <p:nvPr/>
        </p:nvSpPr>
        <p:spPr bwMode="auto">
          <a:xfrm>
            <a:off x="2832100" y="5527675"/>
            <a:ext cx="41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41" name="Oval 60"/>
          <p:cNvSpPr>
            <a:spLocks noChangeArrowheads="1"/>
          </p:cNvSpPr>
          <p:nvPr/>
        </p:nvSpPr>
        <p:spPr bwMode="auto">
          <a:xfrm>
            <a:off x="2827338" y="5502275"/>
            <a:ext cx="46037" cy="523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7442" name="Oval 61"/>
          <p:cNvSpPr>
            <a:spLocks noChangeArrowheads="1"/>
          </p:cNvSpPr>
          <p:nvPr/>
        </p:nvSpPr>
        <p:spPr bwMode="auto">
          <a:xfrm>
            <a:off x="2917825" y="5502275"/>
            <a:ext cx="47625" cy="5238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7443" name="Oval 62"/>
          <p:cNvSpPr>
            <a:spLocks noChangeArrowheads="1"/>
          </p:cNvSpPr>
          <p:nvPr/>
        </p:nvSpPr>
        <p:spPr bwMode="auto">
          <a:xfrm>
            <a:off x="3011488" y="5502275"/>
            <a:ext cx="44450" cy="5238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7444" name="Oval 63"/>
          <p:cNvSpPr>
            <a:spLocks noChangeArrowheads="1"/>
          </p:cNvSpPr>
          <p:nvPr/>
        </p:nvSpPr>
        <p:spPr bwMode="auto">
          <a:xfrm>
            <a:off x="3100388" y="5500688"/>
            <a:ext cx="46037" cy="5238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grpSp>
        <p:nvGrpSpPr>
          <p:cNvPr id="17445" name="Group 64"/>
          <p:cNvGrpSpPr>
            <a:grpSpLocks/>
          </p:cNvGrpSpPr>
          <p:nvPr/>
        </p:nvGrpSpPr>
        <p:grpSpPr bwMode="auto">
          <a:xfrm>
            <a:off x="3182938" y="5500688"/>
            <a:ext cx="319087" cy="53975"/>
            <a:chOff x="5484" y="1873"/>
            <a:chExt cx="459" cy="69"/>
          </a:xfrm>
        </p:grpSpPr>
        <p:sp>
          <p:nvSpPr>
            <p:cNvPr id="17501" name="Oval 65"/>
            <p:cNvSpPr>
              <a:spLocks noChangeArrowheads="1"/>
            </p:cNvSpPr>
            <p:nvPr/>
          </p:nvSpPr>
          <p:spPr bwMode="auto">
            <a:xfrm>
              <a:off x="5484" y="1875"/>
              <a:ext cx="68" cy="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502" name="Oval 66"/>
            <p:cNvSpPr>
              <a:spLocks noChangeArrowheads="1"/>
            </p:cNvSpPr>
            <p:nvPr/>
          </p:nvSpPr>
          <p:spPr bwMode="auto">
            <a:xfrm>
              <a:off x="5614" y="1875"/>
              <a:ext cx="67" cy="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503" name="Oval 67"/>
            <p:cNvSpPr>
              <a:spLocks noChangeArrowheads="1"/>
            </p:cNvSpPr>
            <p:nvPr/>
          </p:nvSpPr>
          <p:spPr bwMode="auto">
            <a:xfrm>
              <a:off x="5747" y="1876"/>
              <a:ext cx="67" cy="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504" name="Oval 68"/>
            <p:cNvSpPr>
              <a:spLocks noChangeArrowheads="1"/>
            </p:cNvSpPr>
            <p:nvPr/>
          </p:nvSpPr>
          <p:spPr bwMode="auto">
            <a:xfrm>
              <a:off x="5876" y="1873"/>
              <a:ext cx="67" cy="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</p:grpSp>
      <p:sp>
        <p:nvSpPr>
          <p:cNvPr id="17446" name="Oval 69"/>
          <p:cNvSpPr>
            <a:spLocks noChangeArrowheads="1"/>
          </p:cNvSpPr>
          <p:nvPr/>
        </p:nvSpPr>
        <p:spPr bwMode="auto">
          <a:xfrm>
            <a:off x="2211388" y="5497513"/>
            <a:ext cx="46037" cy="52387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7447" name="Oval 70"/>
          <p:cNvSpPr>
            <a:spLocks noChangeArrowheads="1"/>
          </p:cNvSpPr>
          <p:nvPr/>
        </p:nvSpPr>
        <p:spPr bwMode="auto">
          <a:xfrm>
            <a:off x="2303463" y="5497513"/>
            <a:ext cx="47625" cy="5238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7448" name="Oval 71"/>
          <p:cNvSpPr>
            <a:spLocks noChangeArrowheads="1"/>
          </p:cNvSpPr>
          <p:nvPr/>
        </p:nvSpPr>
        <p:spPr bwMode="auto">
          <a:xfrm>
            <a:off x="2392363" y="5494338"/>
            <a:ext cx="47625" cy="5397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7449" name="Oval 72"/>
          <p:cNvSpPr>
            <a:spLocks noChangeArrowheads="1"/>
          </p:cNvSpPr>
          <p:nvPr/>
        </p:nvSpPr>
        <p:spPr bwMode="auto">
          <a:xfrm>
            <a:off x="2476500" y="5497513"/>
            <a:ext cx="47625" cy="5238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7450" name="Oval 73"/>
          <p:cNvSpPr>
            <a:spLocks noChangeArrowheads="1"/>
          </p:cNvSpPr>
          <p:nvPr/>
        </p:nvSpPr>
        <p:spPr bwMode="auto">
          <a:xfrm>
            <a:off x="2568575" y="5497513"/>
            <a:ext cx="44450" cy="5238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7451" name="Oval 74"/>
          <p:cNvSpPr>
            <a:spLocks noChangeArrowheads="1"/>
          </p:cNvSpPr>
          <p:nvPr/>
        </p:nvSpPr>
        <p:spPr bwMode="auto">
          <a:xfrm>
            <a:off x="2659063" y="5497513"/>
            <a:ext cx="46037" cy="5238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7452" name="Oval 75"/>
          <p:cNvSpPr>
            <a:spLocks noChangeArrowheads="1"/>
          </p:cNvSpPr>
          <p:nvPr/>
        </p:nvSpPr>
        <p:spPr bwMode="auto">
          <a:xfrm>
            <a:off x="2749550" y="5494338"/>
            <a:ext cx="44450" cy="5397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7453" name="Rectangle 223"/>
          <p:cNvSpPr>
            <a:spLocks noChangeArrowheads="1"/>
          </p:cNvSpPr>
          <p:nvPr/>
        </p:nvSpPr>
        <p:spPr bwMode="auto">
          <a:xfrm>
            <a:off x="1682750" y="981075"/>
            <a:ext cx="2241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Times" panose="02020603050405020304" pitchFamily="18" charset="0"/>
              </a:rPr>
              <a:t>Conventional MRI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>
                <a:latin typeface="Times" panose="02020603050405020304" pitchFamily="18" charset="0"/>
              </a:rPr>
              <a:t>(gradient-echo)</a:t>
            </a:r>
          </a:p>
        </p:txBody>
      </p:sp>
      <p:sp>
        <p:nvSpPr>
          <p:cNvPr id="17454" name="Line 337"/>
          <p:cNvSpPr>
            <a:spLocks noChangeShapeType="1"/>
          </p:cNvSpPr>
          <p:nvPr/>
        </p:nvSpPr>
        <p:spPr bwMode="auto">
          <a:xfrm>
            <a:off x="3735388" y="5616575"/>
            <a:ext cx="7924800" cy="0"/>
          </a:xfrm>
          <a:prstGeom prst="line">
            <a:avLst/>
          </a:prstGeom>
          <a:noFill/>
          <a:ln w="38100" cmpd="dbl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grpSp>
        <p:nvGrpSpPr>
          <p:cNvPr id="17455" name="Group 338"/>
          <p:cNvGrpSpPr>
            <a:grpSpLocks/>
          </p:cNvGrpSpPr>
          <p:nvPr/>
        </p:nvGrpSpPr>
        <p:grpSpPr bwMode="auto">
          <a:xfrm>
            <a:off x="3336925" y="3276600"/>
            <a:ext cx="244475" cy="17463"/>
            <a:chOff x="1567" y="2188"/>
            <a:chExt cx="258" cy="15"/>
          </a:xfrm>
        </p:grpSpPr>
        <p:sp>
          <p:nvSpPr>
            <p:cNvPr id="17493" name="Oval 339"/>
            <p:cNvSpPr>
              <a:spLocks noChangeArrowheads="1"/>
            </p:cNvSpPr>
            <p:nvPr/>
          </p:nvSpPr>
          <p:spPr bwMode="auto">
            <a:xfrm>
              <a:off x="1567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94" name="Oval 340"/>
            <p:cNvSpPr>
              <a:spLocks noChangeArrowheads="1"/>
            </p:cNvSpPr>
            <p:nvPr/>
          </p:nvSpPr>
          <p:spPr bwMode="auto">
            <a:xfrm>
              <a:off x="1602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95" name="Oval 341"/>
            <p:cNvSpPr>
              <a:spLocks noChangeArrowheads="1"/>
            </p:cNvSpPr>
            <p:nvPr/>
          </p:nvSpPr>
          <p:spPr bwMode="auto">
            <a:xfrm>
              <a:off x="163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96" name="Oval 342"/>
            <p:cNvSpPr>
              <a:spLocks noChangeArrowheads="1"/>
            </p:cNvSpPr>
            <p:nvPr/>
          </p:nvSpPr>
          <p:spPr bwMode="auto">
            <a:xfrm>
              <a:off x="167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97" name="Oval 343"/>
            <p:cNvSpPr>
              <a:spLocks noChangeArrowheads="1"/>
            </p:cNvSpPr>
            <p:nvPr/>
          </p:nvSpPr>
          <p:spPr bwMode="auto">
            <a:xfrm>
              <a:off x="170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98" name="Oval 344"/>
            <p:cNvSpPr>
              <a:spLocks noChangeArrowheads="1"/>
            </p:cNvSpPr>
            <p:nvPr/>
          </p:nvSpPr>
          <p:spPr bwMode="auto">
            <a:xfrm>
              <a:off x="174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99" name="Oval 345"/>
            <p:cNvSpPr>
              <a:spLocks noChangeArrowheads="1"/>
            </p:cNvSpPr>
            <p:nvPr/>
          </p:nvSpPr>
          <p:spPr bwMode="auto">
            <a:xfrm>
              <a:off x="177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500" name="Oval 346"/>
            <p:cNvSpPr>
              <a:spLocks noChangeArrowheads="1"/>
            </p:cNvSpPr>
            <p:nvPr/>
          </p:nvSpPr>
          <p:spPr bwMode="auto">
            <a:xfrm>
              <a:off x="1811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</p:grpSp>
      <p:grpSp>
        <p:nvGrpSpPr>
          <p:cNvPr id="17456" name="Group 347"/>
          <p:cNvGrpSpPr>
            <a:grpSpLocks/>
          </p:cNvGrpSpPr>
          <p:nvPr/>
        </p:nvGrpSpPr>
        <p:grpSpPr bwMode="auto">
          <a:xfrm>
            <a:off x="3108325" y="3276600"/>
            <a:ext cx="244475" cy="17463"/>
            <a:chOff x="1567" y="2188"/>
            <a:chExt cx="258" cy="15"/>
          </a:xfrm>
        </p:grpSpPr>
        <p:sp>
          <p:nvSpPr>
            <p:cNvPr id="17485" name="Oval 348"/>
            <p:cNvSpPr>
              <a:spLocks noChangeArrowheads="1"/>
            </p:cNvSpPr>
            <p:nvPr/>
          </p:nvSpPr>
          <p:spPr bwMode="auto">
            <a:xfrm>
              <a:off x="1567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86" name="Oval 349"/>
            <p:cNvSpPr>
              <a:spLocks noChangeArrowheads="1"/>
            </p:cNvSpPr>
            <p:nvPr/>
          </p:nvSpPr>
          <p:spPr bwMode="auto">
            <a:xfrm>
              <a:off x="1602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87" name="Oval 350"/>
            <p:cNvSpPr>
              <a:spLocks noChangeArrowheads="1"/>
            </p:cNvSpPr>
            <p:nvPr/>
          </p:nvSpPr>
          <p:spPr bwMode="auto">
            <a:xfrm>
              <a:off x="163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88" name="Oval 351"/>
            <p:cNvSpPr>
              <a:spLocks noChangeArrowheads="1"/>
            </p:cNvSpPr>
            <p:nvPr/>
          </p:nvSpPr>
          <p:spPr bwMode="auto">
            <a:xfrm>
              <a:off x="167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89" name="Oval 352"/>
            <p:cNvSpPr>
              <a:spLocks noChangeArrowheads="1"/>
            </p:cNvSpPr>
            <p:nvPr/>
          </p:nvSpPr>
          <p:spPr bwMode="auto">
            <a:xfrm>
              <a:off x="170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90" name="Oval 353"/>
            <p:cNvSpPr>
              <a:spLocks noChangeArrowheads="1"/>
            </p:cNvSpPr>
            <p:nvPr/>
          </p:nvSpPr>
          <p:spPr bwMode="auto">
            <a:xfrm>
              <a:off x="174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91" name="Oval 354"/>
            <p:cNvSpPr>
              <a:spLocks noChangeArrowheads="1"/>
            </p:cNvSpPr>
            <p:nvPr/>
          </p:nvSpPr>
          <p:spPr bwMode="auto">
            <a:xfrm>
              <a:off x="177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92" name="Oval 355"/>
            <p:cNvSpPr>
              <a:spLocks noChangeArrowheads="1"/>
            </p:cNvSpPr>
            <p:nvPr/>
          </p:nvSpPr>
          <p:spPr bwMode="auto">
            <a:xfrm>
              <a:off x="1811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</p:grpSp>
      <p:grpSp>
        <p:nvGrpSpPr>
          <p:cNvPr id="17457" name="Group 356"/>
          <p:cNvGrpSpPr>
            <a:grpSpLocks/>
          </p:cNvGrpSpPr>
          <p:nvPr/>
        </p:nvGrpSpPr>
        <p:grpSpPr bwMode="auto">
          <a:xfrm>
            <a:off x="2879725" y="3276600"/>
            <a:ext cx="244475" cy="17463"/>
            <a:chOff x="1567" y="2188"/>
            <a:chExt cx="258" cy="15"/>
          </a:xfrm>
        </p:grpSpPr>
        <p:sp>
          <p:nvSpPr>
            <p:cNvPr id="17477" name="Oval 357"/>
            <p:cNvSpPr>
              <a:spLocks noChangeArrowheads="1"/>
            </p:cNvSpPr>
            <p:nvPr/>
          </p:nvSpPr>
          <p:spPr bwMode="auto">
            <a:xfrm>
              <a:off x="1567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78" name="Oval 358"/>
            <p:cNvSpPr>
              <a:spLocks noChangeArrowheads="1"/>
            </p:cNvSpPr>
            <p:nvPr/>
          </p:nvSpPr>
          <p:spPr bwMode="auto">
            <a:xfrm>
              <a:off x="1602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79" name="Oval 359"/>
            <p:cNvSpPr>
              <a:spLocks noChangeArrowheads="1"/>
            </p:cNvSpPr>
            <p:nvPr/>
          </p:nvSpPr>
          <p:spPr bwMode="auto">
            <a:xfrm>
              <a:off x="163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80" name="Oval 360"/>
            <p:cNvSpPr>
              <a:spLocks noChangeArrowheads="1"/>
            </p:cNvSpPr>
            <p:nvPr/>
          </p:nvSpPr>
          <p:spPr bwMode="auto">
            <a:xfrm>
              <a:off x="167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81" name="Oval 361"/>
            <p:cNvSpPr>
              <a:spLocks noChangeArrowheads="1"/>
            </p:cNvSpPr>
            <p:nvPr/>
          </p:nvSpPr>
          <p:spPr bwMode="auto">
            <a:xfrm>
              <a:off x="170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82" name="Oval 362"/>
            <p:cNvSpPr>
              <a:spLocks noChangeArrowheads="1"/>
            </p:cNvSpPr>
            <p:nvPr/>
          </p:nvSpPr>
          <p:spPr bwMode="auto">
            <a:xfrm>
              <a:off x="174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83" name="Oval 363"/>
            <p:cNvSpPr>
              <a:spLocks noChangeArrowheads="1"/>
            </p:cNvSpPr>
            <p:nvPr/>
          </p:nvSpPr>
          <p:spPr bwMode="auto">
            <a:xfrm>
              <a:off x="177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84" name="Oval 364"/>
            <p:cNvSpPr>
              <a:spLocks noChangeArrowheads="1"/>
            </p:cNvSpPr>
            <p:nvPr/>
          </p:nvSpPr>
          <p:spPr bwMode="auto">
            <a:xfrm>
              <a:off x="1811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</p:grpSp>
      <p:grpSp>
        <p:nvGrpSpPr>
          <p:cNvPr id="17458" name="Group 365"/>
          <p:cNvGrpSpPr>
            <a:grpSpLocks/>
          </p:cNvGrpSpPr>
          <p:nvPr/>
        </p:nvGrpSpPr>
        <p:grpSpPr bwMode="auto">
          <a:xfrm>
            <a:off x="2743200" y="3276600"/>
            <a:ext cx="244475" cy="17463"/>
            <a:chOff x="1567" y="2188"/>
            <a:chExt cx="258" cy="15"/>
          </a:xfrm>
        </p:grpSpPr>
        <p:sp>
          <p:nvSpPr>
            <p:cNvPr id="17469" name="Oval 366"/>
            <p:cNvSpPr>
              <a:spLocks noChangeArrowheads="1"/>
            </p:cNvSpPr>
            <p:nvPr/>
          </p:nvSpPr>
          <p:spPr bwMode="auto">
            <a:xfrm>
              <a:off x="1567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70" name="Oval 367"/>
            <p:cNvSpPr>
              <a:spLocks noChangeArrowheads="1"/>
            </p:cNvSpPr>
            <p:nvPr/>
          </p:nvSpPr>
          <p:spPr bwMode="auto">
            <a:xfrm>
              <a:off x="1602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71" name="Oval 368"/>
            <p:cNvSpPr>
              <a:spLocks noChangeArrowheads="1"/>
            </p:cNvSpPr>
            <p:nvPr/>
          </p:nvSpPr>
          <p:spPr bwMode="auto">
            <a:xfrm>
              <a:off x="163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72" name="Oval 369"/>
            <p:cNvSpPr>
              <a:spLocks noChangeArrowheads="1"/>
            </p:cNvSpPr>
            <p:nvPr/>
          </p:nvSpPr>
          <p:spPr bwMode="auto">
            <a:xfrm>
              <a:off x="167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73" name="Oval 370"/>
            <p:cNvSpPr>
              <a:spLocks noChangeArrowheads="1"/>
            </p:cNvSpPr>
            <p:nvPr/>
          </p:nvSpPr>
          <p:spPr bwMode="auto">
            <a:xfrm>
              <a:off x="170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74" name="Oval 371"/>
            <p:cNvSpPr>
              <a:spLocks noChangeArrowheads="1"/>
            </p:cNvSpPr>
            <p:nvPr/>
          </p:nvSpPr>
          <p:spPr bwMode="auto">
            <a:xfrm>
              <a:off x="174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75" name="Oval 372"/>
            <p:cNvSpPr>
              <a:spLocks noChangeArrowheads="1"/>
            </p:cNvSpPr>
            <p:nvPr/>
          </p:nvSpPr>
          <p:spPr bwMode="auto">
            <a:xfrm>
              <a:off x="177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7476" name="Oval 373"/>
            <p:cNvSpPr>
              <a:spLocks noChangeArrowheads="1"/>
            </p:cNvSpPr>
            <p:nvPr/>
          </p:nvSpPr>
          <p:spPr bwMode="auto">
            <a:xfrm>
              <a:off x="1811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</p:grpSp>
      <p:sp>
        <p:nvSpPr>
          <p:cNvPr id="17459" name="Rectangle 374"/>
          <p:cNvSpPr>
            <a:spLocks noChangeArrowheads="1"/>
          </p:cNvSpPr>
          <p:nvPr/>
        </p:nvSpPr>
        <p:spPr bwMode="auto">
          <a:xfrm>
            <a:off x="0" y="6019800"/>
            <a:ext cx="2212975" cy="584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chemeClr val="bg1"/>
                </a:solidFill>
                <a:latin typeface="Arial" panose="020B0604020202020204" pitchFamily="34" charset="0"/>
              </a:rPr>
              <a:t>one RF excitation,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chemeClr val="bg1"/>
                </a:solidFill>
                <a:latin typeface="Arial" panose="020B0604020202020204" pitchFamily="34" charset="0"/>
              </a:rPr>
              <a:t>one line of kspace...</a:t>
            </a:r>
          </a:p>
        </p:txBody>
      </p:sp>
      <p:grpSp>
        <p:nvGrpSpPr>
          <p:cNvPr id="17460" name="Group 376"/>
          <p:cNvGrpSpPr>
            <a:grpSpLocks/>
          </p:cNvGrpSpPr>
          <p:nvPr/>
        </p:nvGrpSpPr>
        <p:grpSpPr bwMode="auto">
          <a:xfrm>
            <a:off x="2562225" y="3933825"/>
            <a:ext cx="1139825" cy="330200"/>
            <a:chOff x="2561928" y="3933056"/>
            <a:chExt cx="1139824" cy="330200"/>
          </a:xfrm>
        </p:grpSpPr>
        <p:pic>
          <p:nvPicPr>
            <p:cNvPr id="17467" name="Picture 5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3933056"/>
              <a:ext cx="569912" cy="330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68" name="Picture 5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61928" y="3933056"/>
              <a:ext cx="569912" cy="330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" name="Straight Arrow Connector 2"/>
          <p:cNvCxnSpPr>
            <a:stCxn id="17423" idx="1"/>
          </p:cNvCxnSpPr>
          <p:nvPr/>
        </p:nvCxnSpPr>
        <p:spPr>
          <a:xfrm>
            <a:off x="2371725" y="1752600"/>
            <a:ext cx="746125" cy="0"/>
          </a:xfrm>
          <a:prstGeom prst="straightConnector1">
            <a:avLst/>
          </a:prstGeom>
          <a:ln w="28575">
            <a:solidFill>
              <a:srgbClr val="0066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63" name="Rectangle 7"/>
          <p:cNvSpPr>
            <a:spLocks noChangeArrowheads="1"/>
          </p:cNvSpPr>
          <p:nvPr/>
        </p:nvSpPr>
        <p:spPr bwMode="auto">
          <a:xfrm>
            <a:off x="2555875" y="1484313"/>
            <a:ext cx="4429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600" b="1">
                <a:solidFill>
                  <a:srgbClr val="006600"/>
                </a:solidFill>
                <a:latin typeface="Arial" panose="020B0604020202020204" pitchFamily="34" charset="0"/>
              </a:rPr>
              <a:t>TE</a:t>
            </a:r>
          </a:p>
        </p:txBody>
      </p:sp>
      <p:sp>
        <p:nvSpPr>
          <p:cNvPr id="17464" name="Line 49"/>
          <p:cNvSpPr>
            <a:spLocks noChangeShapeType="1"/>
          </p:cNvSpPr>
          <p:nvPr/>
        </p:nvSpPr>
        <p:spPr bwMode="auto">
          <a:xfrm flipV="1">
            <a:off x="2743200" y="2562225"/>
            <a:ext cx="19050" cy="14605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65" name="Line 50"/>
          <p:cNvSpPr>
            <a:spLocks noChangeShapeType="1"/>
          </p:cNvSpPr>
          <p:nvPr/>
        </p:nvSpPr>
        <p:spPr bwMode="auto">
          <a:xfrm flipH="1" flipV="1">
            <a:off x="2559050" y="2555875"/>
            <a:ext cx="41275" cy="15240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7466" name="Line 51"/>
          <p:cNvSpPr>
            <a:spLocks noChangeShapeType="1"/>
          </p:cNvSpPr>
          <p:nvPr/>
        </p:nvSpPr>
        <p:spPr bwMode="auto">
          <a:xfrm flipH="1">
            <a:off x="2590800" y="2708275"/>
            <a:ext cx="166688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23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Structural versus EPI MRI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2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09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1692275" y="3503613"/>
            <a:ext cx="6032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S(t)</a:t>
            </a: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3132138" y="1598613"/>
            <a:ext cx="0" cy="2260600"/>
          </a:xfrm>
          <a:prstGeom prst="line">
            <a:avLst/>
          </a:prstGeom>
          <a:noFill/>
          <a:ln w="12700">
            <a:solidFill>
              <a:srgbClr val="FF33CC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76200" y="2112963"/>
            <a:ext cx="1628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“slice select”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76200" y="2981325"/>
            <a:ext cx="1362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“freq. enc”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 (read-out)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1625600" y="1685925"/>
            <a:ext cx="4857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RF</a:t>
            </a:r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2216150" y="1979613"/>
            <a:ext cx="1597025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18441" name="Group 9"/>
          <p:cNvGrpSpPr>
            <a:grpSpLocks/>
          </p:cNvGrpSpPr>
          <p:nvPr/>
        </p:nvGrpSpPr>
        <p:grpSpPr bwMode="auto">
          <a:xfrm>
            <a:off x="2374900" y="3556000"/>
            <a:ext cx="1606550" cy="328613"/>
            <a:chOff x="1586" y="2589"/>
            <a:chExt cx="1906" cy="277"/>
          </a:xfrm>
        </p:grpSpPr>
        <p:sp>
          <p:nvSpPr>
            <p:cNvPr id="18812" name="Line 10"/>
            <p:cNvSpPr>
              <a:spLocks noChangeShapeType="1"/>
            </p:cNvSpPr>
            <p:nvPr/>
          </p:nvSpPr>
          <p:spPr bwMode="auto">
            <a:xfrm>
              <a:off x="1587" y="2864"/>
              <a:ext cx="1905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813" name="Line 11"/>
            <p:cNvSpPr>
              <a:spLocks noChangeShapeType="1"/>
            </p:cNvSpPr>
            <p:nvPr/>
          </p:nvSpPr>
          <p:spPr bwMode="auto">
            <a:xfrm flipV="1">
              <a:off x="1586" y="2589"/>
              <a:ext cx="0" cy="277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8442" name="Rectangle 12"/>
          <p:cNvSpPr>
            <a:spLocks noChangeArrowheads="1"/>
          </p:cNvSpPr>
          <p:nvPr/>
        </p:nvSpPr>
        <p:spPr bwMode="auto">
          <a:xfrm>
            <a:off x="3810000" y="1863725"/>
            <a:ext cx="285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18443" name="Line 13"/>
          <p:cNvSpPr>
            <a:spLocks noChangeShapeType="1"/>
          </p:cNvSpPr>
          <p:nvPr/>
        </p:nvSpPr>
        <p:spPr bwMode="auto">
          <a:xfrm>
            <a:off x="2551113" y="2333625"/>
            <a:ext cx="1287462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44" name="Rectangle 14"/>
          <p:cNvSpPr>
            <a:spLocks noChangeArrowheads="1"/>
          </p:cNvSpPr>
          <p:nvPr/>
        </p:nvSpPr>
        <p:spPr bwMode="auto">
          <a:xfrm>
            <a:off x="1693863" y="2076450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G</a:t>
            </a:r>
            <a:r>
              <a:rPr lang="en-US" altLang="it-IT" sz="2000" b="1" baseline="-25000">
                <a:latin typeface="Arial" panose="020B0604020202020204" pitchFamily="34" charset="0"/>
              </a:rPr>
              <a:t>z</a:t>
            </a:r>
          </a:p>
        </p:txBody>
      </p:sp>
      <p:grpSp>
        <p:nvGrpSpPr>
          <p:cNvPr id="18445" name="Group 15"/>
          <p:cNvGrpSpPr>
            <a:grpSpLocks/>
          </p:cNvGrpSpPr>
          <p:nvPr/>
        </p:nvGrpSpPr>
        <p:grpSpPr bwMode="auto">
          <a:xfrm>
            <a:off x="2265363" y="1570038"/>
            <a:ext cx="231775" cy="492125"/>
            <a:chOff x="1455" y="920"/>
            <a:chExt cx="277" cy="414"/>
          </a:xfrm>
        </p:grpSpPr>
        <p:grpSp>
          <p:nvGrpSpPr>
            <p:cNvPr id="18797" name="Group 16"/>
            <p:cNvGrpSpPr>
              <a:grpSpLocks/>
            </p:cNvGrpSpPr>
            <p:nvPr/>
          </p:nvGrpSpPr>
          <p:grpSpPr bwMode="auto">
            <a:xfrm>
              <a:off x="1563" y="920"/>
              <a:ext cx="54" cy="336"/>
              <a:chOff x="1563" y="920"/>
              <a:chExt cx="54" cy="336"/>
            </a:xfrm>
          </p:grpSpPr>
          <p:sp>
            <p:nvSpPr>
              <p:cNvPr id="18810" name="Arc 17"/>
              <p:cNvSpPr>
                <a:spLocks/>
              </p:cNvSpPr>
              <p:nvPr/>
            </p:nvSpPr>
            <p:spPr bwMode="auto">
              <a:xfrm>
                <a:off x="1588" y="921"/>
                <a:ext cx="29" cy="335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599"/>
                  <a:gd name="T10" fmla="*/ 0 h 21600"/>
                  <a:gd name="T11" fmla="*/ 21599 w 2159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9" h="21600" fill="none" extrusionOk="0">
                    <a:moveTo>
                      <a:pt x="-1" y="0"/>
                    </a:moveTo>
                    <a:cubicBezTo>
                      <a:pt x="11904" y="0"/>
                      <a:pt x="21564" y="9631"/>
                      <a:pt x="21599" y="21535"/>
                    </a:cubicBezTo>
                  </a:path>
                  <a:path w="21599" h="21600" stroke="0" extrusionOk="0">
                    <a:moveTo>
                      <a:pt x="-1" y="0"/>
                    </a:moveTo>
                    <a:cubicBezTo>
                      <a:pt x="11904" y="0"/>
                      <a:pt x="21564" y="9631"/>
                      <a:pt x="21599" y="21535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811" name="Arc 18"/>
              <p:cNvSpPr>
                <a:spLocks/>
              </p:cNvSpPr>
              <p:nvPr/>
            </p:nvSpPr>
            <p:spPr bwMode="auto">
              <a:xfrm>
                <a:off x="1563" y="920"/>
                <a:ext cx="29" cy="334"/>
              </a:xfrm>
              <a:custGeom>
                <a:avLst/>
                <a:gdLst>
                  <a:gd name="T0" fmla="*/ 0 w 21599"/>
                  <a:gd name="T1" fmla="*/ 0 h 21587"/>
                  <a:gd name="T2" fmla="*/ 0 w 21599"/>
                  <a:gd name="T3" fmla="*/ 0 h 21587"/>
                  <a:gd name="T4" fmla="*/ 0 w 21599"/>
                  <a:gd name="T5" fmla="*/ 0 h 21587"/>
                  <a:gd name="T6" fmla="*/ 0 60000 65536"/>
                  <a:gd name="T7" fmla="*/ 0 60000 65536"/>
                  <a:gd name="T8" fmla="*/ 0 60000 65536"/>
                  <a:gd name="T9" fmla="*/ 0 w 21599"/>
                  <a:gd name="T10" fmla="*/ 0 h 21587"/>
                  <a:gd name="T11" fmla="*/ 21599 w 21599"/>
                  <a:gd name="T12" fmla="*/ 21587 h 215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9" h="21587" fill="none" extrusionOk="0">
                    <a:moveTo>
                      <a:pt x="-1" y="21522"/>
                    </a:moveTo>
                    <a:cubicBezTo>
                      <a:pt x="33" y="9907"/>
                      <a:pt x="9247" y="399"/>
                      <a:pt x="20855" y="-1"/>
                    </a:cubicBezTo>
                  </a:path>
                  <a:path w="21599" h="21587" stroke="0" extrusionOk="0">
                    <a:moveTo>
                      <a:pt x="-1" y="21522"/>
                    </a:moveTo>
                    <a:cubicBezTo>
                      <a:pt x="33" y="9907"/>
                      <a:pt x="9247" y="399"/>
                      <a:pt x="20855" y="-1"/>
                    </a:cubicBezTo>
                    <a:lnTo>
                      <a:pt x="21599" y="21587"/>
                    </a:lnTo>
                    <a:lnTo>
                      <a:pt x="-1" y="2152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8798" name="Group 19"/>
            <p:cNvGrpSpPr>
              <a:grpSpLocks/>
            </p:cNvGrpSpPr>
            <p:nvPr/>
          </p:nvGrpSpPr>
          <p:grpSpPr bwMode="auto">
            <a:xfrm>
              <a:off x="1625" y="1260"/>
              <a:ext cx="55" cy="74"/>
              <a:chOff x="1625" y="1260"/>
              <a:chExt cx="55" cy="74"/>
            </a:xfrm>
          </p:grpSpPr>
          <p:sp>
            <p:nvSpPr>
              <p:cNvPr id="18808" name="Arc 20"/>
              <p:cNvSpPr>
                <a:spLocks/>
              </p:cNvSpPr>
              <p:nvPr/>
            </p:nvSpPr>
            <p:spPr bwMode="auto">
              <a:xfrm rot="10800000">
                <a:off x="1656" y="1260"/>
                <a:ext cx="24" cy="73"/>
              </a:xfrm>
              <a:custGeom>
                <a:avLst/>
                <a:gdLst>
                  <a:gd name="T0" fmla="*/ 0 w 21598"/>
                  <a:gd name="T1" fmla="*/ 0 h 21582"/>
                  <a:gd name="T2" fmla="*/ 0 w 21598"/>
                  <a:gd name="T3" fmla="*/ 0 h 21582"/>
                  <a:gd name="T4" fmla="*/ 0 w 21598"/>
                  <a:gd name="T5" fmla="*/ 0 h 21582"/>
                  <a:gd name="T6" fmla="*/ 0 60000 65536"/>
                  <a:gd name="T7" fmla="*/ 0 60000 65536"/>
                  <a:gd name="T8" fmla="*/ 0 60000 65536"/>
                  <a:gd name="T9" fmla="*/ 0 w 21598"/>
                  <a:gd name="T10" fmla="*/ 0 h 21582"/>
                  <a:gd name="T11" fmla="*/ 21598 w 21598"/>
                  <a:gd name="T12" fmla="*/ 21582 h 21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8" h="21582" fill="none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</a:path>
                  <a:path w="21598" h="21582" stroke="0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  <a:lnTo>
                      <a:pt x="21598" y="21582"/>
                    </a:lnTo>
                    <a:lnTo>
                      <a:pt x="-1" y="21294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809" name="Arc 21"/>
              <p:cNvSpPr>
                <a:spLocks/>
              </p:cNvSpPr>
              <p:nvPr/>
            </p:nvSpPr>
            <p:spPr bwMode="auto">
              <a:xfrm rot="10800000">
                <a:off x="1625" y="1260"/>
                <a:ext cx="25" cy="74"/>
              </a:xfrm>
              <a:custGeom>
                <a:avLst/>
                <a:gdLst>
                  <a:gd name="T0" fmla="*/ 0 w 22471"/>
                  <a:gd name="T1" fmla="*/ 0 h 21600"/>
                  <a:gd name="T2" fmla="*/ 0 w 22471"/>
                  <a:gd name="T3" fmla="*/ 0 h 21600"/>
                  <a:gd name="T4" fmla="*/ 0 w 2247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71"/>
                  <a:gd name="T10" fmla="*/ 0 h 21600"/>
                  <a:gd name="T11" fmla="*/ 22471 w 2247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71" h="21600" fill="none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</a:path>
                  <a:path w="22471" h="21600" stroke="0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  <a:lnTo>
                      <a:pt x="87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8799" name="Group 22"/>
            <p:cNvGrpSpPr>
              <a:grpSpLocks/>
            </p:cNvGrpSpPr>
            <p:nvPr/>
          </p:nvGrpSpPr>
          <p:grpSpPr bwMode="auto">
            <a:xfrm>
              <a:off x="1507" y="1260"/>
              <a:ext cx="55" cy="74"/>
              <a:chOff x="1507" y="1260"/>
              <a:chExt cx="55" cy="74"/>
            </a:xfrm>
          </p:grpSpPr>
          <p:sp>
            <p:nvSpPr>
              <p:cNvPr id="18806" name="Arc 23"/>
              <p:cNvSpPr>
                <a:spLocks/>
              </p:cNvSpPr>
              <p:nvPr/>
            </p:nvSpPr>
            <p:spPr bwMode="auto">
              <a:xfrm rot="10800000">
                <a:off x="1538" y="1260"/>
                <a:ext cx="24" cy="73"/>
              </a:xfrm>
              <a:custGeom>
                <a:avLst/>
                <a:gdLst>
                  <a:gd name="T0" fmla="*/ 0 w 21598"/>
                  <a:gd name="T1" fmla="*/ 0 h 21582"/>
                  <a:gd name="T2" fmla="*/ 0 w 21598"/>
                  <a:gd name="T3" fmla="*/ 0 h 21582"/>
                  <a:gd name="T4" fmla="*/ 0 w 21598"/>
                  <a:gd name="T5" fmla="*/ 0 h 21582"/>
                  <a:gd name="T6" fmla="*/ 0 60000 65536"/>
                  <a:gd name="T7" fmla="*/ 0 60000 65536"/>
                  <a:gd name="T8" fmla="*/ 0 60000 65536"/>
                  <a:gd name="T9" fmla="*/ 0 w 21598"/>
                  <a:gd name="T10" fmla="*/ 0 h 21582"/>
                  <a:gd name="T11" fmla="*/ 21598 w 21598"/>
                  <a:gd name="T12" fmla="*/ 21582 h 21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8" h="21582" fill="none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</a:path>
                  <a:path w="21598" h="21582" stroke="0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  <a:lnTo>
                      <a:pt x="21598" y="21582"/>
                    </a:lnTo>
                    <a:lnTo>
                      <a:pt x="-1" y="21294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807" name="Arc 24"/>
              <p:cNvSpPr>
                <a:spLocks/>
              </p:cNvSpPr>
              <p:nvPr/>
            </p:nvSpPr>
            <p:spPr bwMode="auto">
              <a:xfrm rot="10800000">
                <a:off x="1507" y="1260"/>
                <a:ext cx="25" cy="74"/>
              </a:xfrm>
              <a:custGeom>
                <a:avLst/>
                <a:gdLst>
                  <a:gd name="T0" fmla="*/ 0 w 22471"/>
                  <a:gd name="T1" fmla="*/ 0 h 21600"/>
                  <a:gd name="T2" fmla="*/ 0 w 22471"/>
                  <a:gd name="T3" fmla="*/ 0 h 21600"/>
                  <a:gd name="T4" fmla="*/ 0 w 2247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71"/>
                  <a:gd name="T10" fmla="*/ 0 h 21600"/>
                  <a:gd name="T11" fmla="*/ 22471 w 2247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71" h="21600" fill="none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</a:path>
                  <a:path w="22471" h="21600" stroke="0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  <a:lnTo>
                      <a:pt x="87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8800" name="Group 25"/>
            <p:cNvGrpSpPr>
              <a:grpSpLocks/>
            </p:cNvGrpSpPr>
            <p:nvPr/>
          </p:nvGrpSpPr>
          <p:grpSpPr bwMode="auto">
            <a:xfrm>
              <a:off x="1686" y="1244"/>
              <a:ext cx="46" cy="27"/>
              <a:chOff x="1686" y="1244"/>
              <a:chExt cx="46" cy="27"/>
            </a:xfrm>
          </p:grpSpPr>
          <p:sp>
            <p:nvSpPr>
              <p:cNvPr id="18804" name="Arc 26"/>
              <p:cNvSpPr>
                <a:spLocks/>
              </p:cNvSpPr>
              <p:nvPr/>
            </p:nvSpPr>
            <p:spPr bwMode="auto">
              <a:xfrm>
                <a:off x="1707" y="1244"/>
                <a:ext cx="25" cy="27"/>
              </a:xfrm>
              <a:custGeom>
                <a:avLst/>
                <a:gdLst>
                  <a:gd name="T0" fmla="*/ 0 w 22447"/>
                  <a:gd name="T1" fmla="*/ 0 h 21600"/>
                  <a:gd name="T2" fmla="*/ 0 w 22447"/>
                  <a:gd name="T3" fmla="*/ 0 h 21600"/>
                  <a:gd name="T4" fmla="*/ 0 w 2244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47"/>
                  <a:gd name="T10" fmla="*/ 0 h 21600"/>
                  <a:gd name="T11" fmla="*/ 22447 w 2244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47" h="21600" fill="none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</a:path>
                  <a:path w="22447" h="21600" stroke="0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  <a:lnTo>
                      <a:pt x="86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805" name="Arc 27"/>
              <p:cNvSpPr>
                <a:spLocks/>
              </p:cNvSpPr>
              <p:nvPr/>
            </p:nvSpPr>
            <p:spPr bwMode="auto">
              <a:xfrm>
                <a:off x="1686" y="1245"/>
                <a:ext cx="24" cy="26"/>
              </a:xfrm>
              <a:custGeom>
                <a:avLst/>
                <a:gdLst>
                  <a:gd name="T0" fmla="*/ 0 w 21585"/>
                  <a:gd name="T1" fmla="*/ 0 h 21582"/>
                  <a:gd name="T2" fmla="*/ 0 w 21585"/>
                  <a:gd name="T3" fmla="*/ 0 h 21582"/>
                  <a:gd name="T4" fmla="*/ 0 w 21585"/>
                  <a:gd name="T5" fmla="*/ 0 h 21582"/>
                  <a:gd name="T6" fmla="*/ 0 60000 65536"/>
                  <a:gd name="T7" fmla="*/ 0 60000 65536"/>
                  <a:gd name="T8" fmla="*/ 0 60000 65536"/>
                  <a:gd name="T9" fmla="*/ 0 w 21585"/>
                  <a:gd name="T10" fmla="*/ 0 h 21582"/>
                  <a:gd name="T11" fmla="*/ 21585 w 21585"/>
                  <a:gd name="T12" fmla="*/ 21582 h 21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85" h="21582" fill="none" extrusionOk="0">
                    <a:moveTo>
                      <a:pt x="-1" y="20783"/>
                    </a:moveTo>
                    <a:cubicBezTo>
                      <a:pt x="416" y="9506"/>
                      <a:pt x="9444" y="450"/>
                      <a:pt x="20720" y="-1"/>
                    </a:cubicBezTo>
                  </a:path>
                  <a:path w="21585" h="21582" stroke="0" extrusionOk="0">
                    <a:moveTo>
                      <a:pt x="-1" y="20783"/>
                    </a:moveTo>
                    <a:cubicBezTo>
                      <a:pt x="416" y="9506"/>
                      <a:pt x="9444" y="450"/>
                      <a:pt x="20720" y="-1"/>
                    </a:cubicBezTo>
                    <a:lnTo>
                      <a:pt x="21585" y="21582"/>
                    </a:lnTo>
                    <a:lnTo>
                      <a:pt x="-1" y="2078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8801" name="Group 28"/>
            <p:cNvGrpSpPr>
              <a:grpSpLocks/>
            </p:cNvGrpSpPr>
            <p:nvPr/>
          </p:nvGrpSpPr>
          <p:grpSpPr bwMode="auto">
            <a:xfrm>
              <a:off x="1455" y="1236"/>
              <a:ext cx="47" cy="27"/>
              <a:chOff x="1455" y="1236"/>
              <a:chExt cx="47" cy="27"/>
            </a:xfrm>
          </p:grpSpPr>
          <p:sp>
            <p:nvSpPr>
              <p:cNvPr id="18802" name="Arc 29"/>
              <p:cNvSpPr>
                <a:spLocks/>
              </p:cNvSpPr>
              <p:nvPr/>
            </p:nvSpPr>
            <p:spPr bwMode="auto">
              <a:xfrm>
                <a:off x="1477" y="1236"/>
                <a:ext cx="25" cy="27"/>
              </a:xfrm>
              <a:custGeom>
                <a:avLst/>
                <a:gdLst>
                  <a:gd name="T0" fmla="*/ 0 w 22447"/>
                  <a:gd name="T1" fmla="*/ 0 h 21600"/>
                  <a:gd name="T2" fmla="*/ 0 w 22447"/>
                  <a:gd name="T3" fmla="*/ 0 h 21600"/>
                  <a:gd name="T4" fmla="*/ 0 w 2244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47"/>
                  <a:gd name="T10" fmla="*/ 0 h 21600"/>
                  <a:gd name="T11" fmla="*/ 22447 w 2244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47" h="21600" fill="none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</a:path>
                  <a:path w="22447" h="21600" stroke="0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  <a:lnTo>
                      <a:pt x="86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803" name="Arc 30"/>
              <p:cNvSpPr>
                <a:spLocks/>
              </p:cNvSpPr>
              <p:nvPr/>
            </p:nvSpPr>
            <p:spPr bwMode="auto">
              <a:xfrm>
                <a:off x="1455" y="1237"/>
                <a:ext cx="24" cy="26"/>
              </a:xfrm>
              <a:custGeom>
                <a:avLst/>
                <a:gdLst>
                  <a:gd name="T0" fmla="*/ 0 w 21584"/>
                  <a:gd name="T1" fmla="*/ 0 h 21581"/>
                  <a:gd name="T2" fmla="*/ 0 w 21584"/>
                  <a:gd name="T3" fmla="*/ 0 h 21581"/>
                  <a:gd name="T4" fmla="*/ 0 w 21584"/>
                  <a:gd name="T5" fmla="*/ 0 h 21581"/>
                  <a:gd name="T6" fmla="*/ 0 60000 65536"/>
                  <a:gd name="T7" fmla="*/ 0 60000 65536"/>
                  <a:gd name="T8" fmla="*/ 0 60000 65536"/>
                  <a:gd name="T9" fmla="*/ 0 w 21584"/>
                  <a:gd name="T10" fmla="*/ 0 h 21581"/>
                  <a:gd name="T11" fmla="*/ 21584 w 21584"/>
                  <a:gd name="T12" fmla="*/ 21581 h 215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84" h="21581" fill="none" extrusionOk="0">
                    <a:moveTo>
                      <a:pt x="-1" y="20766"/>
                    </a:moveTo>
                    <a:cubicBezTo>
                      <a:pt x="424" y="9502"/>
                      <a:pt x="9439" y="459"/>
                      <a:pt x="20701" y="-1"/>
                    </a:cubicBezTo>
                  </a:path>
                  <a:path w="21584" h="21581" stroke="0" extrusionOk="0">
                    <a:moveTo>
                      <a:pt x="-1" y="20766"/>
                    </a:moveTo>
                    <a:cubicBezTo>
                      <a:pt x="424" y="9502"/>
                      <a:pt x="9439" y="459"/>
                      <a:pt x="20701" y="-1"/>
                    </a:cubicBezTo>
                    <a:lnTo>
                      <a:pt x="21584" y="21581"/>
                    </a:lnTo>
                    <a:lnTo>
                      <a:pt x="-1" y="20766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18446" name="Group 31"/>
          <p:cNvGrpSpPr>
            <a:grpSpLocks/>
          </p:cNvGrpSpPr>
          <p:nvPr/>
        </p:nvGrpSpPr>
        <p:grpSpPr bwMode="auto">
          <a:xfrm>
            <a:off x="2209800" y="2166938"/>
            <a:ext cx="330200" cy="165100"/>
            <a:chOff x="1390" y="1421"/>
            <a:chExt cx="392" cy="139"/>
          </a:xfrm>
        </p:grpSpPr>
        <p:sp>
          <p:nvSpPr>
            <p:cNvPr id="18794" name="Line 32"/>
            <p:cNvSpPr>
              <a:spLocks noChangeShapeType="1"/>
            </p:cNvSpPr>
            <p:nvPr/>
          </p:nvSpPr>
          <p:spPr bwMode="auto">
            <a:xfrm>
              <a:off x="1420" y="1425"/>
              <a:ext cx="337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95" name="Line 33"/>
            <p:cNvSpPr>
              <a:spLocks noChangeShapeType="1"/>
            </p:cNvSpPr>
            <p:nvPr/>
          </p:nvSpPr>
          <p:spPr bwMode="auto">
            <a:xfrm flipH="1" flipV="1">
              <a:off x="1760" y="1428"/>
              <a:ext cx="22" cy="132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96" name="Line 34"/>
            <p:cNvSpPr>
              <a:spLocks noChangeShapeType="1"/>
            </p:cNvSpPr>
            <p:nvPr/>
          </p:nvSpPr>
          <p:spPr bwMode="auto">
            <a:xfrm flipV="1">
              <a:off x="1390" y="1421"/>
              <a:ext cx="14" cy="131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8447" name="Line 35"/>
          <p:cNvSpPr>
            <a:spLocks noChangeShapeType="1"/>
          </p:cNvSpPr>
          <p:nvPr/>
        </p:nvSpPr>
        <p:spPr bwMode="auto">
          <a:xfrm flipV="1">
            <a:off x="2371725" y="1533525"/>
            <a:ext cx="0" cy="2260600"/>
          </a:xfrm>
          <a:prstGeom prst="line">
            <a:avLst/>
          </a:prstGeom>
          <a:noFill/>
          <a:ln w="12700">
            <a:solidFill>
              <a:srgbClr val="FF33CC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48" name="Rectangle 36"/>
          <p:cNvSpPr>
            <a:spLocks noChangeArrowheads="1"/>
          </p:cNvSpPr>
          <p:nvPr/>
        </p:nvSpPr>
        <p:spPr bwMode="auto">
          <a:xfrm>
            <a:off x="1695450" y="2500313"/>
            <a:ext cx="534988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G</a:t>
            </a:r>
            <a:r>
              <a:rPr lang="en-US" altLang="it-IT" sz="2000" b="1" baseline="-25000">
                <a:latin typeface="Arial" panose="020B0604020202020204" pitchFamily="34" charset="0"/>
              </a:rPr>
              <a:t>y</a:t>
            </a:r>
          </a:p>
        </p:txBody>
      </p:sp>
      <p:grpSp>
        <p:nvGrpSpPr>
          <p:cNvPr id="18449" name="Group 37"/>
          <p:cNvGrpSpPr>
            <a:grpSpLocks/>
          </p:cNvGrpSpPr>
          <p:nvPr/>
        </p:nvGrpSpPr>
        <p:grpSpPr bwMode="auto">
          <a:xfrm>
            <a:off x="2225675" y="2589213"/>
            <a:ext cx="1643063" cy="166687"/>
            <a:chOff x="1409" y="1777"/>
            <a:chExt cx="1949" cy="139"/>
          </a:xfrm>
        </p:grpSpPr>
        <p:sp>
          <p:nvSpPr>
            <p:cNvPr id="18788" name="Line 38"/>
            <p:cNvSpPr>
              <a:spLocks noChangeShapeType="1"/>
            </p:cNvSpPr>
            <p:nvPr/>
          </p:nvSpPr>
          <p:spPr bwMode="auto">
            <a:xfrm>
              <a:off x="1986" y="1903"/>
              <a:ext cx="1372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18789" name="Group 39"/>
            <p:cNvGrpSpPr>
              <a:grpSpLocks/>
            </p:cNvGrpSpPr>
            <p:nvPr/>
          </p:nvGrpSpPr>
          <p:grpSpPr bwMode="auto">
            <a:xfrm>
              <a:off x="1855" y="1777"/>
              <a:ext cx="123" cy="139"/>
              <a:chOff x="1855" y="1777"/>
              <a:chExt cx="123" cy="139"/>
            </a:xfrm>
          </p:grpSpPr>
          <p:sp>
            <p:nvSpPr>
              <p:cNvPr id="18791" name="Line 40"/>
              <p:cNvSpPr>
                <a:spLocks noChangeShapeType="1"/>
              </p:cNvSpPr>
              <p:nvPr/>
            </p:nvSpPr>
            <p:spPr bwMode="auto">
              <a:xfrm>
                <a:off x="1885" y="1782"/>
                <a:ext cx="70" cy="0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792" name="Line 41"/>
              <p:cNvSpPr>
                <a:spLocks noChangeShapeType="1"/>
              </p:cNvSpPr>
              <p:nvPr/>
            </p:nvSpPr>
            <p:spPr bwMode="auto">
              <a:xfrm flipH="1" flipV="1">
                <a:off x="1956" y="1785"/>
                <a:ext cx="22" cy="131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793" name="Line 42"/>
              <p:cNvSpPr>
                <a:spLocks noChangeShapeType="1"/>
              </p:cNvSpPr>
              <p:nvPr/>
            </p:nvSpPr>
            <p:spPr bwMode="auto">
              <a:xfrm flipV="1">
                <a:off x="1855" y="1777"/>
                <a:ext cx="14" cy="132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18790" name="Line 43"/>
            <p:cNvSpPr>
              <a:spLocks noChangeShapeType="1"/>
            </p:cNvSpPr>
            <p:nvPr/>
          </p:nvSpPr>
          <p:spPr bwMode="auto">
            <a:xfrm flipH="1">
              <a:off x="1409" y="1906"/>
              <a:ext cx="444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8450" name="Rectangle 44"/>
          <p:cNvSpPr>
            <a:spLocks noChangeArrowheads="1"/>
          </p:cNvSpPr>
          <p:nvPr/>
        </p:nvSpPr>
        <p:spPr bwMode="auto">
          <a:xfrm>
            <a:off x="1693863" y="2992438"/>
            <a:ext cx="53498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G</a:t>
            </a:r>
            <a:r>
              <a:rPr lang="en-US" altLang="it-IT" sz="2000" b="1" baseline="-250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8451" name="Line 45"/>
          <p:cNvSpPr>
            <a:spLocks noChangeShapeType="1"/>
          </p:cNvSpPr>
          <p:nvPr/>
        </p:nvSpPr>
        <p:spPr bwMode="auto">
          <a:xfrm>
            <a:off x="3611563" y="3249613"/>
            <a:ext cx="279400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52" name="Line 46"/>
          <p:cNvSpPr>
            <a:spLocks noChangeShapeType="1"/>
          </p:cNvSpPr>
          <p:nvPr/>
        </p:nvSpPr>
        <p:spPr bwMode="auto">
          <a:xfrm flipH="1">
            <a:off x="2251075" y="3235325"/>
            <a:ext cx="277813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53" name="Line 47"/>
          <p:cNvSpPr>
            <a:spLocks noChangeShapeType="1"/>
          </p:cNvSpPr>
          <p:nvPr/>
        </p:nvSpPr>
        <p:spPr bwMode="auto">
          <a:xfrm>
            <a:off x="2768600" y="3086100"/>
            <a:ext cx="808038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54" name="Line 48"/>
          <p:cNvSpPr>
            <a:spLocks noChangeShapeType="1"/>
          </p:cNvSpPr>
          <p:nvPr/>
        </p:nvSpPr>
        <p:spPr bwMode="auto">
          <a:xfrm flipH="1" flipV="1">
            <a:off x="3582988" y="3089275"/>
            <a:ext cx="19050" cy="155575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55" name="Line 49"/>
          <p:cNvSpPr>
            <a:spLocks noChangeShapeType="1"/>
          </p:cNvSpPr>
          <p:nvPr/>
        </p:nvSpPr>
        <p:spPr bwMode="auto">
          <a:xfrm flipV="1">
            <a:off x="2725738" y="3079750"/>
            <a:ext cx="28575" cy="46990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56" name="Line 50"/>
          <p:cNvSpPr>
            <a:spLocks noChangeShapeType="1"/>
          </p:cNvSpPr>
          <p:nvPr/>
        </p:nvSpPr>
        <p:spPr bwMode="auto">
          <a:xfrm flipH="1" flipV="1">
            <a:off x="2519363" y="3232150"/>
            <a:ext cx="41275" cy="327025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57" name="Line 51"/>
          <p:cNvSpPr>
            <a:spLocks noChangeShapeType="1"/>
          </p:cNvSpPr>
          <p:nvPr/>
        </p:nvSpPr>
        <p:spPr bwMode="auto">
          <a:xfrm flipH="1">
            <a:off x="2566988" y="3557588"/>
            <a:ext cx="149225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58" name="Line 52"/>
          <p:cNvSpPr>
            <a:spLocks noChangeShapeType="1"/>
          </p:cNvSpPr>
          <p:nvPr/>
        </p:nvSpPr>
        <p:spPr bwMode="auto">
          <a:xfrm>
            <a:off x="2343150" y="3235325"/>
            <a:ext cx="1593850" cy="0"/>
          </a:xfrm>
          <a:prstGeom prst="line">
            <a:avLst/>
          </a:prstGeom>
          <a:noFill/>
          <a:ln w="12700">
            <a:solidFill>
              <a:srgbClr val="FF33CC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59" name="Freeform 54"/>
          <p:cNvSpPr>
            <a:spLocks/>
          </p:cNvSpPr>
          <p:nvPr/>
        </p:nvSpPr>
        <p:spPr bwMode="auto">
          <a:xfrm>
            <a:off x="2552700" y="3741738"/>
            <a:ext cx="576263" cy="338137"/>
          </a:xfrm>
          <a:custGeom>
            <a:avLst/>
            <a:gdLst>
              <a:gd name="T0" fmla="*/ 2147483646 w 683"/>
              <a:gd name="T1" fmla="*/ 2147483646 h 285"/>
              <a:gd name="T2" fmla="*/ 2147483646 w 683"/>
              <a:gd name="T3" fmla="*/ 2147483646 h 285"/>
              <a:gd name="T4" fmla="*/ 2147483646 w 683"/>
              <a:gd name="T5" fmla="*/ 2147483646 h 285"/>
              <a:gd name="T6" fmla="*/ 2147483646 w 683"/>
              <a:gd name="T7" fmla="*/ 2147483646 h 285"/>
              <a:gd name="T8" fmla="*/ 2147483646 w 683"/>
              <a:gd name="T9" fmla="*/ 2147483646 h 285"/>
              <a:gd name="T10" fmla="*/ 2147483646 w 683"/>
              <a:gd name="T11" fmla="*/ 2147483646 h 285"/>
              <a:gd name="T12" fmla="*/ 2147483646 w 683"/>
              <a:gd name="T13" fmla="*/ 2147483646 h 285"/>
              <a:gd name="T14" fmla="*/ 2147483646 w 683"/>
              <a:gd name="T15" fmla="*/ 2147483646 h 285"/>
              <a:gd name="T16" fmla="*/ 2147483646 w 683"/>
              <a:gd name="T17" fmla="*/ 2147483646 h 285"/>
              <a:gd name="T18" fmla="*/ 2147483646 w 683"/>
              <a:gd name="T19" fmla="*/ 2147483646 h 285"/>
              <a:gd name="T20" fmla="*/ 2147483646 w 683"/>
              <a:gd name="T21" fmla="*/ 2147483646 h 285"/>
              <a:gd name="T22" fmla="*/ 2147483646 w 683"/>
              <a:gd name="T23" fmla="*/ 2147483646 h 285"/>
              <a:gd name="T24" fmla="*/ 2147483646 w 683"/>
              <a:gd name="T25" fmla="*/ 2147483646 h 285"/>
              <a:gd name="T26" fmla="*/ 2147483646 w 683"/>
              <a:gd name="T27" fmla="*/ 2147483646 h 285"/>
              <a:gd name="T28" fmla="*/ 2147483646 w 683"/>
              <a:gd name="T29" fmla="*/ 2147483646 h 285"/>
              <a:gd name="T30" fmla="*/ 2147483646 w 683"/>
              <a:gd name="T31" fmla="*/ 2147483646 h 285"/>
              <a:gd name="T32" fmla="*/ 2147483646 w 683"/>
              <a:gd name="T33" fmla="*/ 2147483646 h 285"/>
              <a:gd name="T34" fmla="*/ 2147483646 w 683"/>
              <a:gd name="T35" fmla="*/ 2147483646 h 285"/>
              <a:gd name="T36" fmla="*/ 2147483646 w 683"/>
              <a:gd name="T37" fmla="*/ 2147483646 h 285"/>
              <a:gd name="T38" fmla="*/ 2147483646 w 683"/>
              <a:gd name="T39" fmla="*/ 2147483646 h 285"/>
              <a:gd name="T40" fmla="*/ 2147483646 w 683"/>
              <a:gd name="T41" fmla="*/ 2147483646 h 285"/>
              <a:gd name="T42" fmla="*/ 2147483646 w 683"/>
              <a:gd name="T43" fmla="*/ 2147483646 h 285"/>
              <a:gd name="T44" fmla="*/ 2147483646 w 683"/>
              <a:gd name="T45" fmla="*/ 2147483646 h 285"/>
              <a:gd name="T46" fmla="*/ 2147483646 w 683"/>
              <a:gd name="T47" fmla="*/ 2147483646 h 285"/>
              <a:gd name="T48" fmla="*/ 2147483646 w 683"/>
              <a:gd name="T49" fmla="*/ 2147483646 h 285"/>
              <a:gd name="T50" fmla="*/ 2147483646 w 683"/>
              <a:gd name="T51" fmla="*/ 2147483646 h 285"/>
              <a:gd name="T52" fmla="*/ 2147483646 w 683"/>
              <a:gd name="T53" fmla="*/ 2147483646 h 285"/>
              <a:gd name="T54" fmla="*/ 2147483646 w 683"/>
              <a:gd name="T55" fmla="*/ 2147483646 h 285"/>
              <a:gd name="T56" fmla="*/ 2147483646 w 683"/>
              <a:gd name="T57" fmla="*/ 2147483646 h 285"/>
              <a:gd name="T58" fmla="*/ 2147483646 w 683"/>
              <a:gd name="T59" fmla="*/ 2147483646 h 285"/>
              <a:gd name="T60" fmla="*/ 2147483646 w 683"/>
              <a:gd name="T61" fmla="*/ 2147483646 h 285"/>
              <a:gd name="T62" fmla="*/ 2147483646 w 683"/>
              <a:gd name="T63" fmla="*/ 2147483646 h 285"/>
              <a:gd name="T64" fmla="*/ 2147483646 w 683"/>
              <a:gd name="T65" fmla="*/ 2147483646 h 285"/>
              <a:gd name="T66" fmla="*/ 2147483646 w 683"/>
              <a:gd name="T67" fmla="*/ 2147483646 h 285"/>
              <a:gd name="T68" fmla="*/ 2147483646 w 683"/>
              <a:gd name="T69" fmla="*/ 2147483646 h 285"/>
              <a:gd name="T70" fmla="*/ 2147483646 w 683"/>
              <a:gd name="T71" fmla="*/ 2147483646 h 285"/>
              <a:gd name="T72" fmla="*/ 2147483646 w 683"/>
              <a:gd name="T73" fmla="*/ 2147483646 h 285"/>
              <a:gd name="T74" fmla="*/ 2147483646 w 683"/>
              <a:gd name="T75" fmla="*/ 2147483646 h 285"/>
              <a:gd name="T76" fmla="*/ 2147483646 w 683"/>
              <a:gd name="T77" fmla="*/ 2147483646 h 285"/>
              <a:gd name="T78" fmla="*/ 2147483646 w 683"/>
              <a:gd name="T79" fmla="*/ 2147483646 h 285"/>
              <a:gd name="T80" fmla="*/ 2147483646 w 683"/>
              <a:gd name="T81" fmla="*/ 2147483646 h 285"/>
              <a:gd name="T82" fmla="*/ 2147483646 w 683"/>
              <a:gd name="T83" fmla="*/ 2147483646 h 285"/>
              <a:gd name="T84" fmla="*/ 2147483646 w 683"/>
              <a:gd name="T85" fmla="*/ 2147483646 h 285"/>
              <a:gd name="T86" fmla="*/ 2147483646 w 683"/>
              <a:gd name="T87" fmla="*/ 2147483646 h 285"/>
              <a:gd name="T88" fmla="*/ 2147483646 w 683"/>
              <a:gd name="T89" fmla="*/ 2147483646 h 285"/>
              <a:gd name="T90" fmla="*/ 2147483646 w 683"/>
              <a:gd name="T91" fmla="*/ 2147483646 h 285"/>
              <a:gd name="T92" fmla="*/ 2147483646 w 683"/>
              <a:gd name="T93" fmla="*/ 2147483646 h 285"/>
              <a:gd name="T94" fmla="*/ 2147483646 w 683"/>
              <a:gd name="T95" fmla="*/ 2147483646 h 285"/>
              <a:gd name="T96" fmla="*/ 2147483646 w 683"/>
              <a:gd name="T97" fmla="*/ 2147483646 h 285"/>
              <a:gd name="T98" fmla="*/ 2147483646 w 683"/>
              <a:gd name="T99" fmla="*/ 2147483646 h 285"/>
              <a:gd name="T100" fmla="*/ 2147483646 w 683"/>
              <a:gd name="T101" fmla="*/ 2147483646 h 285"/>
              <a:gd name="T102" fmla="*/ 2147483646 w 683"/>
              <a:gd name="T103" fmla="*/ 2147483646 h 285"/>
              <a:gd name="T104" fmla="*/ 2147483646 w 683"/>
              <a:gd name="T105" fmla="*/ 2147483646 h 285"/>
              <a:gd name="T106" fmla="*/ 2147483646 w 683"/>
              <a:gd name="T107" fmla="*/ 2147483646 h 285"/>
              <a:gd name="T108" fmla="*/ 2147483646 w 683"/>
              <a:gd name="T109" fmla="*/ 2147483646 h 285"/>
              <a:gd name="T110" fmla="*/ 2147483646 w 683"/>
              <a:gd name="T111" fmla="*/ 2147483646 h 285"/>
              <a:gd name="T112" fmla="*/ 2147483646 w 683"/>
              <a:gd name="T113" fmla="*/ 2147483646 h 285"/>
              <a:gd name="T114" fmla="*/ 2147483646 w 683"/>
              <a:gd name="T115" fmla="*/ 2147483646 h 285"/>
              <a:gd name="T116" fmla="*/ 2147483646 w 683"/>
              <a:gd name="T117" fmla="*/ 2147483646 h 285"/>
              <a:gd name="T118" fmla="*/ 2147483646 w 683"/>
              <a:gd name="T119" fmla="*/ 2147483646 h 285"/>
              <a:gd name="T120" fmla="*/ 2147483646 w 683"/>
              <a:gd name="T121" fmla="*/ 2147483646 h 285"/>
              <a:gd name="T122" fmla="*/ 2147483646 w 683"/>
              <a:gd name="T123" fmla="*/ 2147483646 h 285"/>
              <a:gd name="T124" fmla="*/ 2147483646 w 683"/>
              <a:gd name="T125" fmla="*/ 2147483646 h 28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83"/>
              <a:gd name="T190" fmla="*/ 0 h 285"/>
              <a:gd name="T191" fmla="*/ 683 w 683"/>
              <a:gd name="T192" fmla="*/ 285 h 28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83" h="285">
                <a:moveTo>
                  <a:pt x="682" y="136"/>
                </a:moveTo>
                <a:lnTo>
                  <a:pt x="682" y="139"/>
                </a:lnTo>
                <a:lnTo>
                  <a:pt x="682" y="143"/>
                </a:lnTo>
                <a:lnTo>
                  <a:pt x="682" y="148"/>
                </a:lnTo>
                <a:lnTo>
                  <a:pt x="682" y="151"/>
                </a:lnTo>
                <a:lnTo>
                  <a:pt x="682" y="157"/>
                </a:lnTo>
                <a:lnTo>
                  <a:pt x="682" y="160"/>
                </a:lnTo>
                <a:lnTo>
                  <a:pt x="682" y="165"/>
                </a:lnTo>
                <a:lnTo>
                  <a:pt x="682" y="171"/>
                </a:lnTo>
                <a:lnTo>
                  <a:pt x="682" y="176"/>
                </a:lnTo>
                <a:lnTo>
                  <a:pt x="682" y="181"/>
                </a:lnTo>
                <a:lnTo>
                  <a:pt x="682" y="188"/>
                </a:lnTo>
                <a:lnTo>
                  <a:pt x="679" y="193"/>
                </a:lnTo>
                <a:lnTo>
                  <a:pt x="679" y="199"/>
                </a:lnTo>
                <a:lnTo>
                  <a:pt x="679" y="206"/>
                </a:lnTo>
                <a:lnTo>
                  <a:pt x="679" y="211"/>
                </a:lnTo>
                <a:lnTo>
                  <a:pt x="679" y="216"/>
                </a:lnTo>
                <a:lnTo>
                  <a:pt x="679" y="221"/>
                </a:lnTo>
                <a:lnTo>
                  <a:pt x="679" y="228"/>
                </a:lnTo>
                <a:lnTo>
                  <a:pt x="676" y="233"/>
                </a:lnTo>
                <a:lnTo>
                  <a:pt x="676" y="239"/>
                </a:lnTo>
                <a:lnTo>
                  <a:pt x="676" y="244"/>
                </a:lnTo>
                <a:lnTo>
                  <a:pt x="676" y="249"/>
                </a:lnTo>
                <a:lnTo>
                  <a:pt x="676" y="253"/>
                </a:lnTo>
                <a:lnTo>
                  <a:pt x="672" y="258"/>
                </a:lnTo>
                <a:lnTo>
                  <a:pt x="672" y="261"/>
                </a:lnTo>
                <a:lnTo>
                  <a:pt x="672" y="267"/>
                </a:lnTo>
                <a:lnTo>
                  <a:pt x="672" y="270"/>
                </a:lnTo>
                <a:lnTo>
                  <a:pt x="672" y="274"/>
                </a:lnTo>
                <a:lnTo>
                  <a:pt x="669" y="275"/>
                </a:lnTo>
                <a:lnTo>
                  <a:pt x="669" y="279"/>
                </a:lnTo>
                <a:lnTo>
                  <a:pt x="669" y="282"/>
                </a:lnTo>
                <a:lnTo>
                  <a:pt x="666" y="284"/>
                </a:lnTo>
                <a:lnTo>
                  <a:pt x="666" y="282"/>
                </a:lnTo>
                <a:lnTo>
                  <a:pt x="666" y="281"/>
                </a:lnTo>
                <a:lnTo>
                  <a:pt x="666" y="277"/>
                </a:lnTo>
                <a:lnTo>
                  <a:pt x="663" y="275"/>
                </a:lnTo>
                <a:lnTo>
                  <a:pt x="663" y="272"/>
                </a:lnTo>
                <a:lnTo>
                  <a:pt x="663" y="267"/>
                </a:lnTo>
                <a:lnTo>
                  <a:pt x="663" y="263"/>
                </a:lnTo>
                <a:lnTo>
                  <a:pt x="663" y="261"/>
                </a:lnTo>
                <a:lnTo>
                  <a:pt x="663" y="258"/>
                </a:lnTo>
                <a:lnTo>
                  <a:pt x="663" y="254"/>
                </a:lnTo>
                <a:lnTo>
                  <a:pt x="663" y="251"/>
                </a:lnTo>
                <a:lnTo>
                  <a:pt x="663" y="247"/>
                </a:lnTo>
                <a:lnTo>
                  <a:pt x="663" y="244"/>
                </a:lnTo>
                <a:lnTo>
                  <a:pt x="663" y="240"/>
                </a:lnTo>
                <a:lnTo>
                  <a:pt x="663" y="235"/>
                </a:lnTo>
                <a:lnTo>
                  <a:pt x="663" y="232"/>
                </a:lnTo>
                <a:lnTo>
                  <a:pt x="663" y="226"/>
                </a:lnTo>
                <a:lnTo>
                  <a:pt x="663" y="221"/>
                </a:lnTo>
                <a:lnTo>
                  <a:pt x="663" y="218"/>
                </a:lnTo>
                <a:lnTo>
                  <a:pt x="663" y="214"/>
                </a:lnTo>
                <a:lnTo>
                  <a:pt x="663" y="211"/>
                </a:lnTo>
                <a:lnTo>
                  <a:pt x="663" y="207"/>
                </a:lnTo>
                <a:lnTo>
                  <a:pt x="663" y="204"/>
                </a:lnTo>
                <a:lnTo>
                  <a:pt x="663" y="200"/>
                </a:lnTo>
                <a:lnTo>
                  <a:pt x="663" y="197"/>
                </a:lnTo>
                <a:lnTo>
                  <a:pt x="663" y="193"/>
                </a:lnTo>
                <a:lnTo>
                  <a:pt x="663" y="190"/>
                </a:lnTo>
                <a:lnTo>
                  <a:pt x="663" y="185"/>
                </a:lnTo>
                <a:lnTo>
                  <a:pt x="663" y="181"/>
                </a:lnTo>
                <a:lnTo>
                  <a:pt x="663" y="178"/>
                </a:lnTo>
                <a:lnTo>
                  <a:pt x="663" y="172"/>
                </a:lnTo>
                <a:lnTo>
                  <a:pt x="663" y="169"/>
                </a:lnTo>
                <a:lnTo>
                  <a:pt x="663" y="164"/>
                </a:lnTo>
                <a:lnTo>
                  <a:pt x="663" y="160"/>
                </a:lnTo>
                <a:lnTo>
                  <a:pt x="663" y="157"/>
                </a:lnTo>
                <a:lnTo>
                  <a:pt x="663" y="151"/>
                </a:lnTo>
                <a:lnTo>
                  <a:pt x="663" y="148"/>
                </a:lnTo>
                <a:lnTo>
                  <a:pt x="663" y="143"/>
                </a:lnTo>
                <a:lnTo>
                  <a:pt x="663" y="139"/>
                </a:lnTo>
                <a:lnTo>
                  <a:pt x="663" y="134"/>
                </a:lnTo>
                <a:lnTo>
                  <a:pt x="659" y="129"/>
                </a:lnTo>
                <a:lnTo>
                  <a:pt x="659" y="125"/>
                </a:lnTo>
                <a:lnTo>
                  <a:pt x="659" y="120"/>
                </a:lnTo>
                <a:lnTo>
                  <a:pt x="659" y="117"/>
                </a:lnTo>
                <a:lnTo>
                  <a:pt x="659" y="111"/>
                </a:lnTo>
                <a:lnTo>
                  <a:pt x="659" y="108"/>
                </a:lnTo>
                <a:lnTo>
                  <a:pt x="659" y="103"/>
                </a:lnTo>
                <a:lnTo>
                  <a:pt x="659" y="99"/>
                </a:lnTo>
                <a:lnTo>
                  <a:pt x="659" y="94"/>
                </a:lnTo>
                <a:lnTo>
                  <a:pt x="659" y="90"/>
                </a:lnTo>
                <a:lnTo>
                  <a:pt x="659" y="85"/>
                </a:lnTo>
                <a:lnTo>
                  <a:pt x="659" y="82"/>
                </a:lnTo>
                <a:lnTo>
                  <a:pt x="659" y="78"/>
                </a:lnTo>
                <a:lnTo>
                  <a:pt x="659" y="73"/>
                </a:lnTo>
                <a:lnTo>
                  <a:pt x="659" y="69"/>
                </a:lnTo>
                <a:lnTo>
                  <a:pt x="659" y="66"/>
                </a:lnTo>
                <a:lnTo>
                  <a:pt x="659" y="63"/>
                </a:lnTo>
                <a:lnTo>
                  <a:pt x="659" y="57"/>
                </a:lnTo>
                <a:lnTo>
                  <a:pt x="659" y="54"/>
                </a:lnTo>
                <a:lnTo>
                  <a:pt x="659" y="50"/>
                </a:lnTo>
                <a:lnTo>
                  <a:pt x="659" y="47"/>
                </a:lnTo>
                <a:lnTo>
                  <a:pt x="656" y="43"/>
                </a:lnTo>
                <a:lnTo>
                  <a:pt x="656" y="40"/>
                </a:lnTo>
                <a:lnTo>
                  <a:pt x="656" y="36"/>
                </a:lnTo>
                <a:lnTo>
                  <a:pt x="656" y="33"/>
                </a:lnTo>
                <a:lnTo>
                  <a:pt x="656" y="31"/>
                </a:lnTo>
                <a:lnTo>
                  <a:pt x="656" y="24"/>
                </a:lnTo>
                <a:lnTo>
                  <a:pt x="656" y="19"/>
                </a:lnTo>
                <a:lnTo>
                  <a:pt x="656" y="15"/>
                </a:lnTo>
                <a:lnTo>
                  <a:pt x="656" y="10"/>
                </a:lnTo>
                <a:lnTo>
                  <a:pt x="656" y="7"/>
                </a:lnTo>
                <a:lnTo>
                  <a:pt x="656" y="5"/>
                </a:lnTo>
                <a:lnTo>
                  <a:pt x="653" y="0"/>
                </a:lnTo>
                <a:lnTo>
                  <a:pt x="653" y="3"/>
                </a:lnTo>
                <a:lnTo>
                  <a:pt x="653" y="7"/>
                </a:lnTo>
                <a:lnTo>
                  <a:pt x="653" y="10"/>
                </a:lnTo>
                <a:lnTo>
                  <a:pt x="653" y="15"/>
                </a:lnTo>
                <a:lnTo>
                  <a:pt x="653" y="17"/>
                </a:lnTo>
                <a:lnTo>
                  <a:pt x="653" y="21"/>
                </a:lnTo>
                <a:lnTo>
                  <a:pt x="650" y="24"/>
                </a:lnTo>
                <a:lnTo>
                  <a:pt x="650" y="28"/>
                </a:lnTo>
                <a:lnTo>
                  <a:pt x="650" y="31"/>
                </a:lnTo>
                <a:lnTo>
                  <a:pt x="650" y="36"/>
                </a:lnTo>
                <a:lnTo>
                  <a:pt x="650" y="40"/>
                </a:lnTo>
                <a:lnTo>
                  <a:pt x="650" y="45"/>
                </a:lnTo>
                <a:lnTo>
                  <a:pt x="650" y="50"/>
                </a:lnTo>
                <a:lnTo>
                  <a:pt x="650" y="56"/>
                </a:lnTo>
                <a:lnTo>
                  <a:pt x="650" y="61"/>
                </a:lnTo>
                <a:lnTo>
                  <a:pt x="650" y="68"/>
                </a:lnTo>
                <a:lnTo>
                  <a:pt x="650" y="73"/>
                </a:lnTo>
                <a:lnTo>
                  <a:pt x="650" y="80"/>
                </a:lnTo>
                <a:lnTo>
                  <a:pt x="650" y="87"/>
                </a:lnTo>
                <a:lnTo>
                  <a:pt x="650" y="94"/>
                </a:lnTo>
                <a:lnTo>
                  <a:pt x="650" y="101"/>
                </a:lnTo>
                <a:lnTo>
                  <a:pt x="650" y="110"/>
                </a:lnTo>
                <a:lnTo>
                  <a:pt x="650" y="115"/>
                </a:lnTo>
                <a:lnTo>
                  <a:pt x="650" y="118"/>
                </a:lnTo>
                <a:lnTo>
                  <a:pt x="650" y="125"/>
                </a:lnTo>
                <a:lnTo>
                  <a:pt x="650" y="131"/>
                </a:lnTo>
                <a:lnTo>
                  <a:pt x="650" y="136"/>
                </a:lnTo>
                <a:lnTo>
                  <a:pt x="650" y="141"/>
                </a:lnTo>
                <a:lnTo>
                  <a:pt x="650" y="148"/>
                </a:lnTo>
                <a:lnTo>
                  <a:pt x="650" y="153"/>
                </a:lnTo>
                <a:lnTo>
                  <a:pt x="650" y="160"/>
                </a:lnTo>
                <a:lnTo>
                  <a:pt x="646" y="165"/>
                </a:lnTo>
                <a:lnTo>
                  <a:pt x="646" y="172"/>
                </a:lnTo>
                <a:lnTo>
                  <a:pt x="646" y="179"/>
                </a:lnTo>
                <a:lnTo>
                  <a:pt x="646" y="185"/>
                </a:lnTo>
                <a:lnTo>
                  <a:pt x="646" y="192"/>
                </a:lnTo>
                <a:lnTo>
                  <a:pt x="646" y="197"/>
                </a:lnTo>
                <a:lnTo>
                  <a:pt x="646" y="204"/>
                </a:lnTo>
                <a:lnTo>
                  <a:pt x="646" y="209"/>
                </a:lnTo>
                <a:lnTo>
                  <a:pt x="646" y="216"/>
                </a:lnTo>
                <a:lnTo>
                  <a:pt x="643" y="221"/>
                </a:lnTo>
                <a:lnTo>
                  <a:pt x="643" y="226"/>
                </a:lnTo>
                <a:lnTo>
                  <a:pt x="643" y="232"/>
                </a:lnTo>
                <a:lnTo>
                  <a:pt x="643" y="237"/>
                </a:lnTo>
                <a:lnTo>
                  <a:pt x="643" y="242"/>
                </a:lnTo>
                <a:lnTo>
                  <a:pt x="643" y="246"/>
                </a:lnTo>
                <a:lnTo>
                  <a:pt x="643" y="251"/>
                </a:lnTo>
                <a:lnTo>
                  <a:pt x="643" y="254"/>
                </a:lnTo>
                <a:lnTo>
                  <a:pt x="643" y="258"/>
                </a:lnTo>
                <a:lnTo>
                  <a:pt x="640" y="260"/>
                </a:lnTo>
                <a:lnTo>
                  <a:pt x="640" y="263"/>
                </a:lnTo>
                <a:lnTo>
                  <a:pt x="640" y="265"/>
                </a:lnTo>
                <a:lnTo>
                  <a:pt x="640" y="268"/>
                </a:lnTo>
                <a:lnTo>
                  <a:pt x="640" y="265"/>
                </a:lnTo>
                <a:lnTo>
                  <a:pt x="637" y="263"/>
                </a:lnTo>
                <a:lnTo>
                  <a:pt x="637" y="260"/>
                </a:lnTo>
                <a:lnTo>
                  <a:pt x="637" y="256"/>
                </a:lnTo>
                <a:lnTo>
                  <a:pt x="637" y="253"/>
                </a:lnTo>
                <a:lnTo>
                  <a:pt x="637" y="247"/>
                </a:lnTo>
                <a:lnTo>
                  <a:pt x="637" y="242"/>
                </a:lnTo>
                <a:lnTo>
                  <a:pt x="637" y="239"/>
                </a:lnTo>
                <a:lnTo>
                  <a:pt x="637" y="235"/>
                </a:lnTo>
                <a:lnTo>
                  <a:pt x="637" y="232"/>
                </a:lnTo>
                <a:lnTo>
                  <a:pt x="637" y="226"/>
                </a:lnTo>
                <a:lnTo>
                  <a:pt x="637" y="223"/>
                </a:lnTo>
                <a:lnTo>
                  <a:pt x="637" y="219"/>
                </a:lnTo>
                <a:lnTo>
                  <a:pt x="637" y="214"/>
                </a:lnTo>
                <a:lnTo>
                  <a:pt x="637" y="209"/>
                </a:lnTo>
                <a:lnTo>
                  <a:pt x="637" y="204"/>
                </a:lnTo>
                <a:lnTo>
                  <a:pt x="637" y="199"/>
                </a:lnTo>
                <a:lnTo>
                  <a:pt x="637" y="193"/>
                </a:lnTo>
                <a:lnTo>
                  <a:pt x="637" y="188"/>
                </a:lnTo>
                <a:lnTo>
                  <a:pt x="637" y="185"/>
                </a:lnTo>
                <a:lnTo>
                  <a:pt x="637" y="181"/>
                </a:lnTo>
                <a:lnTo>
                  <a:pt x="637" y="178"/>
                </a:lnTo>
                <a:lnTo>
                  <a:pt x="637" y="174"/>
                </a:lnTo>
                <a:lnTo>
                  <a:pt x="637" y="171"/>
                </a:lnTo>
                <a:lnTo>
                  <a:pt x="637" y="167"/>
                </a:lnTo>
                <a:lnTo>
                  <a:pt x="637" y="164"/>
                </a:lnTo>
                <a:lnTo>
                  <a:pt x="637" y="160"/>
                </a:lnTo>
                <a:lnTo>
                  <a:pt x="637" y="157"/>
                </a:lnTo>
                <a:lnTo>
                  <a:pt x="637" y="153"/>
                </a:lnTo>
                <a:lnTo>
                  <a:pt x="637" y="150"/>
                </a:lnTo>
                <a:lnTo>
                  <a:pt x="637" y="146"/>
                </a:lnTo>
                <a:lnTo>
                  <a:pt x="637" y="141"/>
                </a:lnTo>
                <a:lnTo>
                  <a:pt x="637" y="138"/>
                </a:lnTo>
                <a:lnTo>
                  <a:pt x="637" y="134"/>
                </a:lnTo>
                <a:lnTo>
                  <a:pt x="637" y="131"/>
                </a:lnTo>
                <a:lnTo>
                  <a:pt x="637" y="127"/>
                </a:lnTo>
                <a:lnTo>
                  <a:pt x="637" y="124"/>
                </a:lnTo>
                <a:lnTo>
                  <a:pt x="637" y="118"/>
                </a:lnTo>
                <a:lnTo>
                  <a:pt x="634" y="115"/>
                </a:lnTo>
                <a:lnTo>
                  <a:pt x="634" y="111"/>
                </a:lnTo>
                <a:lnTo>
                  <a:pt x="634" y="108"/>
                </a:lnTo>
                <a:lnTo>
                  <a:pt x="634" y="104"/>
                </a:lnTo>
                <a:lnTo>
                  <a:pt x="634" y="101"/>
                </a:lnTo>
                <a:lnTo>
                  <a:pt x="634" y="97"/>
                </a:lnTo>
                <a:lnTo>
                  <a:pt x="634" y="94"/>
                </a:lnTo>
                <a:lnTo>
                  <a:pt x="634" y="90"/>
                </a:lnTo>
                <a:lnTo>
                  <a:pt x="634" y="87"/>
                </a:lnTo>
                <a:lnTo>
                  <a:pt x="634" y="83"/>
                </a:lnTo>
                <a:lnTo>
                  <a:pt x="634" y="80"/>
                </a:lnTo>
                <a:lnTo>
                  <a:pt x="634" y="73"/>
                </a:lnTo>
                <a:lnTo>
                  <a:pt x="634" y="66"/>
                </a:lnTo>
                <a:lnTo>
                  <a:pt x="634" y="59"/>
                </a:lnTo>
                <a:lnTo>
                  <a:pt x="634" y="54"/>
                </a:lnTo>
                <a:lnTo>
                  <a:pt x="630" y="47"/>
                </a:lnTo>
                <a:lnTo>
                  <a:pt x="630" y="42"/>
                </a:lnTo>
                <a:lnTo>
                  <a:pt x="630" y="36"/>
                </a:lnTo>
                <a:lnTo>
                  <a:pt x="630" y="31"/>
                </a:lnTo>
                <a:lnTo>
                  <a:pt x="630" y="28"/>
                </a:lnTo>
                <a:lnTo>
                  <a:pt x="630" y="24"/>
                </a:lnTo>
                <a:lnTo>
                  <a:pt x="630" y="21"/>
                </a:lnTo>
                <a:lnTo>
                  <a:pt x="630" y="17"/>
                </a:lnTo>
                <a:lnTo>
                  <a:pt x="627" y="14"/>
                </a:lnTo>
                <a:lnTo>
                  <a:pt x="627" y="12"/>
                </a:lnTo>
                <a:lnTo>
                  <a:pt x="627" y="8"/>
                </a:lnTo>
                <a:lnTo>
                  <a:pt x="627" y="10"/>
                </a:lnTo>
                <a:lnTo>
                  <a:pt x="627" y="15"/>
                </a:lnTo>
                <a:lnTo>
                  <a:pt x="624" y="19"/>
                </a:lnTo>
                <a:lnTo>
                  <a:pt x="624" y="22"/>
                </a:lnTo>
                <a:lnTo>
                  <a:pt x="624" y="28"/>
                </a:lnTo>
                <a:lnTo>
                  <a:pt x="624" y="31"/>
                </a:lnTo>
                <a:lnTo>
                  <a:pt x="624" y="33"/>
                </a:lnTo>
                <a:lnTo>
                  <a:pt x="624" y="36"/>
                </a:lnTo>
                <a:lnTo>
                  <a:pt x="624" y="40"/>
                </a:lnTo>
                <a:lnTo>
                  <a:pt x="624" y="43"/>
                </a:lnTo>
                <a:lnTo>
                  <a:pt x="624" y="47"/>
                </a:lnTo>
                <a:lnTo>
                  <a:pt x="624" y="52"/>
                </a:lnTo>
                <a:lnTo>
                  <a:pt x="624" y="56"/>
                </a:lnTo>
                <a:lnTo>
                  <a:pt x="624" y="61"/>
                </a:lnTo>
                <a:lnTo>
                  <a:pt x="624" y="64"/>
                </a:lnTo>
                <a:lnTo>
                  <a:pt x="624" y="69"/>
                </a:lnTo>
                <a:lnTo>
                  <a:pt x="624" y="75"/>
                </a:lnTo>
                <a:lnTo>
                  <a:pt x="624" y="80"/>
                </a:lnTo>
                <a:lnTo>
                  <a:pt x="624" y="87"/>
                </a:lnTo>
                <a:lnTo>
                  <a:pt x="624" y="92"/>
                </a:lnTo>
                <a:lnTo>
                  <a:pt x="624" y="99"/>
                </a:lnTo>
                <a:lnTo>
                  <a:pt x="624" y="104"/>
                </a:lnTo>
                <a:lnTo>
                  <a:pt x="624" y="111"/>
                </a:lnTo>
                <a:lnTo>
                  <a:pt x="624" y="117"/>
                </a:lnTo>
                <a:lnTo>
                  <a:pt x="624" y="120"/>
                </a:lnTo>
                <a:lnTo>
                  <a:pt x="624" y="125"/>
                </a:lnTo>
                <a:lnTo>
                  <a:pt x="624" y="131"/>
                </a:lnTo>
                <a:lnTo>
                  <a:pt x="624" y="136"/>
                </a:lnTo>
                <a:lnTo>
                  <a:pt x="624" y="141"/>
                </a:lnTo>
                <a:lnTo>
                  <a:pt x="624" y="146"/>
                </a:lnTo>
                <a:lnTo>
                  <a:pt x="624" y="151"/>
                </a:lnTo>
                <a:lnTo>
                  <a:pt x="624" y="158"/>
                </a:lnTo>
                <a:lnTo>
                  <a:pt x="621" y="164"/>
                </a:lnTo>
                <a:lnTo>
                  <a:pt x="621" y="169"/>
                </a:lnTo>
                <a:lnTo>
                  <a:pt x="621" y="176"/>
                </a:lnTo>
                <a:lnTo>
                  <a:pt x="621" y="181"/>
                </a:lnTo>
                <a:lnTo>
                  <a:pt x="621" y="186"/>
                </a:lnTo>
                <a:lnTo>
                  <a:pt x="621" y="193"/>
                </a:lnTo>
                <a:lnTo>
                  <a:pt x="621" y="199"/>
                </a:lnTo>
                <a:lnTo>
                  <a:pt x="621" y="204"/>
                </a:lnTo>
                <a:lnTo>
                  <a:pt x="621" y="209"/>
                </a:lnTo>
                <a:lnTo>
                  <a:pt x="621" y="216"/>
                </a:lnTo>
                <a:lnTo>
                  <a:pt x="617" y="221"/>
                </a:lnTo>
                <a:lnTo>
                  <a:pt x="617" y="225"/>
                </a:lnTo>
                <a:lnTo>
                  <a:pt x="617" y="230"/>
                </a:lnTo>
                <a:lnTo>
                  <a:pt x="617" y="235"/>
                </a:lnTo>
                <a:lnTo>
                  <a:pt x="617" y="239"/>
                </a:lnTo>
                <a:lnTo>
                  <a:pt x="617" y="242"/>
                </a:lnTo>
                <a:lnTo>
                  <a:pt x="617" y="246"/>
                </a:lnTo>
                <a:lnTo>
                  <a:pt x="617" y="249"/>
                </a:lnTo>
                <a:lnTo>
                  <a:pt x="614" y="253"/>
                </a:lnTo>
                <a:lnTo>
                  <a:pt x="614" y="254"/>
                </a:lnTo>
                <a:lnTo>
                  <a:pt x="614" y="256"/>
                </a:lnTo>
                <a:lnTo>
                  <a:pt x="614" y="260"/>
                </a:lnTo>
                <a:lnTo>
                  <a:pt x="614" y="261"/>
                </a:lnTo>
                <a:lnTo>
                  <a:pt x="614" y="258"/>
                </a:lnTo>
                <a:lnTo>
                  <a:pt x="611" y="256"/>
                </a:lnTo>
                <a:lnTo>
                  <a:pt x="611" y="254"/>
                </a:lnTo>
                <a:lnTo>
                  <a:pt x="611" y="251"/>
                </a:lnTo>
                <a:lnTo>
                  <a:pt x="611" y="247"/>
                </a:lnTo>
                <a:lnTo>
                  <a:pt x="611" y="242"/>
                </a:lnTo>
                <a:lnTo>
                  <a:pt x="611" y="237"/>
                </a:lnTo>
                <a:lnTo>
                  <a:pt x="611" y="233"/>
                </a:lnTo>
                <a:lnTo>
                  <a:pt x="611" y="230"/>
                </a:lnTo>
                <a:lnTo>
                  <a:pt x="611" y="228"/>
                </a:lnTo>
                <a:lnTo>
                  <a:pt x="611" y="225"/>
                </a:lnTo>
                <a:lnTo>
                  <a:pt x="611" y="219"/>
                </a:lnTo>
                <a:lnTo>
                  <a:pt x="611" y="216"/>
                </a:lnTo>
                <a:lnTo>
                  <a:pt x="611" y="212"/>
                </a:lnTo>
                <a:lnTo>
                  <a:pt x="611" y="207"/>
                </a:lnTo>
                <a:lnTo>
                  <a:pt x="611" y="204"/>
                </a:lnTo>
                <a:lnTo>
                  <a:pt x="611" y="199"/>
                </a:lnTo>
                <a:lnTo>
                  <a:pt x="611" y="193"/>
                </a:lnTo>
                <a:lnTo>
                  <a:pt x="611" y="188"/>
                </a:lnTo>
                <a:lnTo>
                  <a:pt x="611" y="183"/>
                </a:lnTo>
                <a:lnTo>
                  <a:pt x="611" y="176"/>
                </a:lnTo>
                <a:lnTo>
                  <a:pt x="611" y="169"/>
                </a:lnTo>
                <a:lnTo>
                  <a:pt x="611" y="164"/>
                </a:lnTo>
                <a:lnTo>
                  <a:pt x="611" y="157"/>
                </a:lnTo>
                <a:lnTo>
                  <a:pt x="611" y="150"/>
                </a:lnTo>
                <a:lnTo>
                  <a:pt x="611" y="143"/>
                </a:lnTo>
                <a:lnTo>
                  <a:pt x="611" y="136"/>
                </a:lnTo>
                <a:lnTo>
                  <a:pt x="611" y="129"/>
                </a:lnTo>
                <a:lnTo>
                  <a:pt x="608" y="122"/>
                </a:lnTo>
                <a:lnTo>
                  <a:pt x="608" y="115"/>
                </a:lnTo>
                <a:lnTo>
                  <a:pt x="608" y="110"/>
                </a:lnTo>
                <a:lnTo>
                  <a:pt x="608" y="103"/>
                </a:lnTo>
                <a:lnTo>
                  <a:pt x="608" y="96"/>
                </a:lnTo>
                <a:lnTo>
                  <a:pt x="608" y="89"/>
                </a:lnTo>
                <a:lnTo>
                  <a:pt x="608" y="82"/>
                </a:lnTo>
                <a:lnTo>
                  <a:pt x="608" y="76"/>
                </a:lnTo>
                <a:lnTo>
                  <a:pt x="608" y="69"/>
                </a:lnTo>
                <a:lnTo>
                  <a:pt x="608" y="64"/>
                </a:lnTo>
                <a:lnTo>
                  <a:pt x="604" y="59"/>
                </a:lnTo>
                <a:lnTo>
                  <a:pt x="604" y="54"/>
                </a:lnTo>
                <a:lnTo>
                  <a:pt x="604" y="49"/>
                </a:lnTo>
                <a:lnTo>
                  <a:pt x="604" y="43"/>
                </a:lnTo>
                <a:lnTo>
                  <a:pt x="604" y="40"/>
                </a:lnTo>
                <a:lnTo>
                  <a:pt x="604" y="35"/>
                </a:lnTo>
                <a:lnTo>
                  <a:pt x="604" y="31"/>
                </a:lnTo>
                <a:lnTo>
                  <a:pt x="604" y="29"/>
                </a:lnTo>
                <a:lnTo>
                  <a:pt x="601" y="26"/>
                </a:lnTo>
                <a:lnTo>
                  <a:pt x="601" y="24"/>
                </a:lnTo>
                <a:lnTo>
                  <a:pt x="601" y="22"/>
                </a:lnTo>
                <a:lnTo>
                  <a:pt x="601" y="19"/>
                </a:lnTo>
                <a:lnTo>
                  <a:pt x="601" y="21"/>
                </a:lnTo>
                <a:lnTo>
                  <a:pt x="601" y="26"/>
                </a:lnTo>
                <a:lnTo>
                  <a:pt x="598" y="28"/>
                </a:lnTo>
                <a:lnTo>
                  <a:pt x="598" y="31"/>
                </a:lnTo>
                <a:lnTo>
                  <a:pt x="598" y="36"/>
                </a:lnTo>
                <a:lnTo>
                  <a:pt x="598" y="38"/>
                </a:lnTo>
                <a:lnTo>
                  <a:pt x="598" y="40"/>
                </a:lnTo>
                <a:lnTo>
                  <a:pt x="598" y="43"/>
                </a:lnTo>
                <a:lnTo>
                  <a:pt x="598" y="47"/>
                </a:lnTo>
                <a:lnTo>
                  <a:pt x="598" y="50"/>
                </a:lnTo>
                <a:lnTo>
                  <a:pt x="598" y="54"/>
                </a:lnTo>
                <a:lnTo>
                  <a:pt x="598" y="57"/>
                </a:lnTo>
                <a:lnTo>
                  <a:pt x="598" y="61"/>
                </a:lnTo>
                <a:lnTo>
                  <a:pt x="598" y="64"/>
                </a:lnTo>
                <a:lnTo>
                  <a:pt x="598" y="69"/>
                </a:lnTo>
                <a:lnTo>
                  <a:pt x="598" y="73"/>
                </a:lnTo>
                <a:lnTo>
                  <a:pt x="598" y="78"/>
                </a:lnTo>
                <a:lnTo>
                  <a:pt x="598" y="83"/>
                </a:lnTo>
                <a:lnTo>
                  <a:pt x="598" y="89"/>
                </a:lnTo>
                <a:lnTo>
                  <a:pt x="598" y="94"/>
                </a:lnTo>
                <a:lnTo>
                  <a:pt x="598" y="99"/>
                </a:lnTo>
                <a:lnTo>
                  <a:pt x="598" y="106"/>
                </a:lnTo>
                <a:lnTo>
                  <a:pt x="598" y="111"/>
                </a:lnTo>
                <a:lnTo>
                  <a:pt x="598" y="117"/>
                </a:lnTo>
                <a:lnTo>
                  <a:pt x="598" y="120"/>
                </a:lnTo>
                <a:lnTo>
                  <a:pt x="598" y="125"/>
                </a:lnTo>
                <a:lnTo>
                  <a:pt x="598" y="129"/>
                </a:lnTo>
                <a:lnTo>
                  <a:pt x="598" y="134"/>
                </a:lnTo>
                <a:lnTo>
                  <a:pt x="598" y="139"/>
                </a:lnTo>
                <a:lnTo>
                  <a:pt x="598" y="144"/>
                </a:lnTo>
                <a:lnTo>
                  <a:pt x="598" y="150"/>
                </a:lnTo>
                <a:lnTo>
                  <a:pt x="598" y="155"/>
                </a:lnTo>
                <a:lnTo>
                  <a:pt x="598" y="160"/>
                </a:lnTo>
                <a:lnTo>
                  <a:pt x="595" y="165"/>
                </a:lnTo>
                <a:lnTo>
                  <a:pt x="595" y="171"/>
                </a:lnTo>
                <a:lnTo>
                  <a:pt x="595" y="176"/>
                </a:lnTo>
                <a:lnTo>
                  <a:pt x="595" y="181"/>
                </a:lnTo>
                <a:lnTo>
                  <a:pt x="595" y="186"/>
                </a:lnTo>
                <a:lnTo>
                  <a:pt x="595" y="192"/>
                </a:lnTo>
                <a:lnTo>
                  <a:pt x="595" y="197"/>
                </a:lnTo>
                <a:lnTo>
                  <a:pt x="595" y="202"/>
                </a:lnTo>
                <a:lnTo>
                  <a:pt x="595" y="207"/>
                </a:lnTo>
                <a:lnTo>
                  <a:pt x="595" y="211"/>
                </a:lnTo>
                <a:lnTo>
                  <a:pt x="595" y="216"/>
                </a:lnTo>
                <a:lnTo>
                  <a:pt x="592" y="219"/>
                </a:lnTo>
                <a:lnTo>
                  <a:pt x="592" y="225"/>
                </a:lnTo>
                <a:lnTo>
                  <a:pt x="592" y="228"/>
                </a:lnTo>
                <a:lnTo>
                  <a:pt x="592" y="232"/>
                </a:lnTo>
                <a:lnTo>
                  <a:pt x="592" y="233"/>
                </a:lnTo>
                <a:lnTo>
                  <a:pt x="592" y="237"/>
                </a:lnTo>
                <a:lnTo>
                  <a:pt x="592" y="239"/>
                </a:lnTo>
                <a:lnTo>
                  <a:pt x="592" y="242"/>
                </a:lnTo>
                <a:lnTo>
                  <a:pt x="588" y="242"/>
                </a:lnTo>
                <a:lnTo>
                  <a:pt x="588" y="246"/>
                </a:lnTo>
                <a:lnTo>
                  <a:pt x="588" y="244"/>
                </a:lnTo>
                <a:lnTo>
                  <a:pt x="588" y="242"/>
                </a:lnTo>
                <a:lnTo>
                  <a:pt x="588" y="239"/>
                </a:lnTo>
                <a:lnTo>
                  <a:pt x="588" y="237"/>
                </a:lnTo>
                <a:lnTo>
                  <a:pt x="585" y="233"/>
                </a:lnTo>
                <a:lnTo>
                  <a:pt x="585" y="228"/>
                </a:lnTo>
                <a:lnTo>
                  <a:pt x="585" y="223"/>
                </a:lnTo>
                <a:lnTo>
                  <a:pt x="585" y="221"/>
                </a:lnTo>
                <a:lnTo>
                  <a:pt x="585" y="218"/>
                </a:lnTo>
                <a:lnTo>
                  <a:pt x="585" y="214"/>
                </a:lnTo>
                <a:lnTo>
                  <a:pt x="585" y="212"/>
                </a:lnTo>
                <a:lnTo>
                  <a:pt x="585" y="209"/>
                </a:lnTo>
                <a:lnTo>
                  <a:pt x="585" y="206"/>
                </a:lnTo>
                <a:lnTo>
                  <a:pt x="585" y="200"/>
                </a:lnTo>
                <a:lnTo>
                  <a:pt x="585" y="197"/>
                </a:lnTo>
                <a:lnTo>
                  <a:pt x="585" y="193"/>
                </a:lnTo>
                <a:lnTo>
                  <a:pt x="585" y="188"/>
                </a:lnTo>
                <a:lnTo>
                  <a:pt x="585" y="185"/>
                </a:lnTo>
                <a:lnTo>
                  <a:pt x="585" y="179"/>
                </a:lnTo>
                <a:lnTo>
                  <a:pt x="585" y="176"/>
                </a:lnTo>
                <a:lnTo>
                  <a:pt x="585" y="172"/>
                </a:lnTo>
                <a:lnTo>
                  <a:pt x="585" y="167"/>
                </a:lnTo>
                <a:lnTo>
                  <a:pt x="585" y="164"/>
                </a:lnTo>
                <a:lnTo>
                  <a:pt x="585" y="158"/>
                </a:lnTo>
                <a:lnTo>
                  <a:pt x="585" y="153"/>
                </a:lnTo>
                <a:lnTo>
                  <a:pt x="585" y="148"/>
                </a:lnTo>
                <a:lnTo>
                  <a:pt x="585" y="143"/>
                </a:lnTo>
                <a:lnTo>
                  <a:pt x="585" y="138"/>
                </a:lnTo>
                <a:lnTo>
                  <a:pt x="582" y="131"/>
                </a:lnTo>
                <a:lnTo>
                  <a:pt x="582" y="125"/>
                </a:lnTo>
                <a:lnTo>
                  <a:pt x="582" y="118"/>
                </a:lnTo>
                <a:lnTo>
                  <a:pt x="582" y="113"/>
                </a:lnTo>
                <a:lnTo>
                  <a:pt x="582" y="108"/>
                </a:lnTo>
                <a:lnTo>
                  <a:pt x="582" y="101"/>
                </a:lnTo>
                <a:lnTo>
                  <a:pt x="582" y="96"/>
                </a:lnTo>
                <a:lnTo>
                  <a:pt x="582" y="89"/>
                </a:lnTo>
                <a:lnTo>
                  <a:pt x="582" y="83"/>
                </a:lnTo>
                <a:lnTo>
                  <a:pt x="582" y="78"/>
                </a:lnTo>
                <a:lnTo>
                  <a:pt x="582" y="73"/>
                </a:lnTo>
                <a:lnTo>
                  <a:pt x="582" y="68"/>
                </a:lnTo>
                <a:lnTo>
                  <a:pt x="579" y="63"/>
                </a:lnTo>
                <a:lnTo>
                  <a:pt x="579" y="57"/>
                </a:lnTo>
                <a:lnTo>
                  <a:pt x="579" y="52"/>
                </a:lnTo>
                <a:lnTo>
                  <a:pt x="579" y="47"/>
                </a:lnTo>
                <a:lnTo>
                  <a:pt x="579" y="43"/>
                </a:lnTo>
                <a:lnTo>
                  <a:pt x="579" y="40"/>
                </a:lnTo>
                <a:lnTo>
                  <a:pt x="579" y="36"/>
                </a:lnTo>
                <a:lnTo>
                  <a:pt x="579" y="33"/>
                </a:lnTo>
                <a:lnTo>
                  <a:pt x="579" y="31"/>
                </a:lnTo>
                <a:lnTo>
                  <a:pt x="575" y="26"/>
                </a:lnTo>
                <a:lnTo>
                  <a:pt x="575" y="24"/>
                </a:lnTo>
                <a:lnTo>
                  <a:pt x="575" y="26"/>
                </a:lnTo>
                <a:lnTo>
                  <a:pt x="575" y="28"/>
                </a:lnTo>
                <a:lnTo>
                  <a:pt x="575" y="29"/>
                </a:lnTo>
                <a:lnTo>
                  <a:pt x="575" y="31"/>
                </a:lnTo>
                <a:lnTo>
                  <a:pt x="575" y="35"/>
                </a:lnTo>
                <a:lnTo>
                  <a:pt x="575" y="38"/>
                </a:lnTo>
                <a:lnTo>
                  <a:pt x="572" y="43"/>
                </a:lnTo>
                <a:lnTo>
                  <a:pt x="572" y="47"/>
                </a:lnTo>
                <a:lnTo>
                  <a:pt x="572" y="49"/>
                </a:lnTo>
                <a:lnTo>
                  <a:pt x="572" y="52"/>
                </a:lnTo>
                <a:lnTo>
                  <a:pt x="572" y="56"/>
                </a:lnTo>
                <a:lnTo>
                  <a:pt x="572" y="59"/>
                </a:lnTo>
                <a:lnTo>
                  <a:pt x="572" y="63"/>
                </a:lnTo>
                <a:lnTo>
                  <a:pt x="572" y="66"/>
                </a:lnTo>
                <a:lnTo>
                  <a:pt x="572" y="71"/>
                </a:lnTo>
                <a:lnTo>
                  <a:pt x="572" y="75"/>
                </a:lnTo>
                <a:lnTo>
                  <a:pt x="572" y="80"/>
                </a:lnTo>
                <a:lnTo>
                  <a:pt x="572" y="85"/>
                </a:lnTo>
                <a:lnTo>
                  <a:pt x="572" y="90"/>
                </a:lnTo>
                <a:lnTo>
                  <a:pt x="572" y="94"/>
                </a:lnTo>
                <a:lnTo>
                  <a:pt x="572" y="99"/>
                </a:lnTo>
                <a:lnTo>
                  <a:pt x="572" y="106"/>
                </a:lnTo>
                <a:lnTo>
                  <a:pt x="572" y="111"/>
                </a:lnTo>
                <a:lnTo>
                  <a:pt x="572" y="117"/>
                </a:lnTo>
                <a:lnTo>
                  <a:pt x="569" y="124"/>
                </a:lnTo>
                <a:lnTo>
                  <a:pt x="569" y="129"/>
                </a:lnTo>
                <a:lnTo>
                  <a:pt x="569" y="134"/>
                </a:lnTo>
                <a:lnTo>
                  <a:pt x="569" y="141"/>
                </a:lnTo>
                <a:lnTo>
                  <a:pt x="569" y="146"/>
                </a:lnTo>
                <a:lnTo>
                  <a:pt x="569" y="153"/>
                </a:lnTo>
                <a:lnTo>
                  <a:pt x="569" y="158"/>
                </a:lnTo>
                <a:lnTo>
                  <a:pt x="569" y="164"/>
                </a:lnTo>
                <a:lnTo>
                  <a:pt x="569" y="171"/>
                </a:lnTo>
                <a:lnTo>
                  <a:pt x="566" y="176"/>
                </a:lnTo>
                <a:lnTo>
                  <a:pt x="566" y="181"/>
                </a:lnTo>
                <a:lnTo>
                  <a:pt x="566" y="186"/>
                </a:lnTo>
                <a:lnTo>
                  <a:pt x="566" y="192"/>
                </a:lnTo>
                <a:lnTo>
                  <a:pt x="566" y="197"/>
                </a:lnTo>
                <a:lnTo>
                  <a:pt x="566" y="202"/>
                </a:lnTo>
                <a:lnTo>
                  <a:pt x="566" y="206"/>
                </a:lnTo>
                <a:lnTo>
                  <a:pt x="562" y="211"/>
                </a:lnTo>
                <a:lnTo>
                  <a:pt x="562" y="214"/>
                </a:lnTo>
                <a:lnTo>
                  <a:pt x="562" y="218"/>
                </a:lnTo>
                <a:lnTo>
                  <a:pt x="562" y="221"/>
                </a:lnTo>
                <a:lnTo>
                  <a:pt x="562" y="225"/>
                </a:lnTo>
                <a:lnTo>
                  <a:pt x="562" y="228"/>
                </a:lnTo>
                <a:lnTo>
                  <a:pt x="562" y="230"/>
                </a:lnTo>
                <a:lnTo>
                  <a:pt x="559" y="232"/>
                </a:lnTo>
                <a:lnTo>
                  <a:pt x="559" y="233"/>
                </a:lnTo>
                <a:lnTo>
                  <a:pt x="559" y="235"/>
                </a:lnTo>
                <a:lnTo>
                  <a:pt x="559" y="230"/>
                </a:lnTo>
                <a:lnTo>
                  <a:pt x="556" y="228"/>
                </a:lnTo>
                <a:lnTo>
                  <a:pt x="556" y="225"/>
                </a:lnTo>
                <a:lnTo>
                  <a:pt x="556" y="221"/>
                </a:lnTo>
                <a:lnTo>
                  <a:pt x="556" y="216"/>
                </a:lnTo>
                <a:lnTo>
                  <a:pt x="556" y="212"/>
                </a:lnTo>
                <a:lnTo>
                  <a:pt x="556" y="206"/>
                </a:lnTo>
                <a:lnTo>
                  <a:pt x="556" y="202"/>
                </a:lnTo>
                <a:lnTo>
                  <a:pt x="556" y="199"/>
                </a:lnTo>
                <a:lnTo>
                  <a:pt x="556" y="195"/>
                </a:lnTo>
                <a:lnTo>
                  <a:pt x="556" y="192"/>
                </a:lnTo>
                <a:lnTo>
                  <a:pt x="556" y="188"/>
                </a:lnTo>
                <a:lnTo>
                  <a:pt x="556" y="183"/>
                </a:lnTo>
                <a:lnTo>
                  <a:pt x="556" y="179"/>
                </a:lnTo>
                <a:lnTo>
                  <a:pt x="556" y="174"/>
                </a:lnTo>
                <a:lnTo>
                  <a:pt x="556" y="171"/>
                </a:lnTo>
                <a:lnTo>
                  <a:pt x="556" y="165"/>
                </a:lnTo>
                <a:lnTo>
                  <a:pt x="556" y="160"/>
                </a:lnTo>
                <a:lnTo>
                  <a:pt x="556" y="155"/>
                </a:lnTo>
                <a:lnTo>
                  <a:pt x="556" y="151"/>
                </a:lnTo>
                <a:lnTo>
                  <a:pt x="556" y="146"/>
                </a:lnTo>
                <a:lnTo>
                  <a:pt x="556" y="143"/>
                </a:lnTo>
                <a:lnTo>
                  <a:pt x="556" y="139"/>
                </a:lnTo>
                <a:lnTo>
                  <a:pt x="556" y="134"/>
                </a:lnTo>
                <a:lnTo>
                  <a:pt x="556" y="131"/>
                </a:lnTo>
                <a:lnTo>
                  <a:pt x="556" y="125"/>
                </a:lnTo>
                <a:lnTo>
                  <a:pt x="556" y="122"/>
                </a:lnTo>
                <a:lnTo>
                  <a:pt x="556" y="117"/>
                </a:lnTo>
                <a:lnTo>
                  <a:pt x="556" y="111"/>
                </a:lnTo>
                <a:lnTo>
                  <a:pt x="553" y="106"/>
                </a:lnTo>
                <a:lnTo>
                  <a:pt x="553" y="103"/>
                </a:lnTo>
                <a:lnTo>
                  <a:pt x="553" y="97"/>
                </a:lnTo>
                <a:lnTo>
                  <a:pt x="553" y="92"/>
                </a:lnTo>
                <a:lnTo>
                  <a:pt x="553" y="89"/>
                </a:lnTo>
                <a:lnTo>
                  <a:pt x="553" y="83"/>
                </a:lnTo>
                <a:lnTo>
                  <a:pt x="553" y="80"/>
                </a:lnTo>
                <a:lnTo>
                  <a:pt x="553" y="75"/>
                </a:lnTo>
                <a:lnTo>
                  <a:pt x="553" y="71"/>
                </a:lnTo>
                <a:lnTo>
                  <a:pt x="553" y="66"/>
                </a:lnTo>
                <a:lnTo>
                  <a:pt x="553" y="63"/>
                </a:lnTo>
                <a:lnTo>
                  <a:pt x="553" y="59"/>
                </a:lnTo>
                <a:lnTo>
                  <a:pt x="550" y="56"/>
                </a:lnTo>
                <a:lnTo>
                  <a:pt x="550" y="52"/>
                </a:lnTo>
                <a:lnTo>
                  <a:pt x="550" y="47"/>
                </a:lnTo>
                <a:lnTo>
                  <a:pt x="550" y="42"/>
                </a:lnTo>
                <a:lnTo>
                  <a:pt x="550" y="40"/>
                </a:lnTo>
                <a:lnTo>
                  <a:pt x="550" y="36"/>
                </a:lnTo>
                <a:lnTo>
                  <a:pt x="546" y="36"/>
                </a:lnTo>
                <a:lnTo>
                  <a:pt x="546" y="40"/>
                </a:lnTo>
                <a:lnTo>
                  <a:pt x="546" y="43"/>
                </a:lnTo>
                <a:lnTo>
                  <a:pt x="546" y="45"/>
                </a:lnTo>
                <a:lnTo>
                  <a:pt x="546" y="49"/>
                </a:lnTo>
                <a:lnTo>
                  <a:pt x="546" y="52"/>
                </a:lnTo>
                <a:lnTo>
                  <a:pt x="546" y="57"/>
                </a:lnTo>
                <a:lnTo>
                  <a:pt x="546" y="61"/>
                </a:lnTo>
                <a:lnTo>
                  <a:pt x="546" y="68"/>
                </a:lnTo>
                <a:lnTo>
                  <a:pt x="546" y="73"/>
                </a:lnTo>
                <a:lnTo>
                  <a:pt x="546" y="76"/>
                </a:lnTo>
                <a:lnTo>
                  <a:pt x="546" y="80"/>
                </a:lnTo>
                <a:lnTo>
                  <a:pt x="546" y="83"/>
                </a:lnTo>
                <a:lnTo>
                  <a:pt x="546" y="89"/>
                </a:lnTo>
                <a:lnTo>
                  <a:pt x="546" y="92"/>
                </a:lnTo>
                <a:lnTo>
                  <a:pt x="546" y="96"/>
                </a:lnTo>
                <a:lnTo>
                  <a:pt x="546" y="99"/>
                </a:lnTo>
                <a:lnTo>
                  <a:pt x="546" y="103"/>
                </a:lnTo>
                <a:lnTo>
                  <a:pt x="546" y="106"/>
                </a:lnTo>
                <a:lnTo>
                  <a:pt x="546" y="110"/>
                </a:lnTo>
                <a:lnTo>
                  <a:pt x="546" y="113"/>
                </a:lnTo>
                <a:lnTo>
                  <a:pt x="546" y="118"/>
                </a:lnTo>
                <a:lnTo>
                  <a:pt x="546" y="122"/>
                </a:lnTo>
                <a:lnTo>
                  <a:pt x="546" y="127"/>
                </a:lnTo>
                <a:lnTo>
                  <a:pt x="543" y="132"/>
                </a:lnTo>
                <a:lnTo>
                  <a:pt x="543" y="138"/>
                </a:lnTo>
                <a:lnTo>
                  <a:pt x="543" y="141"/>
                </a:lnTo>
                <a:lnTo>
                  <a:pt x="543" y="146"/>
                </a:lnTo>
                <a:lnTo>
                  <a:pt x="543" y="151"/>
                </a:lnTo>
                <a:lnTo>
                  <a:pt x="543" y="157"/>
                </a:lnTo>
                <a:lnTo>
                  <a:pt x="543" y="162"/>
                </a:lnTo>
                <a:lnTo>
                  <a:pt x="543" y="167"/>
                </a:lnTo>
                <a:lnTo>
                  <a:pt x="543" y="172"/>
                </a:lnTo>
                <a:lnTo>
                  <a:pt x="543" y="178"/>
                </a:lnTo>
                <a:lnTo>
                  <a:pt x="540" y="183"/>
                </a:lnTo>
                <a:lnTo>
                  <a:pt x="540" y="188"/>
                </a:lnTo>
                <a:lnTo>
                  <a:pt x="540" y="193"/>
                </a:lnTo>
                <a:lnTo>
                  <a:pt x="540" y="197"/>
                </a:lnTo>
                <a:lnTo>
                  <a:pt x="540" y="202"/>
                </a:lnTo>
                <a:lnTo>
                  <a:pt x="540" y="206"/>
                </a:lnTo>
                <a:lnTo>
                  <a:pt x="540" y="211"/>
                </a:lnTo>
                <a:lnTo>
                  <a:pt x="540" y="214"/>
                </a:lnTo>
                <a:lnTo>
                  <a:pt x="537" y="218"/>
                </a:lnTo>
                <a:lnTo>
                  <a:pt x="537" y="221"/>
                </a:lnTo>
                <a:lnTo>
                  <a:pt x="537" y="223"/>
                </a:lnTo>
                <a:lnTo>
                  <a:pt x="537" y="225"/>
                </a:lnTo>
                <a:lnTo>
                  <a:pt x="537" y="230"/>
                </a:lnTo>
                <a:lnTo>
                  <a:pt x="533" y="232"/>
                </a:lnTo>
                <a:lnTo>
                  <a:pt x="533" y="230"/>
                </a:lnTo>
                <a:lnTo>
                  <a:pt x="533" y="228"/>
                </a:lnTo>
                <a:lnTo>
                  <a:pt x="533" y="226"/>
                </a:lnTo>
                <a:lnTo>
                  <a:pt x="533" y="223"/>
                </a:lnTo>
                <a:lnTo>
                  <a:pt x="533" y="221"/>
                </a:lnTo>
                <a:lnTo>
                  <a:pt x="530" y="216"/>
                </a:lnTo>
                <a:lnTo>
                  <a:pt x="530" y="212"/>
                </a:lnTo>
                <a:lnTo>
                  <a:pt x="530" y="207"/>
                </a:lnTo>
                <a:lnTo>
                  <a:pt x="530" y="200"/>
                </a:lnTo>
                <a:lnTo>
                  <a:pt x="530" y="197"/>
                </a:lnTo>
                <a:lnTo>
                  <a:pt x="530" y="193"/>
                </a:lnTo>
                <a:lnTo>
                  <a:pt x="530" y="190"/>
                </a:lnTo>
                <a:lnTo>
                  <a:pt x="530" y="185"/>
                </a:lnTo>
                <a:lnTo>
                  <a:pt x="530" y="181"/>
                </a:lnTo>
                <a:lnTo>
                  <a:pt x="530" y="176"/>
                </a:lnTo>
                <a:lnTo>
                  <a:pt x="530" y="172"/>
                </a:lnTo>
                <a:lnTo>
                  <a:pt x="530" y="167"/>
                </a:lnTo>
                <a:lnTo>
                  <a:pt x="530" y="162"/>
                </a:lnTo>
                <a:lnTo>
                  <a:pt x="530" y="158"/>
                </a:lnTo>
                <a:lnTo>
                  <a:pt x="527" y="153"/>
                </a:lnTo>
                <a:lnTo>
                  <a:pt x="527" y="148"/>
                </a:lnTo>
                <a:lnTo>
                  <a:pt x="527" y="143"/>
                </a:lnTo>
                <a:lnTo>
                  <a:pt x="527" y="138"/>
                </a:lnTo>
                <a:lnTo>
                  <a:pt x="527" y="132"/>
                </a:lnTo>
                <a:lnTo>
                  <a:pt x="527" y="127"/>
                </a:lnTo>
                <a:lnTo>
                  <a:pt x="527" y="122"/>
                </a:lnTo>
                <a:lnTo>
                  <a:pt x="527" y="117"/>
                </a:lnTo>
                <a:lnTo>
                  <a:pt x="527" y="111"/>
                </a:lnTo>
                <a:lnTo>
                  <a:pt x="527" y="106"/>
                </a:lnTo>
                <a:lnTo>
                  <a:pt x="524" y="101"/>
                </a:lnTo>
                <a:lnTo>
                  <a:pt x="524" y="96"/>
                </a:lnTo>
                <a:lnTo>
                  <a:pt x="524" y="90"/>
                </a:lnTo>
                <a:lnTo>
                  <a:pt x="524" y="87"/>
                </a:lnTo>
                <a:lnTo>
                  <a:pt x="524" y="82"/>
                </a:lnTo>
                <a:lnTo>
                  <a:pt x="524" y="78"/>
                </a:lnTo>
                <a:lnTo>
                  <a:pt x="524" y="73"/>
                </a:lnTo>
                <a:lnTo>
                  <a:pt x="524" y="69"/>
                </a:lnTo>
                <a:lnTo>
                  <a:pt x="520" y="66"/>
                </a:lnTo>
                <a:lnTo>
                  <a:pt x="520" y="63"/>
                </a:lnTo>
                <a:lnTo>
                  <a:pt x="520" y="57"/>
                </a:lnTo>
                <a:lnTo>
                  <a:pt x="520" y="52"/>
                </a:lnTo>
                <a:lnTo>
                  <a:pt x="520" y="50"/>
                </a:lnTo>
                <a:lnTo>
                  <a:pt x="517" y="49"/>
                </a:lnTo>
                <a:lnTo>
                  <a:pt x="517" y="50"/>
                </a:lnTo>
                <a:lnTo>
                  <a:pt x="517" y="54"/>
                </a:lnTo>
                <a:lnTo>
                  <a:pt x="517" y="56"/>
                </a:lnTo>
                <a:lnTo>
                  <a:pt x="517" y="59"/>
                </a:lnTo>
                <a:lnTo>
                  <a:pt x="517" y="63"/>
                </a:lnTo>
                <a:lnTo>
                  <a:pt x="517" y="66"/>
                </a:lnTo>
                <a:lnTo>
                  <a:pt x="517" y="69"/>
                </a:lnTo>
                <a:lnTo>
                  <a:pt x="517" y="75"/>
                </a:lnTo>
                <a:lnTo>
                  <a:pt x="517" y="78"/>
                </a:lnTo>
                <a:lnTo>
                  <a:pt x="517" y="82"/>
                </a:lnTo>
                <a:lnTo>
                  <a:pt x="517" y="85"/>
                </a:lnTo>
                <a:lnTo>
                  <a:pt x="517" y="87"/>
                </a:lnTo>
                <a:lnTo>
                  <a:pt x="517" y="90"/>
                </a:lnTo>
                <a:lnTo>
                  <a:pt x="517" y="96"/>
                </a:lnTo>
                <a:lnTo>
                  <a:pt x="517" y="99"/>
                </a:lnTo>
                <a:lnTo>
                  <a:pt x="517" y="103"/>
                </a:lnTo>
                <a:lnTo>
                  <a:pt x="517" y="108"/>
                </a:lnTo>
                <a:lnTo>
                  <a:pt x="517" y="111"/>
                </a:lnTo>
                <a:lnTo>
                  <a:pt x="517" y="117"/>
                </a:lnTo>
                <a:lnTo>
                  <a:pt x="517" y="120"/>
                </a:lnTo>
                <a:lnTo>
                  <a:pt x="517" y="124"/>
                </a:lnTo>
                <a:lnTo>
                  <a:pt x="517" y="127"/>
                </a:lnTo>
                <a:lnTo>
                  <a:pt x="517" y="131"/>
                </a:lnTo>
                <a:lnTo>
                  <a:pt x="517" y="134"/>
                </a:lnTo>
                <a:lnTo>
                  <a:pt x="517" y="138"/>
                </a:lnTo>
                <a:lnTo>
                  <a:pt x="517" y="143"/>
                </a:lnTo>
                <a:lnTo>
                  <a:pt x="517" y="146"/>
                </a:lnTo>
                <a:lnTo>
                  <a:pt x="517" y="150"/>
                </a:lnTo>
                <a:lnTo>
                  <a:pt x="517" y="155"/>
                </a:lnTo>
                <a:lnTo>
                  <a:pt x="517" y="158"/>
                </a:lnTo>
                <a:lnTo>
                  <a:pt x="517" y="162"/>
                </a:lnTo>
                <a:lnTo>
                  <a:pt x="517" y="167"/>
                </a:lnTo>
                <a:lnTo>
                  <a:pt x="514" y="171"/>
                </a:lnTo>
                <a:lnTo>
                  <a:pt x="514" y="174"/>
                </a:lnTo>
                <a:lnTo>
                  <a:pt x="514" y="179"/>
                </a:lnTo>
                <a:lnTo>
                  <a:pt x="514" y="183"/>
                </a:lnTo>
                <a:lnTo>
                  <a:pt x="514" y="186"/>
                </a:lnTo>
                <a:lnTo>
                  <a:pt x="514" y="190"/>
                </a:lnTo>
                <a:lnTo>
                  <a:pt x="514" y="193"/>
                </a:lnTo>
                <a:lnTo>
                  <a:pt x="514" y="199"/>
                </a:lnTo>
                <a:lnTo>
                  <a:pt x="514" y="200"/>
                </a:lnTo>
                <a:lnTo>
                  <a:pt x="514" y="204"/>
                </a:lnTo>
                <a:lnTo>
                  <a:pt x="514" y="207"/>
                </a:lnTo>
                <a:lnTo>
                  <a:pt x="514" y="211"/>
                </a:lnTo>
                <a:lnTo>
                  <a:pt x="511" y="216"/>
                </a:lnTo>
                <a:lnTo>
                  <a:pt x="511" y="219"/>
                </a:lnTo>
                <a:lnTo>
                  <a:pt x="511" y="221"/>
                </a:lnTo>
                <a:lnTo>
                  <a:pt x="511" y="223"/>
                </a:lnTo>
                <a:lnTo>
                  <a:pt x="511" y="221"/>
                </a:lnTo>
                <a:lnTo>
                  <a:pt x="508" y="219"/>
                </a:lnTo>
                <a:lnTo>
                  <a:pt x="508" y="218"/>
                </a:lnTo>
                <a:lnTo>
                  <a:pt x="508" y="216"/>
                </a:lnTo>
                <a:lnTo>
                  <a:pt x="508" y="212"/>
                </a:lnTo>
                <a:lnTo>
                  <a:pt x="508" y="209"/>
                </a:lnTo>
                <a:lnTo>
                  <a:pt x="508" y="206"/>
                </a:lnTo>
                <a:lnTo>
                  <a:pt x="508" y="200"/>
                </a:lnTo>
                <a:lnTo>
                  <a:pt x="508" y="197"/>
                </a:lnTo>
                <a:lnTo>
                  <a:pt x="508" y="190"/>
                </a:lnTo>
                <a:lnTo>
                  <a:pt x="508" y="188"/>
                </a:lnTo>
                <a:lnTo>
                  <a:pt x="508" y="185"/>
                </a:lnTo>
                <a:lnTo>
                  <a:pt x="508" y="181"/>
                </a:lnTo>
                <a:lnTo>
                  <a:pt x="508" y="178"/>
                </a:lnTo>
                <a:lnTo>
                  <a:pt x="508" y="174"/>
                </a:lnTo>
                <a:lnTo>
                  <a:pt x="508" y="171"/>
                </a:lnTo>
                <a:lnTo>
                  <a:pt x="508" y="165"/>
                </a:lnTo>
                <a:lnTo>
                  <a:pt x="508" y="162"/>
                </a:lnTo>
                <a:lnTo>
                  <a:pt x="508" y="157"/>
                </a:lnTo>
                <a:lnTo>
                  <a:pt x="508" y="153"/>
                </a:lnTo>
                <a:lnTo>
                  <a:pt x="508" y="148"/>
                </a:lnTo>
                <a:lnTo>
                  <a:pt x="504" y="143"/>
                </a:lnTo>
                <a:lnTo>
                  <a:pt x="504" y="139"/>
                </a:lnTo>
                <a:lnTo>
                  <a:pt x="504" y="134"/>
                </a:lnTo>
                <a:lnTo>
                  <a:pt x="504" y="129"/>
                </a:lnTo>
                <a:lnTo>
                  <a:pt x="504" y="124"/>
                </a:lnTo>
                <a:lnTo>
                  <a:pt x="504" y="118"/>
                </a:lnTo>
                <a:lnTo>
                  <a:pt x="504" y="115"/>
                </a:lnTo>
                <a:lnTo>
                  <a:pt x="504" y="110"/>
                </a:lnTo>
                <a:lnTo>
                  <a:pt x="504" y="104"/>
                </a:lnTo>
                <a:lnTo>
                  <a:pt x="501" y="101"/>
                </a:lnTo>
                <a:lnTo>
                  <a:pt x="501" y="96"/>
                </a:lnTo>
                <a:lnTo>
                  <a:pt x="501" y="90"/>
                </a:lnTo>
                <a:lnTo>
                  <a:pt x="501" y="87"/>
                </a:lnTo>
                <a:lnTo>
                  <a:pt x="501" y="83"/>
                </a:lnTo>
                <a:lnTo>
                  <a:pt x="501" y="78"/>
                </a:lnTo>
                <a:lnTo>
                  <a:pt x="501" y="75"/>
                </a:lnTo>
                <a:lnTo>
                  <a:pt x="498" y="71"/>
                </a:lnTo>
                <a:lnTo>
                  <a:pt x="498" y="68"/>
                </a:lnTo>
                <a:lnTo>
                  <a:pt x="498" y="66"/>
                </a:lnTo>
                <a:lnTo>
                  <a:pt x="498" y="59"/>
                </a:lnTo>
                <a:lnTo>
                  <a:pt x="498" y="56"/>
                </a:lnTo>
                <a:lnTo>
                  <a:pt x="495" y="54"/>
                </a:lnTo>
                <a:lnTo>
                  <a:pt x="495" y="52"/>
                </a:lnTo>
                <a:lnTo>
                  <a:pt x="491" y="56"/>
                </a:lnTo>
                <a:lnTo>
                  <a:pt x="491" y="57"/>
                </a:lnTo>
                <a:lnTo>
                  <a:pt x="491" y="61"/>
                </a:lnTo>
                <a:lnTo>
                  <a:pt x="491" y="64"/>
                </a:lnTo>
                <a:lnTo>
                  <a:pt x="491" y="68"/>
                </a:lnTo>
                <a:lnTo>
                  <a:pt x="491" y="71"/>
                </a:lnTo>
                <a:lnTo>
                  <a:pt x="491" y="76"/>
                </a:lnTo>
                <a:lnTo>
                  <a:pt x="491" y="78"/>
                </a:lnTo>
                <a:lnTo>
                  <a:pt x="491" y="82"/>
                </a:lnTo>
                <a:lnTo>
                  <a:pt x="491" y="85"/>
                </a:lnTo>
                <a:lnTo>
                  <a:pt x="491" y="89"/>
                </a:lnTo>
                <a:lnTo>
                  <a:pt x="491" y="90"/>
                </a:lnTo>
                <a:lnTo>
                  <a:pt x="491" y="94"/>
                </a:lnTo>
                <a:lnTo>
                  <a:pt x="491" y="97"/>
                </a:lnTo>
                <a:lnTo>
                  <a:pt x="491" y="103"/>
                </a:lnTo>
                <a:lnTo>
                  <a:pt x="491" y="106"/>
                </a:lnTo>
                <a:lnTo>
                  <a:pt x="491" y="110"/>
                </a:lnTo>
                <a:lnTo>
                  <a:pt x="491" y="115"/>
                </a:lnTo>
                <a:lnTo>
                  <a:pt x="491" y="118"/>
                </a:lnTo>
                <a:lnTo>
                  <a:pt x="491" y="122"/>
                </a:lnTo>
                <a:lnTo>
                  <a:pt x="491" y="124"/>
                </a:lnTo>
                <a:lnTo>
                  <a:pt x="491" y="127"/>
                </a:lnTo>
                <a:lnTo>
                  <a:pt x="491" y="131"/>
                </a:lnTo>
                <a:lnTo>
                  <a:pt x="491" y="134"/>
                </a:lnTo>
                <a:lnTo>
                  <a:pt x="491" y="138"/>
                </a:lnTo>
                <a:lnTo>
                  <a:pt x="491" y="141"/>
                </a:lnTo>
                <a:lnTo>
                  <a:pt x="491" y="144"/>
                </a:lnTo>
                <a:lnTo>
                  <a:pt x="491" y="148"/>
                </a:lnTo>
                <a:lnTo>
                  <a:pt x="488" y="153"/>
                </a:lnTo>
                <a:lnTo>
                  <a:pt x="488" y="157"/>
                </a:lnTo>
                <a:lnTo>
                  <a:pt x="488" y="160"/>
                </a:lnTo>
                <a:lnTo>
                  <a:pt x="488" y="164"/>
                </a:lnTo>
                <a:lnTo>
                  <a:pt x="488" y="167"/>
                </a:lnTo>
                <a:lnTo>
                  <a:pt x="488" y="171"/>
                </a:lnTo>
                <a:lnTo>
                  <a:pt x="488" y="176"/>
                </a:lnTo>
                <a:lnTo>
                  <a:pt x="488" y="179"/>
                </a:lnTo>
                <a:lnTo>
                  <a:pt x="488" y="183"/>
                </a:lnTo>
                <a:lnTo>
                  <a:pt x="488" y="186"/>
                </a:lnTo>
                <a:lnTo>
                  <a:pt x="488" y="190"/>
                </a:lnTo>
                <a:lnTo>
                  <a:pt x="488" y="193"/>
                </a:lnTo>
                <a:lnTo>
                  <a:pt x="488" y="195"/>
                </a:lnTo>
                <a:lnTo>
                  <a:pt x="488" y="199"/>
                </a:lnTo>
                <a:lnTo>
                  <a:pt x="485" y="200"/>
                </a:lnTo>
                <a:lnTo>
                  <a:pt x="485" y="206"/>
                </a:lnTo>
                <a:lnTo>
                  <a:pt x="485" y="211"/>
                </a:lnTo>
                <a:lnTo>
                  <a:pt x="485" y="212"/>
                </a:lnTo>
                <a:lnTo>
                  <a:pt x="485" y="214"/>
                </a:lnTo>
                <a:lnTo>
                  <a:pt x="485" y="216"/>
                </a:lnTo>
                <a:lnTo>
                  <a:pt x="482" y="212"/>
                </a:lnTo>
                <a:lnTo>
                  <a:pt x="482" y="211"/>
                </a:lnTo>
                <a:lnTo>
                  <a:pt x="482" y="209"/>
                </a:lnTo>
                <a:lnTo>
                  <a:pt x="482" y="206"/>
                </a:lnTo>
                <a:lnTo>
                  <a:pt x="482" y="204"/>
                </a:lnTo>
                <a:lnTo>
                  <a:pt x="482" y="200"/>
                </a:lnTo>
                <a:lnTo>
                  <a:pt x="482" y="195"/>
                </a:lnTo>
                <a:lnTo>
                  <a:pt x="482" y="192"/>
                </a:lnTo>
                <a:lnTo>
                  <a:pt x="482" y="186"/>
                </a:lnTo>
                <a:lnTo>
                  <a:pt x="482" y="183"/>
                </a:lnTo>
                <a:lnTo>
                  <a:pt x="482" y="181"/>
                </a:lnTo>
                <a:lnTo>
                  <a:pt x="482" y="178"/>
                </a:lnTo>
                <a:lnTo>
                  <a:pt x="482" y="174"/>
                </a:lnTo>
                <a:lnTo>
                  <a:pt x="482" y="171"/>
                </a:lnTo>
                <a:lnTo>
                  <a:pt x="482" y="167"/>
                </a:lnTo>
                <a:lnTo>
                  <a:pt x="482" y="164"/>
                </a:lnTo>
                <a:lnTo>
                  <a:pt x="482" y="160"/>
                </a:lnTo>
                <a:lnTo>
                  <a:pt x="482" y="157"/>
                </a:lnTo>
                <a:lnTo>
                  <a:pt x="482" y="151"/>
                </a:lnTo>
                <a:lnTo>
                  <a:pt x="482" y="148"/>
                </a:lnTo>
                <a:lnTo>
                  <a:pt x="478" y="143"/>
                </a:lnTo>
                <a:lnTo>
                  <a:pt x="478" y="139"/>
                </a:lnTo>
                <a:lnTo>
                  <a:pt x="478" y="134"/>
                </a:lnTo>
                <a:lnTo>
                  <a:pt x="478" y="129"/>
                </a:lnTo>
                <a:lnTo>
                  <a:pt x="478" y="125"/>
                </a:lnTo>
                <a:lnTo>
                  <a:pt x="478" y="120"/>
                </a:lnTo>
                <a:lnTo>
                  <a:pt x="478" y="117"/>
                </a:lnTo>
                <a:lnTo>
                  <a:pt x="478" y="111"/>
                </a:lnTo>
                <a:lnTo>
                  <a:pt x="478" y="108"/>
                </a:lnTo>
                <a:lnTo>
                  <a:pt x="478" y="103"/>
                </a:lnTo>
                <a:lnTo>
                  <a:pt x="475" y="99"/>
                </a:lnTo>
                <a:lnTo>
                  <a:pt x="475" y="96"/>
                </a:lnTo>
                <a:lnTo>
                  <a:pt x="475" y="90"/>
                </a:lnTo>
                <a:lnTo>
                  <a:pt x="475" y="87"/>
                </a:lnTo>
                <a:lnTo>
                  <a:pt x="475" y="83"/>
                </a:lnTo>
                <a:lnTo>
                  <a:pt x="475" y="80"/>
                </a:lnTo>
                <a:lnTo>
                  <a:pt x="475" y="76"/>
                </a:lnTo>
                <a:lnTo>
                  <a:pt x="475" y="73"/>
                </a:lnTo>
                <a:lnTo>
                  <a:pt x="472" y="71"/>
                </a:lnTo>
                <a:lnTo>
                  <a:pt x="472" y="66"/>
                </a:lnTo>
                <a:lnTo>
                  <a:pt x="472" y="63"/>
                </a:lnTo>
                <a:lnTo>
                  <a:pt x="472" y="61"/>
                </a:lnTo>
                <a:lnTo>
                  <a:pt x="469" y="59"/>
                </a:lnTo>
                <a:lnTo>
                  <a:pt x="469" y="63"/>
                </a:lnTo>
                <a:lnTo>
                  <a:pt x="469" y="64"/>
                </a:lnTo>
                <a:lnTo>
                  <a:pt x="469" y="66"/>
                </a:lnTo>
                <a:lnTo>
                  <a:pt x="466" y="69"/>
                </a:lnTo>
                <a:lnTo>
                  <a:pt x="466" y="71"/>
                </a:lnTo>
                <a:lnTo>
                  <a:pt x="466" y="76"/>
                </a:lnTo>
                <a:lnTo>
                  <a:pt x="466" y="80"/>
                </a:lnTo>
                <a:lnTo>
                  <a:pt x="466" y="85"/>
                </a:lnTo>
                <a:lnTo>
                  <a:pt x="466" y="90"/>
                </a:lnTo>
                <a:lnTo>
                  <a:pt x="466" y="97"/>
                </a:lnTo>
                <a:lnTo>
                  <a:pt x="466" y="99"/>
                </a:lnTo>
                <a:lnTo>
                  <a:pt x="466" y="103"/>
                </a:lnTo>
                <a:lnTo>
                  <a:pt x="466" y="108"/>
                </a:lnTo>
                <a:lnTo>
                  <a:pt x="466" y="111"/>
                </a:lnTo>
                <a:lnTo>
                  <a:pt x="466" y="115"/>
                </a:lnTo>
                <a:lnTo>
                  <a:pt x="466" y="118"/>
                </a:lnTo>
                <a:lnTo>
                  <a:pt x="466" y="124"/>
                </a:lnTo>
                <a:lnTo>
                  <a:pt x="466" y="131"/>
                </a:lnTo>
                <a:lnTo>
                  <a:pt x="462" y="136"/>
                </a:lnTo>
                <a:lnTo>
                  <a:pt x="462" y="143"/>
                </a:lnTo>
                <a:lnTo>
                  <a:pt x="462" y="150"/>
                </a:lnTo>
                <a:lnTo>
                  <a:pt x="462" y="157"/>
                </a:lnTo>
                <a:lnTo>
                  <a:pt x="462" y="164"/>
                </a:lnTo>
                <a:lnTo>
                  <a:pt x="462" y="171"/>
                </a:lnTo>
                <a:lnTo>
                  <a:pt x="459" y="178"/>
                </a:lnTo>
                <a:lnTo>
                  <a:pt x="459" y="183"/>
                </a:lnTo>
                <a:lnTo>
                  <a:pt x="459" y="190"/>
                </a:lnTo>
                <a:lnTo>
                  <a:pt x="459" y="193"/>
                </a:lnTo>
                <a:lnTo>
                  <a:pt x="456" y="199"/>
                </a:lnTo>
                <a:lnTo>
                  <a:pt x="456" y="202"/>
                </a:lnTo>
                <a:lnTo>
                  <a:pt x="456" y="204"/>
                </a:lnTo>
                <a:lnTo>
                  <a:pt x="456" y="206"/>
                </a:lnTo>
                <a:lnTo>
                  <a:pt x="453" y="206"/>
                </a:lnTo>
                <a:lnTo>
                  <a:pt x="453" y="204"/>
                </a:lnTo>
                <a:lnTo>
                  <a:pt x="453" y="202"/>
                </a:lnTo>
                <a:lnTo>
                  <a:pt x="453" y="199"/>
                </a:lnTo>
                <a:lnTo>
                  <a:pt x="453" y="192"/>
                </a:lnTo>
                <a:lnTo>
                  <a:pt x="453" y="188"/>
                </a:lnTo>
                <a:lnTo>
                  <a:pt x="453" y="185"/>
                </a:lnTo>
                <a:lnTo>
                  <a:pt x="453" y="179"/>
                </a:lnTo>
                <a:lnTo>
                  <a:pt x="453" y="176"/>
                </a:lnTo>
                <a:lnTo>
                  <a:pt x="453" y="169"/>
                </a:lnTo>
                <a:lnTo>
                  <a:pt x="453" y="164"/>
                </a:lnTo>
                <a:lnTo>
                  <a:pt x="453" y="160"/>
                </a:lnTo>
                <a:lnTo>
                  <a:pt x="453" y="157"/>
                </a:lnTo>
                <a:lnTo>
                  <a:pt x="453" y="151"/>
                </a:lnTo>
                <a:lnTo>
                  <a:pt x="453" y="148"/>
                </a:lnTo>
                <a:lnTo>
                  <a:pt x="453" y="144"/>
                </a:lnTo>
                <a:lnTo>
                  <a:pt x="453" y="141"/>
                </a:lnTo>
                <a:lnTo>
                  <a:pt x="453" y="136"/>
                </a:lnTo>
                <a:lnTo>
                  <a:pt x="449" y="132"/>
                </a:lnTo>
                <a:lnTo>
                  <a:pt x="449" y="129"/>
                </a:lnTo>
                <a:lnTo>
                  <a:pt x="449" y="124"/>
                </a:lnTo>
                <a:lnTo>
                  <a:pt x="449" y="120"/>
                </a:lnTo>
                <a:lnTo>
                  <a:pt x="449" y="117"/>
                </a:lnTo>
                <a:lnTo>
                  <a:pt x="449" y="111"/>
                </a:lnTo>
                <a:lnTo>
                  <a:pt x="449" y="108"/>
                </a:lnTo>
                <a:lnTo>
                  <a:pt x="449" y="104"/>
                </a:lnTo>
                <a:lnTo>
                  <a:pt x="449" y="101"/>
                </a:lnTo>
                <a:lnTo>
                  <a:pt x="449" y="97"/>
                </a:lnTo>
                <a:lnTo>
                  <a:pt x="449" y="94"/>
                </a:lnTo>
                <a:lnTo>
                  <a:pt x="449" y="87"/>
                </a:lnTo>
                <a:lnTo>
                  <a:pt x="446" y="80"/>
                </a:lnTo>
                <a:lnTo>
                  <a:pt x="446" y="76"/>
                </a:lnTo>
                <a:lnTo>
                  <a:pt x="446" y="71"/>
                </a:lnTo>
                <a:lnTo>
                  <a:pt x="446" y="68"/>
                </a:lnTo>
                <a:lnTo>
                  <a:pt x="446" y="66"/>
                </a:lnTo>
                <a:lnTo>
                  <a:pt x="443" y="66"/>
                </a:lnTo>
                <a:lnTo>
                  <a:pt x="443" y="69"/>
                </a:lnTo>
                <a:lnTo>
                  <a:pt x="443" y="73"/>
                </a:lnTo>
                <a:lnTo>
                  <a:pt x="443" y="75"/>
                </a:lnTo>
                <a:lnTo>
                  <a:pt x="443" y="78"/>
                </a:lnTo>
                <a:lnTo>
                  <a:pt x="443" y="82"/>
                </a:lnTo>
                <a:lnTo>
                  <a:pt x="443" y="85"/>
                </a:lnTo>
                <a:lnTo>
                  <a:pt x="443" y="90"/>
                </a:lnTo>
                <a:lnTo>
                  <a:pt x="443" y="96"/>
                </a:lnTo>
                <a:lnTo>
                  <a:pt x="443" y="101"/>
                </a:lnTo>
                <a:lnTo>
                  <a:pt x="443" y="104"/>
                </a:lnTo>
                <a:lnTo>
                  <a:pt x="443" y="106"/>
                </a:lnTo>
                <a:lnTo>
                  <a:pt x="443" y="110"/>
                </a:lnTo>
                <a:lnTo>
                  <a:pt x="443" y="113"/>
                </a:lnTo>
                <a:lnTo>
                  <a:pt x="443" y="117"/>
                </a:lnTo>
                <a:lnTo>
                  <a:pt x="443" y="120"/>
                </a:lnTo>
                <a:lnTo>
                  <a:pt x="443" y="125"/>
                </a:lnTo>
                <a:lnTo>
                  <a:pt x="443" y="131"/>
                </a:lnTo>
                <a:lnTo>
                  <a:pt x="443" y="138"/>
                </a:lnTo>
                <a:lnTo>
                  <a:pt x="443" y="143"/>
                </a:lnTo>
                <a:lnTo>
                  <a:pt x="440" y="150"/>
                </a:lnTo>
                <a:lnTo>
                  <a:pt x="440" y="155"/>
                </a:lnTo>
                <a:lnTo>
                  <a:pt x="440" y="162"/>
                </a:lnTo>
                <a:lnTo>
                  <a:pt x="440" y="169"/>
                </a:lnTo>
                <a:lnTo>
                  <a:pt x="440" y="174"/>
                </a:lnTo>
                <a:lnTo>
                  <a:pt x="440" y="179"/>
                </a:lnTo>
                <a:lnTo>
                  <a:pt x="436" y="186"/>
                </a:lnTo>
                <a:lnTo>
                  <a:pt x="436" y="190"/>
                </a:lnTo>
                <a:lnTo>
                  <a:pt x="436" y="195"/>
                </a:lnTo>
                <a:lnTo>
                  <a:pt x="436" y="199"/>
                </a:lnTo>
                <a:lnTo>
                  <a:pt x="436" y="200"/>
                </a:lnTo>
                <a:lnTo>
                  <a:pt x="433" y="202"/>
                </a:lnTo>
                <a:lnTo>
                  <a:pt x="433" y="200"/>
                </a:lnTo>
                <a:lnTo>
                  <a:pt x="433" y="199"/>
                </a:lnTo>
                <a:lnTo>
                  <a:pt x="430" y="195"/>
                </a:lnTo>
                <a:lnTo>
                  <a:pt x="430" y="190"/>
                </a:lnTo>
                <a:lnTo>
                  <a:pt x="430" y="186"/>
                </a:lnTo>
                <a:lnTo>
                  <a:pt x="430" y="183"/>
                </a:lnTo>
                <a:lnTo>
                  <a:pt x="430" y="178"/>
                </a:lnTo>
                <a:lnTo>
                  <a:pt x="430" y="174"/>
                </a:lnTo>
                <a:lnTo>
                  <a:pt x="430" y="169"/>
                </a:lnTo>
                <a:lnTo>
                  <a:pt x="430" y="164"/>
                </a:lnTo>
                <a:lnTo>
                  <a:pt x="430" y="158"/>
                </a:lnTo>
                <a:lnTo>
                  <a:pt x="427" y="153"/>
                </a:lnTo>
                <a:lnTo>
                  <a:pt x="427" y="148"/>
                </a:lnTo>
                <a:lnTo>
                  <a:pt x="427" y="144"/>
                </a:lnTo>
                <a:lnTo>
                  <a:pt x="427" y="141"/>
                </a:lnTo>
                <a:lnTo>
                  <a:pt x="427" y="138"/>
                </a:lnTo>
                <a:lnTo>
                  <a:pt x="427" y="134"/>
                </a:lnTo>
                <a:lnTo>
                  <a:pt x="427" y="131"/>
                </a:lnTo>
                <a:lnTo>
                  <a:pt x="427" y="127"/>
                </a:lnTo>
                <a:lnTo>
                  <a:pt x="427" y="124"/>
                </a:lnTo>
                <a:lnTo>
                  <a:pt x="427" y="120"/>
                </a:lnTo>
                <a:lnTo>
                  <a:pt x="424" y="117"/>
                </a:lnTo>
                <a:lnTo>
                  <a:pt x="424" y="113"/>
                </a:lnTo>
                <a:lnTo>
                  <a:pt x="424" y="110"/>
                </a:lnTo>
                <a:lnTo>
                  <a:pt x="424" y="106"/>
                </a:lnTo>
                <a:lnTo>
                  <a:pt x="424" y="99"/>
                </a:lnTo>
                <a:lnTo>
                  <a:pt x="424" y="92"/>
                </a:lnTo>
                <a:lnTo>
                  <a:pt x="420" y="87"/>
                </a:lnTo>
                <a:lnTo>
                  <a:pt x="420" y="82"/>
                </a:lnTo>
                <a:lnTo>
                  <a:pt x="420" y="76"/>
                </a:lnTo>
                <a:lnTo>
                  <a:pt x="417" y="75"/>
                </a:lnTo>
                <a:lnTo>
                  <a:pt x="417" y="71"/>
                </a:lnTo>
                <a:lnTo>
                  <a:pt x="414" y="73"/>
                </a:lnTo>
                <a:lnTo>
                  <a:pt x="414" y="76"/>
                </a:lnTo>
                <a:lnTo>
                  <a:pt x="414" y="82"/>
                </a:lnTo>
                <a:lnTo>
                  <a:pt x="414" y="85"/>
                </a:lnTo>
                <a:lnTo>
                  <a:pt x="414" y="89"/>
                </a:lnTo>
                <a:lnTo>
                  <a:pt x="414" y="94"/>
                </a:lnTo>
                <a:lnTo>
                  <a:pt x="414" y="97"/>
                </a:lnTo>
                <a:lnTo>
                  <a:pt x="414" y="104"/>
                </a:lnTo>
                <a:lnTo>
                  <a:pt x="414" y="110"/>
                </a:lnTo>
                <a:lnTo>
                  <a:pt x="414" y="113"/>
                </a:lnTo>
                <a:lnTo>
                  <a:pt x="414" y="118"/>
                </a:lnTo>
                <a:lnTo>
                  <a:pt x="411" y="125"/>
                </a:lnTo>
                <a:lnTo>
                  <a:pt x="411" y="131"/>
                </a:lnTo>
                <a:lnTo>
                  <a:pt x="411" y="138"/>
                </a:lnTo>
                <a:lnTo>
                  <a:pt x="411" y="144"/>
                </a:lnTo>
                <a:lnTo>
                  <a:pt x="411" y="151"/>
                </a:lnTo>
                <a:lnTo>
                  <a:pt x="411" y="158"/>
                </a:lnTo>
                <a:lnTo>
                  <a:pt x="407" y="164"/>
                </a:lnTo>
                <a:lnTo>
                  <a:pt x="407" y="171"/>
                </a:lnTo>
                <a:lnTo>
                  <a:pt x="407" y="178"/>
                </a:lnTo>
                <a:lnTo>
                  <a:pt x="407" y="183"/>
                </a:lnTo>
                <a:lnTo>
                  <a:pt x="407" y="188"/>
                </a:lnTo>
                <a:lnTo>
                  <a:pt x="404" y="192"/>
                </a:lnTo>
                <a:lnTo>
                  <a:pt x="404" y="195"/>
                </a:lnTo>
                <a:lnTo>
                  <a:pt x="404" y="197"/>
                </a:lnTo>
                <a:lnTo>
                  <a:pt x="404" y="199"/>
                </a:lnTo>
                <a:lnTo>
                  <a:pt x="404" y="197"/>
                </a:lnTo>
                <a:lnTo>
                  <a:pt x="401" y="197"/>
                </a:lnTo>
                <a:lnTo>
                  <a:pt x="401" y="193"/>
                </a:lnTo>
                <a:lnTo>
                  <a:pt x="401" y="186"/>
                </a:lnTo>
                <a:lnTo>
                  <a:pt x="401" y="185"/>
                </a:lnTo>
                <a:lnTo>
                  <a:pt x="401" y="181"/>
                </a:lnTo>
                <a:lnTo>
                  <a:pt x="401" y="176"/>
                </a:lnTo>
                <a:lnTo>
                  <a:pt x="401" y="172"/>
                </a:lnTo>
                <a:lnTo>
                  <a:pt x="401" y="167"/>
                </a:lnTo>
                <a:lnTo>
                  <a:pt x="401" y="162"/>
                </a:lnTo>
                <a:lnTo>
                  <a:pt x="401" y="157"/>
                </a:lnTo>
                <a:lnTo>
                  <a:pt x="401" y="153"/>
                </a:lnTo>
                <a:lnTo>
                  <a:pt x="398" y="146"/>
                </a:lnTo>
                <a:lnTo>
                  <a:pt x="398" y="141"/>
                </a:lnTo>
                <a:lnTo>
                  <a:pt x="398" y="134"/>
                </a:lnTo>
                <a:lnTo>
                  <a:pt x="398" y="129"/>
                </a:lnTo>
                <a:lnTo>
                  <a:pt x="398" y="122"/>
                </a:lnTo>
                <a:lnTo>
                  <a:pt x="398" y="115"/>
                </a:lnTo>
                <a:lnTo>
                  <a:pt x="394" y="108"/>
                </a:lnTo>
                <a:lnTo>
                  <a:pt x="394" y="103"/>
                </a:lnTo>
                <a:lnTo>
                  <a:pt x="394" y="96"/>
                </a:lnTo>
                <a:lnTo>
                  <a:pt x="394" y="90"/>
                </a:lnTo>
                <a:lnTo>
                  <a:pt x="394" y="87"/>
                </a:lnTo>
                <a:lnTo>
                  <a:pt x="391" y="82"/>
                </a:lnTo>
                <a:lnTo>
                  <a:pt x="391" y="80"/>
                </a:lnTo>
                <a:lnTo>
                  <a:pt x="391" y="76"/>
                </a:lnTo>
                <a:lnTo>
                  <a:pt x="388" y="76"/>
                </a:lnTo>
                <a:lnTo>
                  <a:pt x="388" y="78"/>
                </a:lnTo>
                <a:lnTo>
                  <a:pt x="388" y="82"/>
                </a:lnTo>
                <a:lnTo>
                  <a:pt x="388" y="87"/>
                </a:lnTo>
                <a:lnTo>
                  <a:pt x="388" y="89"/>
                </a:lnTo>
                <a:lnTo>
                  <a:pt x="388" y="92"/>
                </a:lnTo>
                <a:lnTo>
                  <a:pt x="388" y="97"/>
                </a:lnTo>
                <a:lnTo>
                  <a:pt x="388" y="101"/>
                </a:lnTo>
                <a:lnTo>
                  <a:pt x="388" y="106"/>
                </a:lnTo>
                <a:lnTo>
                  <a:pt x="388" y="111"/>
                </a:lnTo>
                <a:lnTo>
                  <a:pt x="388" y="118"/>
                </a:lnTo>
                <a:lnTo>
                  <a:pt x="385" y="124"/>
                </a:lnTo>
                <a:lnTo>
                  <a:pt x="385" y="131"/>
                </a:lnTo>
                <a:lnTo>
                  <a:pt x="385" y="138"/>
                </a:lnTo>
                <a:lnTo>
                  <a:pt x="385" y="144"/>
                </a:lnTo>
                <a:lnTo>
                  <a:pt x="385" y="150"/>
                </a:lnTo>
                <a:lnTo>
                  <a:pt x="385" y="157"/>
                </a:lnTo>
                <a:lnTo>
                  <a:pt x="382" y="164"/>
                </a:lnTo>
                <a:lnTo>
                  <a:pt x="382" y="169"/>
                </a:lnTo>
                <a:lnTo>
                  <a:pt x="382" y="174"/>
                </a:lnTo>
                <a:lnTo>
                  <a:pt x="382" y="179"/>
                </a:lnTo>
                <a:lnTo>
                  <a:pt x="378" y="183"/>
                </a:lnTo>
                <a:lnTo>
                  <a:pt x="378" y="186"/>
                </a:lnTo>
                <a:lnTo>
                  <a:pt x="378" y="188"/>
                </a:lnTo>
                <a:lnTo>
                  <a:pt x="378" y="190"/>
                </a:lnTo>
                <a:lnTo>
                  <a:pt x="375" y="190"/>
                </a:lnTo>
                <a:lnTo>
                  <a:pt x="375" y="188"/>
                </a:lnTo>
                <a:lnTo>
                  <a:pt x="375" y="185"/>
                </a:lnTo>
                <a:lnTo>
                  <a:pt x="375" y="181"/>
                </a:lnTo>
                <a:lnTo>
                  <a:pt x="375" y="174"/>
                </a:lnTo>
                <a:lnTo>
                  <a:pt x="375" y="171"/>
                </a:lnTo>
                <a:lnTo>
                  <a:pt x="375" y="165"/>
                </a:lnTo>
                <a:lnTo>
                  <a:pt x="375" y="162"/>
                </a:lnTo>
                <a:lnTo>
                  <a:pt x="375" y="157"/>
                </a:lnTo>
                <a:lnTo>
                  <a:pt x="375" y="151"/>
                </a:lnTo>
                <a:lnTo>
                  <a:pt x="375" y="146"/>
                </a:lnTo>
                <a:lnTo>
                  <a:pt x="375" y="141"/>
                </a:lnTo>
                <a:lnTo>
                  <a:pt x="375" y="138"/>
                </a:lnTo>
                <a:lnTo>
                  <a:pt x="372" y="132"/>
                </a:lnTo>
                <a:lnTo>
                  <a:pt x="372" y="127"/>
                </a:lnTo>
                <a:lnTo>
                  <a:pt x="372" y="122"/>
                </a:lnTo>
                <a:lnTo>
                  <a:pt x="372" y="117"/>
                </a:lnTo>
                <a:lnTo>
                  <a:pt x="372" y="111"/>
                </a:lnTo>
                <a:lnTo>
                  <a:pt x="372" y="106"/>
                </a:lnTo>
                <a:lnTo>
                  <a:pt x="369" y="103"/>
                </a:lnTo>
                <a:lnTo>
                  <a:pt x="369" y="97"/>
                </a:lnTo>
                <a:lnTo>
                  <a:pt x="369" y="92"/>
                </a:lnTo>
                <a:lnTo>
                  <a:pt x="369" y="90"/>
                </a:lnTo>
                <a:lnTo>
                  <a:pt x="365" y="83"/>
                </a:lnTo>
                <a:lnTo>
                  <a:pt x="365" y="80"/>
                </a:lnTo>
                <a:lnTo>
                  <a:pt x="362" y="83"/>
                </a:lnTo>
                <a:lnTo>
                  <a:pt x="362" y="87"/>
                </a:lnTo>
                <a:lnTo>
                  <a:pt x="362" y="92"/>
                </a:lnTo>
                <a:lnTo>
                  <a:pt x="362" y="96"/>
                </a:lnTo>
                <a:lnTo>
                  <a:pt x="362" y="97"/>
                </a:lnTo>
                <a:lnTo>
                  <a:pt x="362" y="101"/>
                </a:lnTo>
                <a:lnTo>
                  <a:pt x="362" y="106"/>
                </a:lnTo>
                <a:lnTo>
                  <a:pt x="362" y="110"/>
                </a:lnTo>
                <a:lnTo>
                  <a:pt x="362" y="115"/>
                </a:lnTo>
                <a:lnTo>
                  <a:pt x="362" y="120"/>
                </a:lnTo>
                <a:lnTo>
                  <a:pt x="362" y="125"/>
                </a:lnTo>
                <a:lnTo>
                  <a:pt x="359" y="132"/>
                </a:lnTo>
                <a:lnTo>
                  <a:pt x="359" y="138"/>
                </a:lnTo>
                <a:lnTo>
                  <a:pt x="359" y="144"/>
                </a:lnTo>
                <a:lnTo>
                  <a:pt x="359" y="150"/>
                </a:lnTo>
                <a:lnTo>
                  <a:pt x="359" y="157"/>
                </a:lnTo>
                <a:lnTo>
                  <a:pt x="359" y="162"/>
                </a:lnTo>
                <a:lnTo>
                  <a:pt x="356" y="167"/>
                </a:lnTo>
                <a:lnTo>
                  <a:pt x="356" y="172"/>
                </a:lnTo>
                <a:lnTo>
                  <a:pt x="356" y="178"/>
                </a:lnTo>
                <a:lnTo>
                  <a:pt x="356" y="181"/>
                </a:lnTo>
                <a:lnTo>
                  <a:pt x="352" y="185"/>
                </a:lnTo>
                <a:lnTo>
                  <a:pt x="352" y="188"/>
                </a:lnTo>
                <a:lnTo>
                  <a:pt x="352" y="190"/>
                </a:lnTo>
                <a:lnTo>
                  <a:pt x="349" y="190"/>
                </a:lnTo>
                <a:lnTo>
                  <a:pt x="349" y="186"/>
                </a:lnTo>
                <a:lnTo>
                  <a:pt x="349" y="185"/>
                </a:lnTo>
                <a:lnTo>
                  <a:pt x="349" y="181"/>
                </a:lnTo>
                <a:lnTo>
                  <a:pt x="349" y="174"/>
                </a:lnTo>
                <a:lnTo>
                  <a:pt x="349" y="171"/>
                </a:lnTo>
                <a:lnTo>
                  <a:pt x="349" y="167"/>
                </a:lnTo>
                <a:lnTo>
                  <a:pt x="349" y="164"/>
                </a:lnTo>
                <a:lnTo>
                  <a:pt x="349" y="158"/>
                </a:lnTo>
                <a:lnTo>
                  <a:pt x="349" y="153"/>
                </a:lnTo>
                <a:lnTo>
                  <a:pt x="349" y="148"/>
                </a:lnTo>
                <a:lnTo>
                  <a:pt x="349" y="144"/>
                </a:lnTo>
                <a:lnTo>
                  <a:pt x="349" y="139"/>
                </a:lnTo>
                <a:lnTo>
                  <a:pt x="346" y="136"/>
                </a:lnTo>
                <a:lnTo>
                  <a:pt x="346" y="131"/>
                </a:lnTo>
                <a:lnTo>
                  <a:pt x="346" y="125"/>
                </a:lnTo>
                <a:lnTo>
                  <a:pt x="346" y="120"/>
                </a:lnTo>
                <a:lnTo>
                  <a:pt x="346" y="117"/>
                </a:lnTo>
                <a:lnTo>
                  <a:pt x="346" y="111"/>
                </a:lnTo>
                <a:lnTo>
                  <a:pt x="343" y="106"/>
                </a:lnTo>
                <a:lnTo>
                  <a:pt x="343" y="103"/>
                </a:lnTo>
                <a:lnTo>
                  <a:pt x="343" y="99"/>
                </a:lnTo>
                <a:lnTo>
                  <a:pt x="343" y="96"/>
                </a:lnTo>
                <a:lnTo>
                  <a:pt x="339" y="89"/>
                </a:lnTo>
                <a:lnTo>
                  <a:pt x="339" y="85"/>
                </a:lnTo>
                <a:lnTo>
                  <a:pt x="336" y="89"/>
                </a:lnTo>
                <a:lnTo>
                  <a:pt x="336" y="92"/>
                </a:lnTo>
                <a:lnTo>
                  <a:pt x="336" y="97"/>
                </a:lnTo>
                <a:lnTo>
                  <a:pt x="336" y="99"/>
                </a:lnTo>
                <a:lnTo>
                  <a:pt x="336" y="101"/>
                </a:lnTo>
                <a:lnTo>
                  <a:pt x="336" y="104"/>
                </a:lnTo>
                <a:lnTo>
                  <a:pt x="336" y="108"/>
                </a:lnTo>
                <a:lnTo>
                  <a:pt x="336" y="111"/>
                </a:lnTo>
                <a:lnTo>
                  <a:pt x="336" y="117"/>
                </a:lnTo>
                <a:lnTo>
                  <a:pt x="336" y="122"/>
                </a:lnTo>
                <a:lnTo>
                  <a:pt x="333" y="127"/>
                </a:lnTo>
                <a:lnTo>
                  <a:pt x="333" y="132"/>
                </a:lnTo>
                <a:lnTo>
                  <a:pt x="333" y="138"/>
                </a:lnTo>
                <a:lnTo>
                  <a:pt x="333" y="144"/>
                </a:lnTo>
                <a:lnTo>
                  <a:pt x="333" y="150"/>
                </a:lnTo>
                <a:lnTo>
                  <a:pt x="333" y="155"/>
                </a:lnTo>
                <a:lnTo>
                  <a:pt x="333" y="160"/>
                </a:lnTo>
                <a:lnTo>
                  <a:pt x="330" y="165"/>
                </a:lnTo>
                <a:lnTo>
                  <a:pt x="330" y="171"/>
                </a:lnTo>
                <a:lnTo>
                  <a:pt x="330" y="174"/>
                </a:lnTo>
                <a:lnTo>
                  <a:pt x="330" y="178"/>
                </a:lnTo>
                <a:lnTo>
                  <a:pt x="327" y="183"/>
                </a:lnTo>
                <a:lnTo>
                  <a:pt x="327" y="186"/>
                </a:lnTo>
                <a:lnTo>
                  <a:pt x="323" y="181"/>
                </a:lnTo>
                <a:lnTo>
                  <a:pt x="323" y="179"/>
                </a:lnTo>
                <a:lnTo>
                  <a:pt x="323" y="176"/>
                </a:lnTo>
                <a:lnTo>
                  <a:pt x="323" y="169"/>
                </a:lnTo>
                <a:lnTo>
                  <a:pt x="323" y="167"/>
                </a:lnTo>
                <a:lnTo>
                  <a:pt x="323" y="164"/>
                </a:lnTo>
                <a:lnTo>
                  <a:pt x="323" y="158"/>
                </a:lnTo>
                <a:lnTo>
                  <a:pt x="323" y="155"/>
                </a:lnTo>
                <a:lnTo>
                  <a:pt x="323" y="151"/>
                </a:lnTo>
                <a:lnTo>
                  <a:pt x="323" y="146"/>
                </a:lnTo>
                <a:lnTo>
                  <a:pt x="323" y="143"/>
                </a:lnTo>
                <a:lnTo>
                  <a:pt x="320" y="138"/>
                </a:lnTo>
                <a:lnTo>
                  <a:pt x="320" y="134"/>
                </a:lnTo>
                <a:lnTo>
                  <a:pt x="320" y="129"/>
                </a:lnTo>
                <a:lnTo>
                  <a:pt x="320" y="125"/>
                </a:lnTo>
                <a:lnTo>
                  <a:pt x="320" y="120"/>
                </a:lnTo>
                <a:lnTo>
                  <a:pt x="320" y="117"/>
                </a:lnTo>
                <a:lnTo>
                  <a:pt x="320" y="111"/>
                </a:lnTo>
                <a:lnTo>
                  <a:pt x="317" y="108"/>
                </a:lnTo>
                <a:lnTo>
                  <a:pt x="317" y="103"/>
                </a:lnTo>
                <a:lnTo>
                  <a:pt x="317" y="99"/>
                </a:lnTo>
                <a:lnTo>
                  <a:pt x="317" y="97"/>
                </a:lnTo>
                <a:lnTo>
                  <a:pt x="314" y="90"/>
                </a:lnTo>
                <a:lnTo>
                  <a:pt x="314" y="87"/>
                </a:lnTo>
                <a:lnTo>
                  <a:pt x="310" y="90"/>
                </a:lnTo>
                <a:lnTo>
                  <a:pt x="310" y="94"/>
                </a:lnTo>
                <a:lnTo>
                  <a:pt x="310" y="97"/>
                </a:lnTo>
                <a:lnTo>
                  <a:pt x="310" y="101"/>
                </a:lnTo>
                <a:lnTo>
                  <a:pt x="310" y="103"/>
                </a:lnTo>
                <a:lnTo>
                  <a:pt x="310" y="106"/>
                </a:lnTo>
                <a:lnTo>
                  <a:pt x="310" y="110"/>
                </a:lnTo>
                <a:lnTo>
                  <a:pt x="310" y="113"/>
                </a:lnTo>
                <a:lnTo>
                  <a:pt x="310" y="117"/>
                </a:lnTo>
                <a:lnTo>
                  <a:pt x="307" y="120"/>
                </a:lnTo>
                <a:lnTo>
                  <a:pt x="307" y="125"/>
                </a:lnTo>
                <a:lnTo>
                  <a:pt x="307" y="131"/>
                </a:lnTo>
                <a:lnTo>
                  <a:pt x="307" y="136"/>
                </a:lnTo>
                <a:lnTo>
                  <a:pt x="307" y="141"/>
                </a:lnTo>
                <a:lnTo>
                  <a:pt x="307" y="146"/>
                </a:lnTo>
                <a:lnTo>
                  <a:pt x="307" y="151"/>
                </a:lnTo>
                <a:lnTo>
                  <a:pt x="304" y="157"/>
                </a:lnTo>
                <a:lnTo>
                  <a:pt x="304" y="160"/>
                </a:lnTo>
                <a:lnTo>
                  <a:pt x="304" y="165"/>
                </a:lnTo>
                <a:lnTo>
                  <a:pt x="304" y="169"/>
                </a:lnTo>
                <a:lnTo>
                  <a:pt x="301" y="172"/>
                </a:lnTo>
                <a:lnTo>
                  <a:pt x="301" y="178"/>
                </a:lnTo>
                <a:lnTo>
                  <a:pt x="297" y="179"/>
                </a:lnTo>
                <a:lnTo>
                  <a:pt x="297" y="176"/>
                </a:lnTo>
                <a:lnTo>
                  <a:pt x="297" y="174"/>
                </a:lnTo>
                <a:lnTo>
                  <a:pt x="297" y="171"/>
                </a:lnTo>
                <a:lnTo>
                  <a:pt x="297" y="165"/>
                </a:lnTo>
                <a:lnTo>
                  <a:pt x="297" y="162"/>
                </a:lnTo>
                <a:lnTo>
                  <a:pt x="297" y="160"/>
                </a:lnTo>
                <a:lnTo>
                  <a:pt x="297" y="157"/>
                </a:lnTo>
                <a:lnTo>
                  <a:pt x="297" y="151"/>
                </a:lnTo>
                <a:lnTo>
                  <a:pt x="297" y="148"/>
                </a:lnTo>
                <a:lnTo>
                  <a:pt x="297" y="143"/>
                </a:lnTo>
                <a:lnTo>
                  <a:pt x="297" y="139"/>
                </a:lnTo>
                <a:lnTo>
                  <a:pt x="294" y="136"/>
                </a:lnTo>
                <a:lnTo>
                  <a:pt x="294" y="132"/>
                </a:lnTo>
                <a:lnTo>
                  <a:pt x="294" y="127"/>
                </a:lnTo>
                <a:lnTo>
                  <a:pt x="294" y="124"/>
                </a:lnTo>
                <a:lnTo>
                  <a:pt x="294" y="120"/>
                </a:lnTo>
                <a:lnTo>
                  <a:pt x="294" y="115"/>
                </a:lnTo>
                <a:lnTo>
                  <a:pt x="291" y="111"/>
                </a:lnTo>
                <a:lnTo>
                  <a:pt x="291" y="108"/>
                </a:lnTo>
                <a:lnTo>
                  <a:pt x="291" y="103"/>
                </a:lnTo>
                <a:lnTo>
                  <a:pt x="291" y="101"/>
                </a:lnTo>
                <a:lnTo>
                  <a:pt x="291" y="97"/>
                </a:lnTo>
                <a:lnTo>
                  <a:pt x="288" y="92"/>
                </a:lnTo>
                <a:lnTo>
                  <a:pt x="285" y="90"/>
                </a:lnTo>
                <a:lnTo>
                  <a:pt x="285" y="92"/>
                </a:lnTo>
                <a:lnTo>
                  <a:pt x="285" y="94"/>
                </a:lnTo>
                <a:lnTo>
                  <a:pt x="285" y="96"/>
                </a:lnTo>
                <a:lnTo>
                  <a:pt x="285" y="101"/>
                </a:lnTo>
                <a:lnTo>
                  <a:pt x="285" y="103"/>
                </a:lnTo>
                <a:lnTo>
                  <a:pt x="285" y="106"/>
                </a:lnTo>
                <a:lnTo>
                  <a:pt x="285" y="108"/>
                </a:lnTo>
                <a:lnTo>
                  <a:pt x="285" y="111"/>
                </a:lnTo>
                <a:lnTo>
                  <a:pt x="281" y="115"/>
                </a:lnTo>
                <a:lnTo>
                  <a:pt x="281" y="118"/>
                </a:lnTo>
                <a:lnTo>
                  <a:pt x="281" y="124"/>
                </a:lnTo>
                <a:lnTo>
                  <a:pt x="281" y="129"/>
                </a:lnTo>
                <a:lnTo>
                  <a:pt x="281" y="134"/>
                </a:lnTo>
                <a:lnTo>
                  <a:pt x="281" y="139"/>
                </a:lnTo>
                <a:lnTo>
                  <a:pt x="281" y="144"/>
                </a:lnTo>
                <a:lnTo>
                  <a:pt x="281" y="150"/>
                </a:lnTo>
                <a:lnTo>
                  <a:pt x="281" y="153"/>
                </a:lnTo>
                <a:lnTo>
                  <a:pt x="278" y="158"/>
                </a:lnTo>
                <a:lnTo>
                  <a:pt x="278" y="162"/>
                </a:lnTo>
                <a:lnTo>
                  <a:pt x="278" y="167"/>
                </a:lnTo>
                <a:lnTo>
                  <a:pt x="278" y="171"/>
                </a:lnTo>
                <a:lnTo>
                  <a:pt x="275" y="172"/>
                </a:lnTo>
                <a:lnTo>
                  <a:pt x="275" y="178"/>
                </a:lnTo>
                <a:lnTo>
                  <a:pt x="272" y="179"/>
                </a:lnTo>
                <a:lnTo>
                  <a:pt x="272" y="176"/>
                </a:lnTo>
                <a:lnTo>
                  <a:pt x="272" y="174"/>
                </a:lnTo>
                <a:lnTo>
                  <a:pt x="272" y="171"/>
                </a:lnTo>
                <a:lnTo>
                  <a:pt x="272" y="165"/>
                </a:lnTo>
                <a:lnTo>
                  <a:pt x="272" y="162"/>
                </a:lnTo>
                <a:lnTo>
                  <a:pt x="272" y="158"/>
                </a:lnTo>
                <a:lnTo>
                  <a:pt x="272" y="155"/>
                </a:lnTo>
                <a:lnTo>
                  <a:pt x="268" y="151"/>
                </a:lnTo>
                <a:lnTo>
                  <a:pt x="268" y="148"/>
                </a:lnTo>
                <a:lnTo>
                  <a:pt x="268" y="143"/>
                </a:lnTo>
                <a:lnTo>
                  <a:pt x="268" y="141"/>
                </a:lnTo>
                <a:lnTo>
                  <a:pt x="268" y="138"/>
                </a:lnTo>
                <a:lnTo>
                  <a:pt x="268" y="134"/>
                </a:lnTo>
                <a:lnTo>
                  <a:pt x="268" y="131"/>
                </a:lnTo>
                <a:lnTo>
                  <a:pt x="268" y="125"/>
                </a:lnTo>
                <a:lnTo>
                  <a:pt x="268" y="122"/>
                </a:lnTo>
                <a:lnTo>
                  <a:pt x="268" y="118"/>
                </a:lnTo>
                <a:lnTo>
                  <a:pt x="268" y="115"/>
                </a:lnTo>
                <a:lnTo>
                  <a:pt x="265" y="111"/>
                </a:lnTo>
                <a:lnTo>
                  <a:pt x="265" y="108"/>
                </a:lnTo>
                <a:lnTo>
                  <a:pt x="265" y="104"/>
                </a:lnTo>
                <a:lnTo>
                  <a:pt x="265" y="101"/>
                </a:lnTo>
                <a:lnTo>
                  <a:pt x="262" y="96"/>
                </a:lnTo>
                <a:lnTo>
                  <a:pt x="262" y="94"/>
                </a:lnTo>
                <a:lnTo>
                  <a:pt x="259" y="96"/>
                </a:lnTo>
                <a:lnTo>
                  <a:pt x="259" y="97"/>
                </a:lnTo>
                <a:lnTo>
                  <a:pt x="259" y="99"/>
                </a:lnTo>
                <a:lnTo>
                  <a:pt x="259" y="103"/>
                </a:lnTo>
                <a:lnTo>
                  <a:pt x="259" y="104"/>
                </a:lnTo>
                <a:lnTo>
                  <a:pt x="259" y="106"/>
                </a:lnTo>
                <a:lnTo>
                  <a:pt x="259" y="110"/>
                </a:lnTo>
                <a:lnTo>
                  <a:pt x="259" y="111"/>
                </a:lnTo>
                <a:lnTo>
                  <a:pt x="259" y="115"/>
                </a:lnTo>
                <a:lnTo>
                  <a:pt x="255" y="118"/>
                </a:lnTo>
                <a:lnTo>
                  <a:pt x="255" y="122"/>
                </a:lnTo>
                <a:lnTo>
                  <a:pt x="255" y="127"/>
                </a:lnTo>
                <a:lnTo>
                  <a:pt x="255" y="131"/>
                </a:lnTo>
                <a:lnTo>
                  <a:pt x="255" y="136"/>
                </a:lnTo>
                <a:lnTo>
                  <a:pt x="255" y="141"/>
                </a:lnTo>
                <a:lnTo>
                  <a:pt x="255" y="144"/>
                </a:lnTo>
                <a:lnTo>
                  <a:pt x="255" y="150"/>
                </a:lnTo>
                <a:lnTo>
                  <a:pt x="252" y="153"/>
                </a:lnTo>
                <a:lnTo>
                  <a:pt x="252" y="157"/>
                </a:lnTo>
                <a:lnTo>
                  <a:pt x="252" y="160"/>
                </a:lnTo>
                <a:lnTo>
                  <a:pt x="252" y="164"/>
                </a:lnTo>
                <a:lnTo>
                  <a:pt x="252" y="167"/>
                </a:lnTo>
                <a:lnTo>
                  <a:pt x="249" y="172"/>
                </a:lnTo>
                <a:lnTo>
                  <a:pt x="249" y="174"/>
                </a:lnTo>
                <a:lnTo>
                  <a:pt x="246" y="171"/>
                </a:lnTo>
                <a:lnTo>
                  <a:pt x="246" y="169"/>
                </a:lnTo>
                <a:lnTo>
                  <a:pt x="243" y="165"/>
                </a:lnTo>
                <a:lnTo>
                  <a:pt x="243" y="160"/>
                </a:lnTo>
                <a:lnTo>
                  <a:pt x="243" y="158"/>
                </a:lnTo>
                <a:lnTo>
                  <a:pt x="243" y="155"/>
                </a:lnTo>
                <a:lnTo>
                  <a:pt x="243" y="151"/>
                </a:lnTo>
                <a:lnTo>
                  <a:pt x="243" y="150"/>
                </a:lnTo>
                <a:lnTo>
                  <a:pt x="243" y="144"/>
                </a:lnTo>
                <a:lnTo>
                  <a:pt x="239" y="141"/>
                </a:lnTo>
                <a:lnTo>
                  <a:pt x="243" y="138"/>
                </a:lnTo>
                <a:lnTo>
                  <a:pt x="243" y="134"/>
                </a:lnTo>
                <a:lnTo>
                  <a:pt x="243" y="131"/>
                </a:lnTo>
                <a:lnTo>
                  <a:pt x="243" y="127"/>
                </a:lnTo>
                <a:lnTo>
                  <a:pt x="243" y="124"/>
                </a:lnTo>
                <a:lnTo>
                  <a:pt x="243" y="120"/>
                </a:lnTo>
                <a:lnTo>
                  <a:pt x="243" y="117"/>
                </a:lnTo>
                <a:lnTo>
                  <a:pt x="243" y="113"/>
                </a:lnTo>
                <a:lnTo>
                  <a:pt x="243" y="110"/>
                </a:lnTo>
                <a:lnTo>
                  <a:pt x="239" y="108"/>
                </a:lnTo>
                <a:lnTo>
                  <a:pt x="239" y="104"/>
                </a:lnTo>
                <a:lnTo>
                  <a:pt x="239" y="103"/>
                </a:lnTo>
                <a:lnTo>
                  <a:pt x="236" y="97"/>
                </a:lnTo>
                <a:lnTo>
                  <a:pt x="236" y="96"/>
                </a:lnTo>
                <a:lnTo>
                  <a:pt x="233" y="99"/>
                </a:lnTo>
                <a:lnTo>
                  <a:pt x="233" y="101"/>
                </a:lnTo>
                <a:lnTo>
                  <a:pt x="233" y="103"/>
                </a:lnTo>
                <a:lnTo>
                  <a:pt x="233" y="106"/>
                </a:lnTo>
                <a:lnTo>
                  <a:pt x="233" y="110"/>
                </a:lnTo>
                <a:lnTo>
                  <a:pt x="233" y="115"/>
                </a:lnTo>
                <a:lnTo>
                  <a:pt x="230" y="120"/>
                </a:lnTo>
                <a:lnTo>
                  <a:pt x="230" y="125"/>
                </a:lnTo>
                <a:lnTo>
                  <a:pt x="230" y="129"/>
                </a:lnTo>
                <a:lnTo>
                  <a:pt x="230" y="134"/>
                </a:lnTo>
                <a:lnTo>
                  <a:pt x="230" y="138"/>
                </a:lnTo>
                <a:lnTo>
                  <a:pt x="230" y="143"/>
                </a:lnTo>
                <a:lnTo>
                  <a:pt x="230" y="146"/>
                </a:lnTo>
                <a:lnTo>
                  <a:pt x="230" y="151"/>
                </a:lnTo>
                <a:lnTo>
                  <a:pt x="226" y="155"/>
                </a:lnTo>
                <a:lnTo>
                  <a:pt x="226" y="158"/>
                </a:lnTo>
                <a:lnTo>
                  <a:pt x="226" y="162"/>
                </a:lnTo>
                <a:lnTo>
                  <a:pt x="226" y="165"/>
                </a:lnTo>
                <a:lnTo>
                  <a:pt x="226" y="167"/>
                </a:lnTo>
                <a:lnTo>
                  <a:pt x="223" y="172"/>
                </a:lnTo>
                <a:lnTo>
                  <a:pt x="223" y="174"/>
                </a:lnTo>
                <a:lnTo>
                  <a:pt x="220" y="171"/>
                </a:lnTo>
                <a:lnTo>
                  <a:pt x="220" y="169"/>
                </a:lnTo>
                <a:lnTo>
                  <a:pt x="217" y="165"/>
                </a:lnTo>
                <a:lnTo>
                  <a:pt x="217" y="162"/>
                </a:lnTo>
                <a:lnTo>
                  <a:pt x="217" y="158"/>
                </a:lnTo>
                <a:lnTo>
                  <a:pt x="217" y="157"/>
                </a:lnTo>
                <a:lnTo>
                  <a:pt x="217" y="153"/>
                </a:lnTo>
                <a:lnTo>
                  <a:pt x="217" y="151"/>
                </a:lnTo>
                <a:lnTo>
                  <a:pt x="217" y="148"/>
                </a:lnTo>
                <a:lnTo>
                  <a:pt x="213" y="143"/>
                </a:lnTo>
                <a:lnTo>
                  <a:pt x="217" y="138"/>
                </a:lnTo>
                <a:lnTo>
                  <a:pt x="217" y="131"/>
                </a:lnTo>
                <a:lnTo>
                  <a:pt x="217" y="125"/>
                </a:lnTo>
                <a:lnTo>
                  <a:pt x="217" y="118"/>
                </a:lnTo>
                <a:lnTo>
                  <a:pt x="213" y="111"/>
                </a:lnTo>
                <a:lnTo>
                  <a:pt x="213" y="108"/>
                </a:lnTo>
                <a:lnTo>
                  <a:pt x="210" y="103"/>
                </a:lnTo>
                <a:lnTo>
                  <a:pt x="210" y="101"/>
                </a:lnTo>
                <a:lnTo>
                  <a:pt x="207" y="103"/>
                </a:lnTo>
                <a:lnTo>
                  <a:pt x="207" y="104"/>
                </a:lnTo>
                <a:lnTo>
                  <a:pt x="207" y="106"/>
                </a:lnTo>
                <a:lnTo>
                  <a:pt x="207" y="110"/>
                </a:lnTo>
                <a:lnTo>
                  <a:pt x="204" y="113"/>
                </a:lnTo>
                <a:lnTo>
                  <a:pt x="204" y="117"/>
                </a:lnTo>
                <a:lnTo>
                  <a:pt x="204" y="124"/>
                </a:lnTo>
                <a:lnTo>
                  <a:pt x="204" y="127"/>
                </a:lnTo>
                <a:lnTo>
                  <a:pt x="204" y="131"/>
                </a:lnTo>
                <a:lnTo>
                  <a:pt x="204" y="134"/>
                </a:lnTo>
                <a:lnTo>
                  <a:pt x="204" y="139"/>
                </a:lnTo>
                <a:lnTo>
                  <a:pt x="204" y="143"/>
                </a:lnTo>
                <a:lnTo>
                  <a:pt x="204" y="146"/>
                </a:lnTo>
                <a:lnTo>
                  <a:pt x="204" y="150"/>
                </a:lnTo>
                <a:lnTo>
                  <a:pt x="201" y="155"/>
                </a:lnTo>
                <a:lnTo>
                  <a:pt x="201" y="158"/>
                </a:lnTo>
                <a:lnTo>
                  <a:pt x="201" y="160"/>
                </a:lnTo>
                <a:lnTo>
                  <a:pt x="197" y="164"/>
                </a:lnTo>
                <a:lnTo>
                  <a:pt x="197" y="165"/>
                </a:lnTo>
                <a:lnTo>
                  <a:pt x="197" y="171"/>
                </a:lnTo>
                <a:lnTo>
                  <a:pt x="194" y="172"/>
                </a:lnTo>
                <a:lnTo>
                  <a:pt x="191" y="169"/>
                </a:lnTo>
                <a:lnTo>
                  <a:pt x="191" y="167"/>
                </a:lnTo>
                <a:lnTo>
                  <a:pt x="191" y="164"/>
                </a:lnTo>
                <a:lnTo>
                  <a:pt x="191" y="160"/>
                </a:lnTo>
                <a:lnTo>
                  <a:pt x="191" y="158"/>
                </a:lnTo>
                <a:lnTo>
                  <a:pt x="191" y="155"/>
                </a:lnTo>
                <a:lnTo>
                  <a:pt x="191" y="153"/>
                </a:lnTo>
                <a:lnTo>
                  <a:pt x="188" y="150"/>
                </a:lnTo>
                <a:lnTo>
                  <a:pt x="188" y="146"/>
                </a:lnTo>
                <a:lnTo>
                  <a:pt x="188" y="143"/>
                </a:lnTo>
                <a:lnTo>
                  <a:pt x="188" y="138"/>
                </a:lnTo>
                <a:lnTo>
                  <a:pt x="188" y="132"/>
                </a:lnTo>
                <a:lnTo>
                  <a:pt x="188" y="125"/>
                </a:lnTo>
                <a:lnTo>
                  <a:pt x="188" y="120"/>
                </a:lnTo>
                <a:lnTo>
                  <a:pt x="184" y="115"/>
                </a:lnTo>
                <a:lnTo>
                  <a:pt x="184" y="111"/>
                </a:lnTo>
                <a:lnTo>
                  <a:pt x="184" y="108"/>
                </a:lnTo>
                <a:lnTo>
                  <a:pt x="181" y="106"/>
                </a:lnTo>
                <a:lnTo>
                  <a:pt x="181" y="108"/>
                </a:lnTo>
                <a:lnTo>
                  <a:pt x="178" y="110"/>
                </a:lnTo>
                <a:lnTo>
                  <a:pt x="178" y="113"/>
                </a:lnTo>
                <a:lnTo>
                  <a:pt x="178" y="117"/>
                </a:lnTo>
                <a:lnTo>
                  <a:pt x="178" y="120"/>
                </a:lnTo>
                <a:lnTo>
                  <a:pt x="175" y="125"/>
                </a:lnTo>
                <a:lnTo>
                  <a:pt x="178" y="132"/>
                </a:lnTo>
                <a:lnTo>
                  <a:pt x="178" y="139"/>
                </a:lnTo>
                <a:lnTo>
                  <a:pt x="178" y="146"/>
                </a:lnTo>
                <a:lnTo>
                  <a:pt x="175" y="153"/>
                </a:lnTo>
                <a:lnTo>
                  <a:pt x="175" y="158"/>
                </a:lnTo>
                <a:lnTo>
                  <a:pt x="171" y="162"/>
                </a:lnTo>
                <a:lnTo>
                  <a:pt x="168" y="167"/>
                </a:lnTo>
                <a:lnTo>
                  <a:pt x="168" y="169"/>
                </a:lnTo>
                <a:lnTo>
                  <a:pt x="165" y="165"/>
                </a:lnTo>
                <a:lnTo>
                  <a:pt x="165" y="164"/>
                </a:lnTo>
                <a:lnTo>
                  <a:pt x="165" y="162"/>
                </a:lnTo>
                <a:lnTo>
                  <a:pt x="165" y="158"/>
                </a:lnTo>
                <a:lnTo>
                  <a:pt x="162" y="155"/>
                </a:lnTo>
                <a:lnTo>
                  <a:pt x="162" y="150"/>
                </a:lnTo>
                <a:lnTo>
                  <a:pt x="162" y="143"/>
                </a:lnTo>
                <a:lnTo>
                  <a:pt x="162" y="138"/>
                </a:lnTo>
                <a:lnTo>
                  <a:pt x="162" y="131"/>
                </a:lnTo>
                <a:lnTo>
                  <a:pt x="162" y="125"/>
                </a:lnTo>
                <a:lnTo>
                  <a:pt x="159" y="120"/>
                </a:lnTo>
                <a:lnTo>
                  <a:pt x="159" y="115"/>
                </a:lnTo>
                <a:lnTo>
                  <a:pt x="159" y="111"/>
                </a:lnTo>
                <a:lnTo>
                  <a:pt x="155" y="108"/>
                </a:lnTo>
                <a:lnTo>
                  <a:pt x="152" y="110"/>
                </a:lnTo>
                <a:lnTo>
                  <a:pt x="152" y="111"/>
                </a:lnTo>
                <a:lnTo>
                  <a:pt x="152" y="113"/>
                </a:lnTo>
                <a:lnTo>
                  <a:pt x="152" y="117"/>
                </a:lnTo>
                <a:lnTo>
                  <a:pt x="152" y="120"/>
                </a:lnTo>
                <a:lnTo>
                  <a:pt x="149" y="124"/>
                </a:lnTo>
                <a:lnTo>
                  <a:pt x="149" y="131"/>
                </a:lnTo>
                <a:lnTo>
                  <a:pt x="149" y="136"/>
                </a:lnTo>
                <a:lnTo>
                  <a:pt x="149" y="141"/>
                </a:lnTo>
                <a:lnTo>
                  <a:pt x="149" y="146"/>
                </a:lnTo>
                <a:lnTo>
                  <a:pt x="146" y="151"/>
                </a:lnTo>
                <a:lnTo>
                  <a:pt x="146" y="157"/>
                </a:lnTo>
                <a:lnTo>
                  <a:pt x="146" y="158"/>
                </a:lnTo>
                <a:lnTo>
                  <a:pt x="142" y="162"/>
                </a:lnTo>
                <a:lnTo>
                  <a:pt x="139" y="160"/>
                </a:lnTo>
                <a:lnTo>
                  <a:pt x="139" y="158"/>
                </a:lnTo>
                <a:lnTo>
                  <a:pt x="139" y="157"/>
                </a:lnTo>
                <a:lnTo>
                  <a:pt x="139" y="153"/>
                </a:lnTo>
                <a:lnTo>
                  <a:pt x="139" y="150"/>
                </a:lnTo>
                <a:lnTo>
                  <a:pt x="136" y="146"/>
                </a:lnTo>
                <a:lnTo>
                  <a:pt x="136" y="141"/>
                </a:lnTo>
                <a:lnTo>
                  <a:pt x="139" y="138"/>
                </a:lnTo>
                <a:lnTo>
                  <a:pt x="136" y="132"/>
                </a:lnTo>
                <a:lnTo>
                  <a:pt x="136" y="127"/>
                </a:lnTo>
                <a:lnTo>
                  <a:pt x="136" y="122"/>
                </a:lnTo>
                <a:lnTo>
                  <a:pt x="133" y="117"/>
                </a:lnTo>
                <a:lnTo>
                  <a:pt x="133" y="113"/>
                </a:lnTo>
                <a:lnTo>
                  <a:pt x="129" y="111"/>
                </a:lnTo>
                <a:lnTo>
                  <a:pt x="129" y="110"/>
                </a:lnTo>
                <a:lnTo>
                  <a:pt x="126" y="111"/>
                </a:lnTo>
                <a:lnTo>
                  <a:pt x="126" y="113"/>
                </a:lnTo>
                <a:lnTo>
                  <a:pt x="126" y="115"/>
                </a:lnTo>
                <a:lnTo>
                  <a:pt x="123" y="118"/>
                </a:lnTo>
                <a:lnTo>
                  <a:pt x="123" y="120"/>
                </a:lnTo>
                <a:lnTo>
                  <a:pt x="123" y="125"/>
                </a:lnTo>
                <a:lnTo>
                  <a:pt x="123" y="131"/>
                </a:lnTo>
                <a:lnTo>
                  <a:pt x="123" y="136"/>
                </a:lnTo>
                <a:lnTo>
                  <a:pt x="123" y="143"/>
                </a:lnTo>
                <a:lnTo>
                  <a:pt x="120" y="148"/>
                </a:lnTo>
                <a:lnTo>
                  <a:pt x="120" y="153"/>
                </a:lnTo>
                <a:lnTo>
                  <a:pt x="117" y="157"/>
                </a:lnTo>
                <a:lnTo>
                  <a:pt x="117" y="160"/>
                </a:lnTo>
                <a:lnTo>
                  <a:pt x="113" y="162"/>
                </a:lnTo>
                <a:lnTo>
                  <a:pt x="113" y="158"/>
                </a:lnTo>
                <a:lnTo>
                  <a:pt x="113" y="157"/>
                </a:lnTo>
                <a:lnTo>
                  <a:pt x="110" y="153"/>
                </a:lnTo>
                <a:lnTo>
                  <a:pt x="110" y="150"/>
                </a:lnTo>
                <a:lnTo>
                  <a:pt x="110" y="146"/>
                </a:lnTo>
                <a:lnTo>
                  <a:pt x="110" y="141"/>
                </a:lnTo>
                <a:lnTo>
                  <a:pt x="110" y="136"/>
                </a:lnTo>
                <a:lnTo>
                  <a:pt x="110" y="131"/>
                </a:lnTo>
                <a:lnTo>
                  <a:pt x="110" y="127"/>
                </a:lnTo>
                <a:lnTo>
                  <a:pt x="107" y="122"/>
                </a:lnTo>
                <a:lnTo>
                  <a:pt x="107" y="117"/>
                </a:lnTo>
                <a:lnTo>
                  <a:pt x="104" y="115"/>
                </a:lnTo>
                <a:lnTo>
                  <a:pt x="104" y="111"/>
                </a:lnTo>
                <a:lnTo>
                  <a:pt x="100" y="110"/>
                </a:lnTo>
                <a:lnTo>
                  <a:pt x="100" y="111"/>
                </a:lnTo>
                <a:lnTo>
                  <a:pt x="100" y="113"/>
                </a:lnTo>
                <a:lnTo>
                  <a:pt x="100" y="115"/>
                </a:lnTo>
                <a:lnTo>
                  <a:pt x="97" y="117"/>
                </a:lnTo>
                <a:lnTo>
                  <a:pt x="97" y="120"/>
                </a:lnTo>
                <a:lnTo>
                  <a:pt x="97" y="124"/>
                </a:lnTo>
                <a:lnTo>
                  <a:pt x="97" y="127"/>
                </a:lnTo>
                <a:lnTo>
                  <a:pt x="97" y="132"/>
                </a:lnTo>
                <a:lnTo>
                  <a:pt x="97" y="138"/>
                </a:lnTo>
                <a:lnTo>
                  <a:pt x="97" y="141"/>
                </a:lnTo>
                <a:lnTo>
                  <a:pt x="94" y="146"/>
                </a:lnTo>
                <a:lnTo>
                  <a:pt x="94" y="150"/>
                </a:lnTo>
                <a:lnTo>
                  <a:pt x="91" y="153"/>
                </a:lnTo>
                <a:lnTo>
                  <a:pt x="91" y="155"/>
                </a:lnTo>
                <a:lnTo>
                  <a:pt x="87" y="155"/>
                </a:lnTo>
                <a:lnTo>
                  <a:pt x="87" y="153"/>
                </a:lnTo>
                <a:lnTo>
                  <a:pt x="87" y="151"/>
                </a:lnTo>
                <a:lnTo>
                  <a:pt x="84" y="148"/>
                </a:lnTo>
                <a:lnTo>
                  <a:pt x="84" y="146"/>
                </a:lnTo>
                <a:lnTo>
                  <a:pt x="84" y="143"/>
                </a:lnTo>
                <a:lnTo>
                  <a:pt x="84" y="139"/>
                </a:lnTo>
                <a:lnTo>
                  <a:pt x="84" y="132"/>
                </a:lnTo>
                <a:lnTo>
                  <a:pt x="84" y="129"/>
                </a:lnTo>
                <a:lnTo>
                  <a:pt x="84" y="124"/>
                </a:lnTo>
                <a:lnTo>
                  <a:pt x="81" y="120"/>
                </a:lnTo>
                <a:lnTo>
                  <a:pt x="81" y="117"/>
                </a:lnTo>
                <a:lnTo>
                  <a:pt x="78" y="117"/>
                </a:lnTo>
                <a:lnTo>
                  <a:pt x="78" y="115"/>
                </a:lnTo>
                <a:lnTo>
                  <a:pt x="75" y="115"/>
                </a:lnTo>
                <a:lnTo>
                  <a:pt x="75" y="118"/>
                </a:lnTo>
                <a:lnTo>
                  <a:pt x="75" y="120"/>
                </a:lnTo>
                <a:lnTo>
                  <a:pt x="71" y="124"/>
                </a:lnTo>
                <a:lnTo>
                  <a:pt x="71" y="125"/>
                </a:lnTo>
                <a:lnTo>
                  <a:pt x="71" y="129"/>
                </a:lnTo>
                <a:lnTo>
                  <a:pt x="71" y="132"/>
                </a:lnTo>
                <a:lnTo>
                  <a:pt x="71" y="138"/>
                </a:lnTo>
                <a:lnTo>
                  <a:pt x="71" y="143"/>
                </a:lnTo>
                <a:lnTo>
                  <a:pt x="71" y="146"/>
                </a:lnTo>
                <a:lnTo>
                  <a:pt x="68" y="150"/>
                </a:lnTo>
                <a:lnTo>
                  <a:pt x="68" y="153"/>
                </a:lnTo>
                <a:lnTo>
                  <a:pt x="65" y="155"/>
                </a:lnTo>
                <a:lnTo>
                  <a:pt x="65" y="157"/>
                </a:lnTo>
                <a:lnTo>
                  <a:pt x="62" y="157"/>
                </a:lnTo>
                <a:lnTo>
                  <a:pt x="62" y="153"/>
                </a:lnTo>
                <a:lnTo>
                  <a:pt x="62" y="151"/>
                </a:lnTo>
                <a:lnTo>
                  <a:pt x="62" y="148"/>
                </a:lnTo>
                <a:lnTo>
                  <a:pt x="58" y="146"/>
                </a:lnTo>
                <a:lnTo>
                  <a:pt x="58" y="143"/>
                </a:lnTo>
                <a:lnTo>
                  <a:pt x="58" y="139"/>
                </a:lnTo>
                <a:lnTo>
                  <a:pt x="58" y="134"/>
                </a:lnTo>
                <a:lnTo>
                  <a:pt x="58" y="129"/>
                </a:lnTo>
                <a:lnTo>
                  <a:pt x="58" y="125"/>
                </a:lnTo>
                <a:lnTo>
                  <a:pt x="55" y="122"/>
                </a:lnTo>
                <a:lnTo>
                  <a:pt x="55" y="118"/>
                </a:lnTo>
                <a:lnTo>
                  <a:pt x="52" y="117"/>
                </a:lnTo>
                <a:lnTo>
                  <a:pt x="52" y="115"/>
                </a:lnTo>
                <a:lnTo>
                  <a:pt x="49" y="115"/>
                </a:lnTo>
                <a:lnTo>
                  <a:pt x="49" y="118"/>
                </a:lnTo>
                <a:lnTo>
                  <a:pt x="45" y="118"/>
                </a:lnTo>
                <a:lnTo>
                  <a:pt x="45" y="120"/>
                </a:lnTo>
                <a:lnTo>
                  <a:pt x="45" y="124"/>
                </a:lnTo>
                <a:lnTo>
                  <a:pt x="45" y="125"/>
                </a:lnTo>
                <a:lnTo>
                  <a:pt x="42" y="129"/>
                </a:lnTo>
                <a:lnTo>
                  <a:pt x="42" y="132"/>
                </a:lnTo>
                <a:lnTo>
                  <a:pt x="42" y="136"/>
                </a:lnTo>
                <a:lnTo>
                  <a:pt x="42" y="141"/>
                </a:lnTo>
                <a:lnTo>
                  <a:pt x="42" y="144"/>
                </a:lnTo>
                <a:lnTo>
                  <a:pt x="42" y="148"/>
                </a:lnTo>
                <a:lnTo>
                  <a:pt x="39" y="151"/>
                </a:lnTo>
                <a:lnTo>
                  <a:pt x="36" y="153"/>
                </a:lnTo>
                <a:lnTo>
                  <a:pt x="36" y="155"/>
                </a:lnTo>
                <a:lnTo>
                  <a:pt x="33" y="155"/>
                </a:lnTo>
                <a:lnTo>
                  <a:pt x="33" y="153"/>
                </a:lnTo>
                <a:lnTo>
                  <a:pt x="29" y="153"/>
                </a:lnTo>
                <a:lnTo>
                  <a:pt x="29" y="151"/>
                </a:lnTo>
                <a:lnTo>
                  <a:pt x="29" y="150"/>
                </a:lnTo>
                <a:lnTo>
                  <a:pt x="29" y="148"/>
                </a:lnTo>
                <a:lnTo>
                  <a:pt x="29" y="144"/>
                </a:lnTo>
                <a:lnTo>
                  <a:pt x="29" y="141"/>
                </a:lnTo>
                <a:lnTo>
                  <a:pt x="29" y="136"/>
                </a:lnTo>
                <a:lnTo>
                  <a:pt x="29" y="132"/>
                </a:lnTo>
                <a:lnTo>
                  <a:pt x="29" y="131"/>
                </a:lnTo>
                <a:lnTo>
                  <a:pt x="29" y="129"/>
                </a:lnTo>
                <a:lnTo>
                  <a:pt x="26" y="127"/>
                </a:lnTo>
                <a:lnTo>
                  <a:pt x="23" y="127"/>
                </a:lnTo>
                <a:lnTo>
                  <a:pt x="20" y="132"/>
                </a:lnTo>
                <a:lnTo>
                  <a:pt x="16" y="136"/>
                </a:lnTo>
                <a:lnTo>
                  <a:pt x="16" y="141"/>
                </a:lnTo>
                <a:lnTo>
                  <a:pt x="13" y="144"/>
                </a:lnTo>
                <a:lnTo>
                  <a:pt x="10" y="146"/>
                </a:lnTo>
                <a:lnTo>
                  <a:pt x="10" y="148"/>
                </a:lnTo>
                <a:lnTo>
                  <a:pt x="7" y="146"/>
                </a:lnTo>
                <a:lnTo>
                  <a:pt x="3" y="143"/>
                </a:lnTo>
                <a:lnTo>
                  <a:pt x="0" y="138"/>
                </a:lnTo>
              </a:path>
            </a:pathLst>
          </a:custGeom>
          <a:solidFill>
            <a:schemeClr val="tx1"/>
          </a:solidFill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18460" name="Line 55"/>
          <p:cNvSpPr>
            <a:spLocks noChangeShapeType="1"/>
          </p:cNvSpPr>
          <p:nvPr/>
        </p:nvSpPr>
        <p:spPr bwMode="auto">
          <a:xfrm>
            <a:off x="2852738" y="4860925"/>
            <a:ext cx="0" cy="1800225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61" name="Line 56"/>
          <p:cNvSpPr>
            <a:spLocks noChangeShapeType="1"/>
          </p:cNvSpPr>
          <p:nvPr/>
        </p:nvSpPr>
        <p:spPr bwMode="auto">
          <a:xfrm flipH="1">
            <a:off x="2084388" y="5568950"/>
            <a:ext cx="1535112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62" name="Rectangle 57"/>
          <p:cNvSpPr>
            <a:spLocks noChangeArrowheads="1"/>
          </p:cNvSpPr>
          <p:nvPr/>
        </p:nvSpPr>
        <p:spPr bwMode="auto">
          <a:xfrm>
            <a:off x="3575050" y="5299075"/>
            <a:ext cx="46831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k</a:t>
            </a:r>
            <a:r>
              <a:rPr lang="en-US" altLang="it-IT" sz="2000" b="1" baseline="-25000">
                <a:latin typeface="Arial" panose="020B0604020202020204" pitchFamily="34" charset="0"/>
              </a:rPr>
              <a:t>x</a:t>
            </a:r>
            <a:endParaRPr lang="en-US" altLang="it-IT" b="1" baseline="-25000">
              <a:latin typeface="Arial" panose="020B0604020202020204" pitchFamily="34" charset="0"/>
            </a:endParaRPr>
          </a:p>
        </p:txBody>
      </p:sp>
      <p:sp>
        <p:nvSpPr>
          <p:cNvPr id="18463" name="Rectangle 58"/>
          <p:cNvSpPr>
            <a:spLocks noChangeArrowheads="1"/>
          </p:cNvSpPr>
          <p:nvPr/>
        </p:nvSpPr>
        <p:spPr bwMode="auto">
          <a:xfrm>
            <a:off x="2936875" y="4276725"/>
            <a:ext cx="468313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k</a:t>
            </a:r>
            <a:r>
              <a:rPr lang="en-US" altLang="it-IT" sz="2000" b="1" baseline="-25000"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8464" name="Line 59"/>
          <p:cNvSpPr>
            <a:spLocks noChangeShapeType="1"/>
          </p:cNvSpPr>
          <p:nvPr/>
        </p:nvSpPr>
        <p:spPr bwMode="auto">
          <a:xfrm>
            <a:off x="2832100" y="5308600"/>
            <a:ext cx="41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65" name="Oval 60"/>
          <p:cNvSpPr>
            <a:spLocks noChangeArrowheads="1"/>
          </p:cNvSpPr>
          <p:nvPr/>
        </p:nvSpPr>
        <p:spPr bwMode="auto">
          <a:xfrm>
            <a:off x="2827338" y="5283200"/>
            <a:ext cx="46037" cy="52388"/>
          </a:xfrm>
          <a:prstGeom prst="ellipse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466" name="Oval 61"/>
          <p:cNvSpPr>
            <a:spLocks noChangeArrowheads="1"/>
          </p:cNvSpPr>
          <p:nvPr/>
        </p:nvSpPr>
        <p:spPr bwMode="auto">
          <a:xfrm>
            <a:off x="2917825" y="5283200"/>
            <a:ext cx="47625" cy="5238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467" name="Oval 62"/>
          <p:cNvSpPr>
            <a:spLocks noChangeArrowheads="1"/>
          </p:cNvSpPr>
          <p:nvPr/>
        </p:nvSpPr>
        <p:spPr bwMode="auto">
          <a:xfrm>
            <a:off x="3011488" y="5283200"/>
            <a:ext cx="44450" cy="52388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468" name="Oval 63"/>
          <p:cNvSpPr>
            <a:spLocks noChangeArrowheads="1"/>
          </p:cNvSpPr>
          <p:nvPr/>
        </p:nvSpPr>
        <p:spPr bwMode="auto">
          <a:xfrm>
            <a:off x="3100388" y="5281613"/>
            <a:ext cx="46037" cy="5238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grpSp>
        <p:nvGrpSpPr>
          <p:cNvPr id="18469" name="Group 64"/>
          <p:cNvGrpSpPr>
            <a:grpSpLocks/>
          </p:cNvGrpSpPr>
          <p:nvPr/>
        </p:nvGrpSpPr>
        <p:grpSpPr bwMode="auto">
          <a:xfrm>
            <a:off x="3182938" y="5281613"/>
            <a:ext cx="319087" cy="53975"/>
            <a:chOff x="5484" y="1873"/>
            <a:chExt cx="459" cy="69"/>
          </a:xfrm>
        </p:grpSpPr>
        <p:sp>
          <p:nvSpPr>
            <p:cNvPr id="18784" name="Oval 65"/>
            <p:cNvSpPr>
              <a:spLocks noChangeArrowheads="1"/>
            </p:cNvSpPr>
            <p:nvPr/>
          </p:nvSpPr>
          <p:spPr bwMode="auto">
            <a:xfrm>
              <a:off x="5484" y="1875"/>
              <a:ext cx="68" cy="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785" name="Oval 66"/>
            <p:cNvSpPr>
              <a:spLocks noChangeArrowheads="1"/>
            </p:cNvSpPr>
            <p:nvPr/>
          </p:nvSpPr>
          <p:spPr bwMode="auto">
            <a:xfrm>
              <a:off x="5614" y="1875"/>
              <a:ext cx="67" cy="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786" name="Oval 67"/>
            <p:cNvSpPr>
              <a:spLocks noChangeArrowheads="1"/>
            </p:cNvSpPr>
            <p:nvPr/>
          </p:nvSpPr>
          <p:spPr bwMode="auto">
            <a:xfrm>
              <a:off x="5747" y="1876"/>
              <a:ext cx="67" cy="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787" name="Oval 68"/>
            <p:cNvSpPr>
              <a:spLocks noChangeArrowheads="1"/>
            </p:cNvSpPr>
            <p:nvPr/>
          </p:nvSpPr>
          <p:spPr bwMode="auto">
            <a:xfrm>
              <a:off x="5876" y="1873"/>
              <a:ext cx="67" cy="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</p:grpSp>
      <p:sp>
        <p:nvSpPr>
          <p:cNvPr id="18470" name="Oval 69"/>
          <p:cNvSpPr>
            <a:spLocks noChangeArrowheads="1"/>
          </p:cNvSpPr>
          <p:nvPr/>
        </p:nvSpPr>
        <p:spPr bwMode="auto">
          <a:xfrm>
            <a:off x="2211388" y="5278438"/>
            <a:ext cx="46037" cy="52387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471" name="Oval 70"/>
          <p:cNvSpPr>
            <a:spLocks noChangeArrowheads="1"/>
          </p:cNvSpPr>
          <p:nvPr/>
        </p:nvSpPr>
        <p:spPr bwMode="auto">
          <a:xfrm>
            <a:off x="2303463" y="5278438"/>
            <a:ext cx="47625" cy="5238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472" name="Oval 71"/>
          <p:cNvSpPr>
            <a:spLocks noChangeArrowheads="1"/>
          </p:cNvSpPr>
          <p:nvPr/>
        </p:nvSpPr>
        <p:spPr bwMode="auto">
          <a:xfrm>
            <a:off x="2392363" y="5275263"/>
            <a:ext cx="47625" cy="5397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473" name="Oval 72"/>
          <p:cNvSpPr>
            <a:spLocks noChangeArrowheads="1"/>
          </p:cNvSpPr>
          <p:nvPr/>
        </p:nvSpPr>
        <p:spPr bwMode="auto">
          <a:xfrm>
            <a:off x="2476500" y="5278438"/>
            <a:ext cx="47625" cy="5238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474" name="Oval 73"/>
          <p:cNvSpPr>
            <a:spLocks noChangeArrowheads="1"/>
          </p:cNvSpPr>
          <p:nvPr/>
        </p:nvSpPr>
        <p:spPr bwMode="auto">
          <a:xfrm>
            <a:off x="2568575" y="5278438"/>
            <a:ext cx="44450" cy="5238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475" name="Oval 74"/>
          <p:cNvSpPr>
            <a:spLocks noChangeArrowheads="1"/>
          </p:cNvSpPr>
          <p:nvPr/>
        </p:nvSpPr>
        <p:spPr bwMode="auto">
          <a:xfrm>
            <a:off x="2659063" y="5278438"/>
            <a:ext cx="46037" cy="52387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476" name="Oval 75"/>
          <p:cNvSpPr>
            <a:spLocks noChangeArrowheads="1"/>
          </p:cNvSpPr>
          <p:nvPr/>
        </p:nvSpPr>
        <p:spPr bwMode="auto">
          <a:xfrm>
            <a:off x="2749550" y="5275263"/>
            <a:ext cx="44450" cy="5397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477" name="Rectangle 76"/>
          <p:cNvSpPr>
            <a:spLocks noChangeArrowheads="1"/>
          </p:cNvSpPr>
          <p:nvPr/>
        </p:nvSpPr>
        <p:spPr bwMode="auto">
          <a:xfrm>
            <a:off x="4673600" y="1733550"/>
            <a:ext cx="5207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RF</a:t>
            </a:r>
            <a:endParaRPr lang="en-US" altLang="it-IT" sz="2800" b="1">
              <a:latin typeface="Arial" panose="020B0604020202020204" pitchFamily="34" charset="0"/>
            </a:endParaRPr>
          </a:p>
        </p:txBody>
      </p:sp>
      <p:sp>
        <p:nvSpPr>
          <p:cNvPr id="18478" name="Line 77"/>
          <p:cNvSpPr>
            <a:spLocks noChangeShapeType="1"/>
          </p:cNvSpPr>
          <p:nvPr/>
        </p:nvSpPr>
        <p:spPr bwMode="auto">
          <a:xfrm>
            <a:off x="5330825" y="2017713"/>
            <a:ext cx="1804988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79" name="Rectangle 78"/>
          <p:cNvSpPr>
            <a:spLocks noChangeArrowheads="1"/>
          </p:cNvSpPr>
          <p:nvPr/>
        </p:nvSpPr>
        <p:spPr bwMode="auto">
          <a:xfrm>
            <a:off x="8382000" y="3783013"/>
            <a:ext cx="285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t</a:t>
            </a:r>
          </a:p>
        </p:txBody>
      </p:sp>
      <p:grpSp>
        <p:nvGrpSpPr>
          <p:cNvPr id="18480" name="Group 79"/>
          <p:cNvGrpSpPr>
            <a:grpSpLocks/>
          </p:cNvGrpSpPr>
          <p:nvPr/>
        </p:nvGrpSpPr>
        <p:grpSpPr bwMode="auto">
          <a:xfrm>
            <a:off x="5513388" y="3600450"/>
            <a:ext cx="2800350" cy="257175"/>
            <a:chOff x="735" y="2624"/>
            <a:chExt cx="2945" cy="277"/>
          </a:xfrm>
        </p:grpSpPr>
        <p:sp>
          <p:nvSpPr>
            <p:cNvPr id="18782" name="Line 80"/>
            <p:cNvSpPr>
              <a:spLocks noChangeShapeType="1"/>
            </p:cNvSpPr>
            <p:nvPr/>
          </p:nvSpPr>
          <p:spPr bwMode="auto">
            <a:xfrm>
              <a:off x="735" y="2899"/>
              <a:ext cx="2945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83" name="Line 81"/>
            <p:cNvSpPr>
              <a:spLocks noChangeShapeType="1"/>
            </p:cNvSpPr>
            <p:nvPr/>
          </p:nvSpPr>
          <p:spPr bwMode="auto">
            <a:xfrm flipV="1">
              <a:off x="736" y="2624"/>
              <a:ext cx="0" cy="277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8481" name="Rectangle 82"/>
          <p:cNvSpPr>
            <a:spLocks noChangeArrowheads="1"/>
          </p:cNvSpPr>
          <p:nvPr/>
        </p:nvSpPr>
        <p:spPr bwMode="auto">
          <a:xfrm>
            <a:off x="4814888" y="3486150"/>
            <a:ext cx="6032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S(t)</a:t>
            </a:r>
          </a:p>
        </p:txBody>
      </p:sp>
      <p:sp>
        <p:nvSpPr>
          <p:cNvPr id="18482" name="Rectangle 83"/>
          <p:cNvSpPr>
            <a:spLocks noChangeArrowheads="1"/>
          </p:cNvSpPr>
          <p:nvPr/>
        </p:nvSpPr>
        <p:spPr bwMode="auto">
          <a:xfrm>
            <a:off x="7189788" y="1895475"/>
            <a:ext cx="28575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18483" name="Line 84"/>
          <p:cNvSpPr>
            <a:spLocks noChangeShapeType="1"/>
          </p:cNvSpPr>
          <p:nvPr/>
        </p:nvSpPr>
        <p:spPr bwMode="auto">
          <a:xfrm>
            <a:off x="5818188" y="2366963"/>
            <a:ext cx="1452562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84" name="Rectangle 85"/>
          <p:cNvSpPr>
            <a:spLocks noChangeArrowheads="1"/>
          </p:cNvSpPr>
          <p:nvPr/>
        </p:nvSpPr>
        <p:spPr bwMode="auto">
          <a:xfrm>
            <a:off x="4738688" y="2114550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G</a:t>
            </a:r>
            <a:r>
              <a:rPr lang="en-US" altLang="it-IT" sz="2000" b="1" baseline="-25000">
                <a:latin typeface="Arial" panose="020B0604020202020204" pitchFamily="34" charset="0"/>
              </a:rPr>
              <a:t>z</a:t>
            </a:r>
          </a:p>
        </p:txBody>
      </p:sp>
      <p:grpSp>
        <p:nvGrpSpPr>
          <p:cNvPr id="18485" name="Group 86"/>
          <p:cNvGrpSpPr>
            <a:grpSpLocks/>
          </p:cNvGrpSpPr>
          <p:nvPr/>
        </p:nvGrpSpPr>
        <p:grpSpPr bwMode="auto">
          <a:xfrm>
            <a:off x="5387975" y="1614488"/>
            <a:ext cx="261938" cy="485775"/>
            <a:chOff x="603" y="932"/>
            <a:chExt cx="277" cy="414"/>
          </a:xfrm>
        </p:grpSpPr>
        <p:grpSp>
          <p:nvGrpSpPr>
            <p:cNvPr id="18767" name="Group 87"/>
            <p:cNvGrpSpPr>
              <a:grpSpLocks/>
            </p:cNvGrpSpPr>
            <p:nvPr/>
          </p:nvGrpSpPr>
          <p:grpSpPr bwMode="auto">
            <a:xfrm>
              <a:off x="711" y="932"/>
              <a:ext cx="54" cy="336"/>
              <a:chOff x="711" y="932"/>
              <a:chExt cx="54" cy="336"/>
            </a:xfrm>
          </p:grpSpPr>
          <p:sp>
            <p:nvSpPr>
              <p:cNvPr id="18780" name="Arc 88"/>
              <p:cNvSpPr>
                <a:spLocks/>
              </p:cNvSpPr>
              <p:nvPr/>
            </p:nvSpPr>
            <p:spPr bwMode="auto">
              <a:xfrm>
                <a:off x="736" y="933"/>
                <a:ext cx="29" cy="335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599"/>
                  <a:gd name="T10" fmla="*/ 0 h 21600"/>
                  <a:gd name="T11" fmla="*/ 21599 w 2159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9" h="21600" fill="none" extrusionOk="0">
                    <a:moveTo>
                      <a:pt x="-1" y="0"/>
                    </a:moveTo>
                    <a:cubicBezTo>
                      <a:pt x="11904" y="0"/>
                      <a:pt x="21564" y="9631"/>
                      <a:pt x="21599" y="21535"/>
                    </a:cubicBezTo>
                  </a:path>
                  <a:path w="21599" h="21600" stroke="0" extrusionOk="0">
                    <a:moveTo>
                      <a:pt x="-1" y="0"/>
                    </a:moveTo>
                    <a:cubicBezTo>
                      <a:pt x="11904" y="0"/>
                      <a:pt x="21564" y="9631"/>
                      <a:pt x="21599" y="21535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781" name="Arc 89"/>
              <p:cNvSpPr>
                <a:spLocks/>
              </p:cNvSpPr>
              <p:nvPr/>
            </p:nvSpPr>
            <p:spPr bwMode="auto">
              <a:xfrm>
                <a:off x="711" y="932"/>
                <a:ext cx="29" cy="334"/>
              </a:xfrm>
              <a:custGeom>
                <a:avLst/>
                <a:gdLst>
                  <a:gd name="T0" fmla="*/ 0 w 21599"/>
                  <a:gd name="T1" fmla="*/ 0 h 21587"/>
                  <a:gd name="T2" fmla="*/ 0 w 21599"/>
                  <a:gd name="T3" fmla="*/ 0 h 21587"/>
                  <a:gd name="T4" fmla="*/ 0 w 21599"/>
                  <a:gd name="T5" fmla="*/ 0 h 21587"/>
                  <a:gd name="T6" fmla="*/ 0 60000 65536"/>
                  <a:gd name="T7" fmla="*/ 0 60000 65536"/>
                  <a:gd name="T8" fmla="*/ 0 60000 65536"/>
                  <a:gd name="T9" fmla="*/ 0 w 21599"/>
                  <a:gd name="T10" fmla="*/ 0 h 21587"/>
                  <a:gd name="T11" fmla="*/ 21599 w 21599"/>
                  <a:gd name="T12" fmla="*/ 21587 h 215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9" h="21587" fill="none" extrusionOk="0">
                    <a:moveTo>
                      <a:pt x="-1" y="21522"/>
                    </a:moveTo>
                    <a:cubicBezTo>
                      <a:pt x="33" y="9907"/>
                      <a:pt x="9247" y="399"/>
                      <a:pt x="20855" y="-1"/>
                    </a:cubicBezTo>
                  </a:path>
                  <a:path w="21599" h="21587" stroke="0" extrusionOk="0">
                    <a:moveTo>
                      <a:pt x="-1" y="21522"/>
                    </a:moveTo>
                    <a:cubicBezTo>
                      <a:pt x="33" y="9907"/>
                      <a:pt x="9247" y="399"/>
                      <a:pt x="20855" y="-1"/>
                    </a:cubicBezTo>
                    <a:lnTo>
                      <a:pt x="21599" y="21587"/>
                    </a:lnTo>
                    <a:lnTo>
                      <a:pt x="-1" y="21522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8768" name="Group 90"/>
            <p:cNvGrpSpPr>
              <a:grpSpLocks/>
            </p:cNvGrpSpPr>
            <p:nvPr/>
          </p:nvGrpSpPr>
          <p:grpSpPr bwMode="auto">
            <a:xfrm>
              <a:off x="773" y="1272"/>
              <a:ext cx="55" cy="74"/>
              <a:chOff x="773" y="1272"/>
              <a:chExt cx="55" cy="74"/>
            </a:xfrm>
          </p:grpSpPr>
          <p:sp>
            <p:nvSpPr>
              <p:cNvPr id="18778" name="Arc 91"/>
              <p:cNvSpPr>
                <a:spLocks/>
              </p:cNvSpPr>
              <p:nvPr/>
            </p:nvSpPr>
            <p:spPr bwMode="auto">
              <a:xfrm rot="10800000">
                <a:off x="804" y="1272"/>
                <a:ext cx="24" cy="73"/>
              </a:xfrm>
              <a:custGeom>
                <a:avLst/>
                <a:gdLst>
                  <a:gd name="T0" fmla="*/ 0 w 21598"/>
                  <a:gd name="T1" fmla="*/ 0 h 21582"/>
                  <a:gd name="T2" fmla="*/ 0 w 21598"/>
                  <a:gd name="T3" fmla="*/ 0 h 21582"/>
                  <a:gd name="T4" fmla="*/ 0 w 21598"/>
                  <a:gd name="T5" fmla="*/ 0 h 21582"/>
                  <a:gd name="T6" fmla="*/ 0 60000 65536"/>
                  <a:gd name="T7" fmla="*/ 0 60000 65536"/>
                  <a:gd name="T8" fmla="*/ 0 60000 65536"/>
                  <a:gd name="T9" fmla="*/ 0 w 21598"/>
                  <a:gd name="T10" fmla="*/ 0 h 21582"/>
                  <a:gd name="T11" fmla="*/ 21598 w 21598"/>
                  <a:gd name="T12" fmla="*/ 21582 h 21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8" h="21582" fill="none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</a:path>
                  <a:path w="21598" h="21582" stroke="0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  <a:lnTo>
                      <a:pt x="21598" y="21582"/>
                    </a:lnTo>
                    <a:lnTo>
                      <a:pt x="-1" y="21294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779" name="Arc 92"/>
              <p:cNvSpPr>
                <a:spLocks/>
              </p:cNvSpPr>
              <p:nvPr/>
            </p:nvSpPr>
            <p:spPr bwMode="auto">
              <a:xfrm rot="10800000">
                <a:off x="773" y="1272"/>
                <a:ext cx="25" cy="74"/>
              </a:xfrm>
              <a:custGeom>
                <a:avLst/>
                <a:gdLst>
                  <a:gd name="T0" fmla="*/ 0 w 22471"/>
                  <a:gd name="T1" fmla="*/ 0 h 21600"/>
                  <a:gd name="T2" fmla="*/ 0 w 22471"/>
                  <a:gd name="T3" fmla="*/ 0 h 21600"/>
                  <a:gd name="T4" fmla="*/ 0 w 2247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71"/>
                  <a:gd name="T10" fmla="*/ 0 h 21600"/>
                  <a:gd name="T11" fmla="*/ 22471 w 2247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71" h="21600" fill="none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</a:path>
                  <a:path w="22471" h="21600" stroke="0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  <a:lnTo>
                      <a:pt x="87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8769" name="Group 93"/>
            <p:cNvGrpSpPr>
              <a:grpSpLocks/>
            </p:cNvGrpSpPr>
            <p:nvPr/>
          </p:nvGrpSpPr>
          <p:grpSpPr bwMode="auto">
            <a:xfrm>
              <a:off x="655" y="1272"/>
              <a:ext cx="55" cy="74"/>
              <a:chOff x="655" y="1272"/>
              <a:chExt cx="55" cy="74"/>
            </a:xfrm>
          </p:grpSpPr>
          <p:sp>
            <p:nvSpPr>
              <p:cNvPr id="18776" name="Arc 94"/>
              <p:cNvSpPr>
                <a:spLocks/>
              </p:cNvSpPr>
              <p:nvPr/>
            </p:nvSpPr>
            <p:spPr bwMode="auto">
              <a:xfrm rot="10800000">
                <a:off x="686" y="1272"/>
                <a:ext cx="24" cy="73"/>
              </a:xfrm>
              <a:custGeom>
                <a:avLst/>
                <a:gdLst>
                  <a:gd name="T0" fmla="*/ 0 w 21598"/>
                  <a:gd name="T1" fmla="*/ 0 h 21582"/>
                  <a:gd name="T2" fmla="*/ 0 w 21598"/>
                  <a:gd name="T3" fmla="*/ 0 h 21582"/>
                  <a:gd name="T4" fmla="*/ 0 w 21598"/>
                  <a:gd name="T5" fmla="*/ 0 h 21582"/>
                  <a:gd name="T6" fmla="*/ 0 60000 65536"/>
                  <a:gd name="T7" fmla="*/ 0 60000 65536"/>
                  <a:gd name="T8" fmla="*/ 0 60000 65536"/>
                  <a:gd name="T9" fmla="*/ 0 w 21598"/>
                  <a:gd name="T10" fmla="*/ 0 h 21582"/>
                  <a:gd name="T11" fmla="*/ 21598 w 21598"/>
                  <a:gd name="T12" fmla="*/ 21582 h 21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8" h="21582" fill="none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</a:path>
                  <a:path w="21598" h="21582" stroke="0" extrusionOk="0">
                    <a:moveTo>
                      <a:pt x="-1" y="21294"/>
                    </a:moveTo>
                    <a:cubicBezTo>
                      <a:pt x="152" y="9817"/>
                      <a:pt x="9255" y="464"/>
                      <a:pt x="20723" y="-1"/>
                    </a:cubicBezTo>
                    <a:lnTo>
                      <a:pt x="21598" y="21582"/>
                    </a:lnTo>
                    <a:lnTo>
                      <a:pt x="-1" y="21294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777" name="Arc 95"/>
              <p:cNvSpPr>
                <a:spLocks/>
              </p:cNvSpPr>
              <p:nvPr/>
            </p:nvSpPr>
            <p:spPr bwMode="auto">
              <a:xfrm rot="10800000">
                <a:off x="655" y="1272"/>
                <a:ext cx="25" cy="74"/>
              </a:xfrm>
              <a:custGeom>
                <a:avLst/>
                <a:gdLst>
                  <a:gd name="T0" fmla="*/ 0 w 22471"/>
                  <a:gd name="T1" fmla="*/ 0 h 21600"/>
                  <a:gd name="T2" fmla="*/ 0 w 22471"/>
                  <a:gd name="T3" fmla="*/ 0 h 21600"/>
                  <a:gd name="T4" fmla="*/ 0 w 2247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71"/>
                  <a:gd name="T10" fmla="*/ 0 h 21600"/>
                  <a:gd name="T11" fmla="*/ 22471 w 2247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71" h="21600" fill="none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</a:path>
                  <a:path w="22471" h="21600" stroke="0" extrusionOk="0">
                    <a:moveTo>
                      <a:pt x="-1" y="17"/>
                    </a:moveTo>
                    <a:cubicBezTo>
                      <a:pt x="291" y="5"/>
                      <a:pt x="582" y="-1"/>
                      <a:pt x="874" y="0"/>
                    </a:cubicBezTo>
                    <a:cubicBezTo>
                      <a:pt x="12686" y="0"/>
                      <a:pt x="22308" y="9489"/>
                      <a:pt x="22471" y="21300"/>
                    </a:cubicBezTo>
                    <a:lnTo>
                      <a:pt x="87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8770" name="Group 96"/>
            <p:cNvGrpSpPr>
              <a:grpSpLocks/>
            </p:cNvGrpSpPr>
            <p:nvPr/>
          </p:nvGrpSpPr>
          <p:grpSpPr bwMode="auto">
            <a:xfrm>
              <a:off x="834" y="1256"/>
              <a:ext cx="46" cy="27"/>
              <a:chOff x="834" y="1256"/>
              <a:chExt cx="46" cy="27"/>
            </a:xfrm>
          </p:grpSpPr>
          <p:sp>
            <p:nvSpPr>
              <p:cNvPr id="18774" name="Arc 97"/>
              <p:cNvSpPr>
                <a:spLocks/>
              </p:cNvSpPr>
              <p:nvPr/>
            </p:nvSpPr>
            <p:spPr bwMode="auto">
              <a:xfrm>
                <a:off x="855" y="1256"/>
                <a:ext cx="25" cy="27"/>
              </a:xfrm>
              <a:custGeom>
                <a:avLst/>
                <a:gdLst>
                  <a:gd name="T0" fmla="*/ 0 w 22447"/>
                  <a:gd name="T1" fmla="*/ 0 h 21600"/>
                  <a:gd name="T2" fmla="*/ 0 w 22447"/>
                  <a:gd name="T3" fmla="*/ 0 h 21600"/>
                  <a:gd name="T4" fmla="*/ 0 w 2244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47"/>
                  <a:gd name="T10" fmla="*/ 0 h 21600"/>
                  <a:gd name="T11" fmla="*/ 22447 w 2244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47" h="21600" fill="none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</a:path>
                  <a:path w="22447" h="21600" stroke="0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  <a:lnTo>
                      <a:pt x="86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775" name="Arc 98"/>
              <p:cNvSpPr>
                <a:spLocks/>
              </p:cNvSpPr>
              <p:nvPr/>
            </p:nvSpPr>
            <p:spPr bwMode="auto">
              <a:xfrm>
                <a:off x="834" y="1257"/>
                <a:ext cx="24" cy="26"/>
              </a:xfrm>
              <a:custGeom>
                <a:avLst/>
                <a:gdLst>
                  <a:gd name="T0" fmla="*/ 0 w 21585"/>
                  <a:gd name="T1" fmla="*/ 0 h 21582"/>
                  <a:gd name="T2" fmla="*/ 0 w 21585"/>
                  <a:gd name="T3" fmla="*/ 0 h 21582"/>
                  <a:gd name="T4" fmla="*/ 0 w 21585"/>
                  <a:gd name="T5" fmla="*/ 0 h 21582"/>
                  <a:gd name="T6" fmla="*/ 0 60000 65536"/>
                  <a:gd name="T7" fmla="*/ 0 60000 65536"/>
                  <a:gd name="T8" fmla="*/ 0 60000 65536"/>
                  <a:gd name="T9" fmla="*/ 0 w 21585"/>
                  <a:gd name="T10" fmla="*/ 0 h 21582"/>
                  <a:gd name="T11" fmla="*/ 21585 w 21585"/>
                  <a:gd name="T12" fmla="*/ 21582 h 21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85" h="21582" fill="none" extrusionOk="0">
                    <a:moveTo>
                      <a:pt x="-1" y="20783"/>
                    </a:moveTo>
                    <a:cubicBezTo>
                      <a:pt x="416" y="9506"/>
                      <a:pt x="9444" y="450"/>
                      <a:pt x="20720" y="-1"/>
                    </a:cubicBezTo>
                  </a:path>
                  <a:path w="21585" h="21582" stroke="0" extrusionOk="0">
                    <a:moveTo>
                      <a:pt x="-1" y="20783"/>
                    </a:moveTo>
                    <a:cubicBezTo>
                      <a:pt x="416" y="9506"/>
                      <a:pt x="9444" y="450"/>
                      <a:pt x="20720" y="-1"/>
                    </a:cubicBezTo>
                    <a:lnTo>
                      <a:pt x="21585" y="21582"/>
                    </a:lnTo>
                    <a:lnTo>
                      <a:pt x="-1" y="20783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8771" name="Group 99"/>
            <p:cNvGrpSpPr>
              <a:grpSpLocks/>
            </p:cNvGrpSpPr>
            <p:nvPr/>
          </p:nvGrpSpPr>
          <p:grpSpPr bwMode="auto">
            <a:xfrm>
              <a:off x="603" y="1248"/>
              <a:ext cx="47" cy="27"/>
              <a:chOff x="603" y="1248"/>
              <a:chExt cx="47" cy="27"/>
            </a:xfrm>
          </p:grpSpPr>
          <p:sp>
            <p:nvSpPr>
              <p:cNvPr id="18772" name="Arc 100"/>
              <p:cNvSpPr>
                <a:spLocks/>
              </p:cNvSpPr>
              <p:nvPr/>
            </p:nvSpPr>
            <p:spPr bwMode="auto">
              <a:xfrm>
                <a:off x="625" y="1248"/>
                <a:ext cx="25" cy="27"/>
              </a:xfrm>
              <a:custGeom>
                <a:avLst/>
                <a:gdLst>
                  <a:gd name="T0" fmla="*/ 0 w 22447"/>
                  <a:gd name="T1" fmla="*/ 0 h 21600"/>
                  <a:gd name="T2" fmla="*/ 0 w 22447"/>
                  <a:gd name="T3" fmla="*/ 0 h 21600"/>
                  <a:gd name="T4" fmla="*/ 0 w 2244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447"/>
                  <a:gd name="T10" fmla="*/ 0 h 21600"/>
                  <a:gd name="T11" fmla="*/ 22447 w 2244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447" h="21600" fill="none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</a:path>
                  <a:path w="22447" h="21600" stroke="0" extrusionOk="0">
                    <a:moveTo>
                      <a:pt x="-1" y="17"/>
                    </a:moveTo>
                    <a:cubicBezTo>
                      <a:pt x="287" y="5"/>
                      <a:pt x="575" y="-1"/>
                      <a:pt x="864" y="0"/>
                    </a:cubicBezTo>
                    <a:cubicBezTo>
                      <a:pt x="12470" y="0"/>
                      <a:pt x="22001" y="9171"/>
                      <a:pt x="22448" y="20768"/>
                    </a:cubicBezTo>
                    <a:lnTo>
                      <a:pt x="864" y="21600"/>
                    </a:lnTo>
                    <a:lnTo>
                      <a:pt x="-1" y="1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773" name="Arc 101"/>
              <p:cNvSpPr>
                <a:spLocks/>
              </p:cNvSpPr>
              <p:nvPr/>
            </p:nvSpPr>
            <p:spPr bwMode="auto">
              <a:xfrm>
                <a:off x="603" y="1249"/>
                <a:ext cx="24" cy="26"/>
              </a:xfrm>
              <a:custGeom>
                <a:avLst/>
                <a:gdLst>
                  <a:gd name="T0" fmla="*/ 0 w 21584"/>
                  <a:gd name="T1" fmla="*/ 0 h 21581"/>
                  <a:gd name="T2" fmla="*/ 0 w 21584"/>
                  <a:gd name="T3" fmla="*/ 0 h 21581"/>
                  <a:gd name="T4" fmla="*/ 0 w 21584"/>
                  <a:gd name="T5" fmla="*/ 0 h 21581"/>
                  <a:gd name="T6" fmla="*/ 0 60000 65536"/>
                  <a:gd name="T7" fmla="*/ 0 60000 65536"/>
                  <a:gd name="T8" fmla="*/ 0 60000 65536"/>
                  <a:gd name="T9" fmla="*/ 0 w 21584"/>
                  <a:gd name="T10" fmla="*/ 0 h 21581"/>
                  <a:gd name="T11" fmla="*/ 21584 w 21584"/>
                  <a:gd name="T12" fmla="*/ 21581 h 2158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84" h="21581" fill="none" extrusionOk="0">
                    <a:moveTo>
                      <a:pt x="-1" y="20766"/>
                    </a:moveTo>
                    <a:cubicBezTo>
                      <a:pt x="424" y="9502"/>
                      <a:pt x="9439" y="459"/>
                      <a:pt x="20701" y="-1"/>
                    </a:cubicBezTo>
                  </a:path>
                  <a:path w="21584" h="21581" stroke="0" extrusionOk="0">
                    <a:moveTo>
                      <a:pt x="-1" y="20766"/>
                    </a:moveTo>
                    <a:cubicBezTo>
                      <a:pt x="424" y="9502"/>
                      <a:pt x="9439" y="459"/>
                      <a:pt x="20701" y="-1"/>
                    </a:cubicBezTo>
                    <a:lnTo>
                      <a:pt x="21584" y="21581"/>
                    </a:lnTo>
                    <a:lnTo>
                      <a:pt x="-1" y="20766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sp>
        <p:nvSpPr>
          <p:cNvPr id="18486" name="Line 102"/>
          <p:cNvSpPr>
            <a:spLocks noChangeShapeType="1"/>
          </p:cNvSpPr>
          <p:nvPr/>
        </p:nvSpPr>
        <p:spPr bwMode="auto">
          <a:xfrm>
            <a:off x="5353050" y="2206625"/>
            <a:ext cx="320675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87" name="Line 103"/>
          <p:cNvSpPr>
            <a:spLocks noChangeShapeType="1"/>
          </p:cNvSpPr>
          <p:nvPr/>
        </p:nvSpPr>
        <p:spPr bwMode="auto">
          <a:xfrm flipH="1" flipV="1">
            <a:off x="5676900" y="2209800"/>
            <a:ext cx="26988" cy="366713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88" name="Line 104"/>
          <p:cNvSpPr>
            <a:spLocks noChangeShapeType="1"/>
          </p:cNvSpPr>
          <p:nvPr/>
        </p:nvSpPr>
        <p:spPr bwMode="auto">
          <a:xfrm flipV="1">
            <a:off x="5326063" y="2201863"/>
            <a:ext cx="12700" cy="153987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89" name="Line 105"/>
          <p:cNvSpPr>
            <a:spLocks noChangeShapeType="1"/>
          </p:cNvSpPr>
          <p:nvPr/>
        </p:nvSpPr>
        <p:spPr bwMode="auto">
          <a:xfrm flipV="1">
            <a:off x="5508625" y="1577975"/>
            <a:ext cx="0" cy="2228850"/>
          </a:xfrm>
          <a:prstGeom prst="line">
            <a:avLst/>
          </a:prstGeom>
          <a:noFill/>
          <a:ln w="12700">
            <a:solidFill>
              <a:srgbClr val="FF33CC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90" name="Rectangle 106"/>
          <p:cNvSpPr>
            <a:spLocks noChangeArrowheads="1"/>
          </p:cNvSpPr>
          <p:nvPr/>
        </p:nvSpPr>
        <p:spPr bwMode="auto">
          <a:xfrm>
            <a:off x="4741863" y="2532063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G</a:t>
            </a:r>
            <a:r>
              <a:rPr lang="en-US" altLang="it-IT" sz="2000" b="1" baseline="-25000"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18491" name="Line 107"/>
          <p:cNvSpPr>
            <a:spLocks noChangeShapeType="1"/>
          </p:cNvSpPr>
          <p:nvPr/>
        </p:nvSpPr>
        <p:spPr bwMode="auto">
          <a:xfrm>
            <a:off x="5997575" y="2773363"/>
            <a:ext cx="2051050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92" name="Line 108"/>
          <p:cNvSpPr>
            <a:spLocks noChangeShapeType="1"/>
          </p:cNvSpPr>
          <p:nvPr/>
        </p:nvSpPr>
        <p:spPr bwMode="auto">
          <a:xfrm flipH="1">
            <a:off x="5343525" y="2771775"/>
            <a:ext cx="422275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93" name="Rectangle 109"/>
          <p:cNvSpPr>
            <a:spLocks noChangeArrowheads="1"/>
          </p:cNvSpPr>
          <p:nvPr/>
        </p:nvSpPr>
        <p:spPr bwMode="auto">
          <a:xfrm>
            <a:off x="4797425" y="3016250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G</a:t>
            </a:r>
            <a:r>
              <a:rPr lang="en-US" altLang="it-IT" sz="2000" b="1" baseline="-25000"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8494" name="Line 110"/>
          <p:cNvSpPr>
            <a:spLocks noChangeShapeType="1"/>
          </p:cNvSpPr>
          <p:nvPr/>
        </p:nvSpPr>
        <p:spPr bwMode="auto">
          <a:xfrm flipH="1">
            <a:off x="5370513" y="3255963"/>
            <a:ext cx="404812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18495" name="Group 111"/>
          <p:cNvGrpSpPr>
            <a:grpSpLocks/>
          </p:cNvGrpSpPr>
          <p:nvPr/>
        </p:nvGrpSpPr>
        <p:grpSpPr bwMode="auto">
          <a:xfrm>
            <a:off x="6551613" y="2617788"/>
            <a:ext cx="26987" cy="150812"/>
            <a:chOff x="1828" y="1787"/>
            <a:chExt cx="28" cy="129"/>
          </a:xfrm>
        </p:grpSpPr>
        <p:sp>
          <p:nvSpPr>
            <p:cNvPr id="18764" name="Line 112"/>
            <p:cNvSpPr>
              <a:spLocks noChangeShapeType="1"/>
            </p:cNvSpPr>
            <p:nvPr/>
          </p:nvSpPr>
          <p:spPr bwMode="auto">
            <a:xfrm>
              <a:off x="1833" y="1789"/>
              <a:ext cx="8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65" name="Line 113"/>
            <p:cNvSpPr>
              <a:spLocks noChangeShapeType="1"/>
            </p:cNvSpPr>
            <p:nvPr/>
          </p:nvSpPr>
          <p:spPr bwMode="auto">
            <a:xfrm flipV="1">
              <a:off x="1828" y="1787"/>
              <a:ext cx="1" cy="129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66" name="Line 114"/>
            <p:cNvSpPr>
              <a:spLocks noChangeShapeType="1"/>
            </p:cNvSpPr>
            <p:nvPr/>
          </p:nvSpPr>
          <p:spPr bwMode="auto">
            <a:xfrm flipV="1">
              <a:off x="1855" y="1787"/>
              <a:ext cx="1" cy="129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18496" name="Group 115"/>
          <p:cNvGrpSpPr>
            <a:grpSpLocks/>
          </p:cNvGrpSpPr>
          <p:nvPr/>
        </p:nvGrpSpPr>
        <p:grpSpPr bwMode="auto">
          <a:xfrm>
            <a:off x="7143750" y="2624138"/>
            <a:ext cx="26988" cy="150812"/>
            <a:chOff x="2450" y="1792"/>
            <a:chExt cx="28" cy="129"/>
          </a:xfrm>
        </p:grpSpPr>
        <p:sp>
          <p:nvSpPr>
            <p:cNvPr id="18761" name="Line 116"/>
            <p:cNvSpPr>
              <a:spLocks noChangeShapeType="1"/>
            </p:cNvSpPr>
            <p:nvPr/>
          </p:nvSpPr>
          <p:spPr bwMode="auto">
            <a:xfrm>
              <a:off x="2455" y="1794"/>
              <a:ext cx="8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62" name="Line 117"/>
            <p:cNvSpPr>
              <a:spLocks noChangeShapeType="1"/>
            </p:cNvSpPr>
            <p:nvPr/>
          </p:nvSpPr>
          <p:spPr bwMode="auto">
            <a:xfrm flipV="1">
              <a:off x="2450" y="1792"/>
              <a:ext cx="1" cy="129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63" name="Line 118"/>
            <p:cNvSpPr>
              <a:spLocks noChangeShapeType="1"/>
            </p:cNvSpPr>
            <p:nvPr/>
          </p:nvSpPr>
          <p:spPr bwMode="auto">
            <a:xfrm flipV="1">
              <a:off x="2477" y="1792"/>
              <a:ext cx="1" cy="129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8497" name="Line 119"/>
          <p:cNvSpPr>
            <a:spLocks noChangeShapeType="1"/>
          </p:cNvSpPr>
          <p:nvPr/>
        </p:nvSpPr>
        <p:spPr bwMode="auto">
          <a:xfrm>
            <a:off x="6038850" y="3101975"/>
            <a:ext cx="509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98" name="Line 120"/>
          <p:cNvSpPr>
            <a:spLocks noChangeShapeType="1"/>
          </p:cNvSpPr>
          <p:nvPr/>
        </p:nvSpPr>
        <p:spPr bwMode="auto">
          <a:xfrm flipH="1" flipV="1">
            <a:off x="6554788" y="3087688"/>
            <a:ext cx="44450" cy="327025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99" name="Line 121"/>
          <p:cNvSpPr>
            <a:spLocks noChangeShapeType="1"/>
          </p:cNvSpPr>
          <p:nvPr/>
        </p:nvSpPr>
        <p:spPr bwMode="auto">
          <a:xfrm flipV="1">
            <a:off x="5981700" y="3103563"/>
            <a:ext cx="50800" cy="346075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00" name="Line 122"/>
          <p:cNvSpPr>
            <a:spLocks noChangeShapeType="1"/>
          </p:cNvSpPr>
          <p:nvPr/>
        </p:nvSpPr>
        <p:spPr bwMode="auto">
          <a:xfrm>
            <a:off x="6599238" y="3422650"/>
            <a:ext cx="5445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01" name="Line 123"/>
          <p:cNvSpPr>
            <a:spLocks noChangeShapeType="1"/>
          </p:cNvSpPr>
          <p:nvPr/>
        </p:nvSpPr>
        <p:spPr bwMode="auto">
          <a:xfrm>
            <a:off x="7181850" y="3087688"/>
            <a:ext cx="5445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02" name="Line 124"/>
          <p:cNvSpPr>
            <a:spLocks noChangeShapeType="1"/>
          </p:cNvSpPr>
          <p:nvPr/>
        </p:nvSpPr>
        <p:spPr bwMode="auto">
          <a:xfrm flipV="1">
            <a:off x="7146925" y="3082925"/>
            <a:ext cx="39688" cy="344488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18503" name="Group 125"/>
          <p:cNvGrpSpPr>
            <a:grpSpLocks/>
          </p:cNvGrpSpPr>
          <p:nvPr/>
        </p:nvGrpSpPr>
        <p:grpSpPr bwMode="auto">
          <a:xfrm>
            <a:off x="6608763" y="3406775"/>
            <a:ext cx="512762" cy="23813"/>
            <a:chOff x="1887" y="2460"/>
            <a:chExt cx="541" cy="20"/>
          </a:xfrm>
        </p:grpSpPr>
        <p:grpSp>
          <p:nvGrpSpPr>
            <p:cNvPr id="18743" name="Group 126"/>
            <p:cNvGrpSpPr>
              <a:grpSpLocks/>
            </p:cNvGrpSpPr>
            <p:nvPr/>
          </p:nvGrpSpPr>
          <p:grpSpPr bwMode="auto">
            <a:xfrm>
              <a:off x="1887" y="2465"/>
              <a:ext cx="257" cy="15"/>
              <a:chOff x="1887" y="2465"/>
              <a:chExt cx="257" cy="15"/>
            </a:xfrm>
          </p:grpSpPr>
          <p:sp>
            <p:nvSpPr>
              <p:cNvPr id="18753" name="Oval 127"/>
              <p:cNvSpPr>
                <a:spLocks noChangeArrowheads="1"/>
              </p:cNvSpPr>
              <p:nvPr/>
            </p:nvSpPr>
            <p:spPr bwMode="auto">
              <a:xfrm>
                <a:off x="1887" y="2465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54" name="Oval 128"/>
              <p:cNvSpPr>
                <a:spLocks noChangeArrowheads="1"/>
              </p:cNvSpPr>
              <p:nvPr/>
            </p:nvSpPr>
            <p:spPr bwMode="auto">
              <a:xfrm>
                <a:off x="1922" y="2465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55" name="Oval 129"/>
              <p:cNvSpPr>
                <a:spLocks noChangeArrowheads="1"/>
              </p:cNvSpPr>
              <p:nvPr/>
            </p:nvSpPr>
            <p:spPr bwMode="auto">
              <a:xfrm>
                <a:off x="1957" y="2465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56" name="Oval 130"/>
              <p:cNvSpPr>
                <a:spLocks noChangeArrowheads="1"/>
              </p:cNvSpPr>
              <p:nvPr/>
            </p:nvSpPr>
            <p:spPr bwMode="auto">
              <a:xfrm>
                <a:off x="1991" y="2465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57" name="Oval 131"/>
              <p:cNvSpPr>
                <a:spLocks noChangeArrowheads="1"/>
              </p:cNvSpPr>
              <p:nvPr/>
            </p:nvSpPr>
            <p:spPr bwMode="auto">
              <a:xfrm>
                <a:off x="2026" y="2465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58" name="Oval 132"/>
              <p:cNvSpPr>
                <a:spLocks noChangeArrowheads="1"/>
              </p:cNvSpPr>
              <p:nvPr/>
            </p:nvSpPr>
            <p:spPr bwMode="auto">
              <a:xfrm>
                <a:off x="2061" y="2465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59" name="Oval 133"/>
              <p:cNvSpPr>
                <a:spLocks noChangeArrowheads="1"/>
              </p:cNvSpPr>
              <p:nvPr/>
            </p:nvSpPr>
            <p:spPr bwMode="auto">
              <a:xfrm>
                <a:off x="2096" y="2465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60" name="Oval 134"/>
              <p:cNvSpPr>
                <a:spLocks noChangeArrowheads="1"/>
              </p:cNvSpPr>
              <p:nvPr/>
            </p:nvSpPr>
            <p:spPr bwMode="auto">
              <a:xfrm>
                <a:off x="2131" y="2465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</p:grpSp>
        <p:grpSp>
          <p:nvGrpSpPr>
            <p:cNvPr id="18744" name="Group 135"/>
            <p:cNvGrpSpPr>
              <a:grpSpLocks/>
            </p:cNvGrpSpPr>
            <p:nvPr/>
          </p:nvGrpSpPr>
          <p:grpSpPr bwMode="auto">
            <a:xfrm>
              <a:off x="2170" y="2460"/>
              <a:ext cx="258" cy="15"/>
              <a:chOff x="2170" y="2460"/>
              <a:chExt cx="258" cy="15"/>
            </a:xfrm>
          </p:grpSpPr>
          <p:sp>
            <p:nvSpPr>
              <p:cNvPr id="18745" name="Oval 136"/>
              <p:cNvSpPr>
                <a:spLocks noChangeArrowheads="1"/>
              </p:cNvSpPr>
              <p:nvPr/>
            </p:nvSpPr>
            <p:spPr bwMode="auto">
              <a:xfrm>
                <a:off x="2170" y="2460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46" name="Oval 137"/>
              <p:cNvSpPr>
                <a:spLocks noChangeArrowheads="1"/>
              </p:cNvSpPr>
              <p:nvPr/>
            </p:nvSpPr>
            <p:spPr bwMode="auto">
              <a:xfrm>
                <a:off x="2205" y="2460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47" name="Oval 138"/>
              <p:cNvSpPr>
                <a:spLocks noChangeArrowheads="1"/>
              </p:cNvSpPr>
              <p:nvPr/>
            </p:nvSpPr>
            <p:spPr bwMode="auto">
              <a:xfrm>
                <a:off x="2240" y="2460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48" name="Oval 139"/>
              <p:cNvSpPr>
                <a:spLocks noChangeArrowheads="1"/>
              </p:cNvSpPr>
              <p:nvPr/>
            </p:nvSpPr>
            <p:spPr bwMode="auto">
              <a:xfrm>
                <a:off x="2275" y="2460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49" name="Oval 140"/>
              <p:cNvSpPr>
                <a:spLocks noChangeArrowheads="1"/>
              </p:cNvSpPr>
              <p:nvPr/>
            </p:nvSpPr>
            <p:spPr bwMode="auto">
              <a:xfrm>
                <a:off x="2310" y="2460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50" name="Oval 141"/>
              <p:cNvSpPr>
                <a:spLocks noChangeArrowheads="1"/>
              </p:cNvSpPr>
              <p:nvPr/>
            </p:nvSpPr>
            <p:spPr bwMode="auto">
              <a:xfrm>
                <a:off x="2345" y="2460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51" name="Oval 142"/>
              <p:cNvSpPr>
                <a:spLocks noChangeArrowheads="1"/>
              </p:cNvSpPr>
              <p:nvPr/>
            </p:nvSpPr>
            <p:spPr bwMode="auto">
              <a:xfrm>
                <a:off x="2380" y="2460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52" name="Oval 143"/>
              <p:cNvSpPr>
                <a:spLocks noChangeArrowheads="1"/>
              </p:cNvSpPr>
              <p:nvPr/>
            </p:nvSpPr>
            <p:spPr bwMode="auto">
              <a:xfrm>
                <a:off x="2414" y="2460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</p:grpSp>
      </p:grpSp>
      <p:sp>
        <p:nvSpPr>
          <p:cNvPr id="18504" name="Oval 144"/>
          <p:cNvSpPr>
            <a:spLocks noChangeArrowheads="1"/>
          </p:cNvSpPr>
          <p:nvPr/>
        </p:nvSpPr>
        <p:spPr bwMode="auto">
          <a:xfrm>
            <a:off x="6035675" y="3094038"/>
            <a:ext cx="11113" cy="1746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505" name="Oval 145"/>
          <p:cNvSpPr>
            <a:spLocks noChangeArrowheads="1"/>
          </p:cNvSpPr>
          <p:nvPr/>
        </p:nvSpPr>
        <p:spPr bwMode="auto">
          <a:xfrm>
            <a:off x="6067425" y="3094038"/>
            <a:ext cx="12700" cy="174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506" name="Oval 146"/>
          <p:cNvSpPr>
            <a:spLocks noChangeArrowheads="1"/>
          </p:cNvSpPr>
          <p:nvPr/>
        </p:nvSpPr>
        <p:spPr bwMode="auto">
          <a:xfrm>
            <a:off x="6102350" y="3094038"/>
            <a:ext cx="12700" cy="174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507" name="Oval 147"/>
          <p:cNvSpPr>
            <a:spLocks noChangeArrowheads="1"/>
          </p:cNvSpPr>
          <p:nvPr/>
        </p:nvSpPr>
        <p:spPr bwMode="auto">
          <a:xfrm>
            <a:off x="6134100" y="3094038"/>
            <a:ext cx="12700" cy="174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508" name="Oval 148"/>
          <p:cNvSpPr>
            <a:spLocks noChangeArrowheads="1"/>
          </p:cNvSpPr>
          <p:nvPr/>
        </p:nvSpPr>
        <p:spPr bwMode="auto">
          <a:xfrm>
            <a:off x="6167438" y="3094038"/>
            <a:ext cx="12700" cy="174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509" name="Oval 149"/>
          <p:cNvSpPr>
            <a:spLocks noChangeArrowheads="1"/>
          </p:cNvSpPr>
          <p:nvPr/>
        </p:nvSpPr>
        <p:spPr bwMode="auto">
          <a:xfrm>
            <a:off x="6200775" y="3094038"/>
            <a:ext cx="12700" cy="174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510" name="Oval 150"/>
          <p:cNvSpPr>
            <a:spLocks noChangeArrowheads="1"/>
          </p:cNvSpPr>
          <p:nvPr/>
        </p:nvSpPr>
        <p:spPr bwMode="auto">
          <a:xfrm>
            <a:off x="6232525" y="3094038"/>
            <a:ext cx="12700" cy="17462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sp>
        <p:nvSpPr>
          <p:cNvPr id="18511" name="Oval 151"/>
          <p:cNvSpPr>
            <a:spLocks noChangeArrowheads="1"/>
          </p:cNvSpPr>
          <p:nvPr/>
        </p:nvSpPr>
        <p:spPr bwMode="auto">
          <a:xfrm>
            <a:off x="6267450" y="3094038"/>
            <a:ext cx="12700" cy="17462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 u="sng"/>
          </a:p>
        </p:txBody>
      </p:sp>
      <p:grpSp>
        <p:nvGrpSpPr>
          <p:cNvPr id="18512" name="Group 152"/>
          <p:cNvGrpSpPr>
            <a:grpSpLocks/>
          </p:cNvGrpSpPr>
          <p:nvPr/>
        </p:nvGrpSpPr>
        <p:grpSpPr bwMode="auto">
          <a:xfrm>
            <a:off x="6303963" y="3087688"/>
            <a:ext cx="244475" cy="17462"/>
            <a:chOff x="1567" y="2188"/>
            <a:chExt cx="258" cy="15"/>
          </a:xfrm>
        </p:grpSpPr>
        <p:sp>
          <p:nvSpPr>
            <p:cNvPr id="18735" name="Oval 153"/>
            <p:cNvSpPr>
              <a:spLocks noChangeArrowheads="1"/>
            </p:cNvSpPr>
            <p:nvPr/>
          </p:nvSpPr>
          <p:spPr bwMode="auto">
            <a:xfrm>
              <a:off x="1567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736" name="Oval 154"/>
            <p:cNvSpPr>
              <a:spLocks noChangeArrowheads="1"/>
            </p:cNvSpPr>
            <p:nvPr/>
          </p:nvSpPr>
          <p:spPr bwMode="auto">
            <a:xfrm>
              <a:off x="1602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737" name="Oval 155"/>
            <p:cNvSpPr>
              <a:spLocks noChangeArrowheads="1"/>
            </p:cNvSpPr>
            <p:nvPr/>
          </p:nvSpPr>
          <p:spPr bwMode="auto">
            <a:xfrm>
              <a:off x="163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738" name="Oval 156"/>
            <p:cNvSpPr>
              <a:spLocks noChangeArrowheads="1"/>
            </p:cNvSpPr>
            <p:nvPr/>
          </p:nvSpPr>
          <p:spPr bwMode="auto">
            <a:xfrm>
              <a:off x="167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739" name="Oval 157"/>
            <p:cNvSpPr>
              <a:spLocks noChangeArrowheads="1"/>
            </p:cNvSpPr>
            <p:nvPr/>
          </p:nvSpPr>
          <p:spPr bwMode="auto">
            <a:xfrm>
              <a:off x="170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740" name="Oval 158"/>
            <p:cNvSpPr>
              <a:spLocks noChangeArrowheads="1"/>
            </p:cNvSpPr>
            <p:nvPr/>
          </p:nvSpPr>
          <p:spPr bwMode="auto">
            <a:xfrm>
              <a:off x="174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741" name="Oval 159"/>
            <p:cNvSpPr>
              <a:spLocks noChangeArrowheads="1"/>
            </p:cNvSpPr>
            <p:nvPr/>
          </p:nvSpPr>
          <p:spPr bwMode="auto">
            <a:xfrm>
              <a:off x="177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742" name="Oval 160"/>
            <p:cNvSpPr>
              <a:spLocks noChangeArrowheads="1"/>
            </p:cNvSpPr>
            <p:nvPr/>
          </p:nvSpPr>
          <p:spPr bwMode="auto">
            <a:xfrm>
              <a:off x="1811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</p:grpSp>
      <p:grpSp>
        <p:nvGrpSpPr>
          <p:cNvPr id="18513" name="Group 161"/>
          <p:cNvGrpSpPr>
            <a:grpSpLocks/>
          </p:cNvGrpSpPr>
          <p:nvPr/>
        </p:nvGrpSpPr>
        <p:grpSpPr bwMode="auto">
          <a:xfrm>
            <a:off x="7196138" y="3068638"/>
            <a:ext cx="514350" cy="23812"/>
            <a:chOff x="2505" y="2172"/>
            <a:chExt cx="541" cy="20"/>
          </a:xfrm>
        </p:grpSpPr>
        <p:grpSp>
          <p:nvGrpSpPr>
            <p:cNvPr id="18717" name="Group 162"/>
            <p:cNvGrpSpPr>
              <a:grpSpLocks/>
            </p:cNvGrpSpPr>
            <p:nvPr/>
          </p:nvGrpSpPr>
          <p:grpSpPr bwMode="auto">
            <a:xfrm>
              <a:off x="2505" y="2177"/>
              <a:ext cx="257" cy="15"/>
              <a:chOff x="2505" y="2177"/>
              <a:chExt cx="257" cy="15"/>
            </a:xfrm>
          </p:grpSpPr>
          <p:sp>
            <p:nvSpPr>
              <p:cNvPr id="18727" name="Oval 163"/>
              <p:cNvSpPr>
                <a:spLocks noChangeArrowheads="1"/>
              </p:cNvSpPr>
              <p:nvPr/>
            </p:nvSpPr>
            <p:spPr bwMode="auto">
              <a:xfrm>
                <a:off x="2505" y="2177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28" name="Oval 164"/>
              <p:cNvSpPr>
                <a:spLocks noChangeArrowheads="1"/>
              </p:cNvSpPr>
              <p:nvPr/>
            </p:nvSpPr>
            <p:spPr bwMode="auto">
              <a:xfrm>
                <a:off x="2540" y="2177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29" name="Oval 165"/>
              <p:cNvSpPr>
                <a:spLocks noChangeArrowheads="1"/>
              </p:cNvSpPr>
              <p:nvPr/>
            </p:nvSpPr>
            <p:spPr bwMode="auto">
              <a:xfrm>
                <a:off x="2575" y="2177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30" name="Oval 166"/>
              <p:cNvSpPr>
                <a:spLocks noChangeArrowheads="1"/>
              </p:cNvSpPr>
              <p:nvPr/>
            </p:nvSpPr>
            <p:spPr bwMode="auto">
              <a:xfrm>
                <a:off x="2609" y="2177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31" name="Oval 167"/>
              <p:cNvSpPr>
                <a:spLocks noChangeArrowheads="1"/>
              </p:cNvSpPr>
              <p:nvPr/>
            </p:nvSpPr>
            <p:spPr bwMode="auto">
              <a:xfrm>
                <a:off x="2644" y="2177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32" name="Oval 168"/>
              <p:cNvSpPr>
                <a:spLocks noChangeArrowheads="1"/>
              </p:cNvSpPr>
              <p:nvPr/>
            </p:nvSpPr>
            <p:spPr bwMode="auto">
              <a:xfrm>
                <a:off x="2679" y="2177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33" name="Oval 169"/>
              <p:cNvSpPr>
                <a:spLocks noChangeArrowheads="1"/>
              </p:cNvSpPr>
              <p:nvPr/>
            </p:nvSpPr>
            <p:spPr bwMode="auto">
              <a:xfrm>
                <a:off x="2714" y="2177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34" name="Oval 170"/>
              <p:cNvSpPr>
                <a:spLocks noChangeArrowheads="1"/>
              </p:cNvSpPr>
              <p:nvPr/>
            </p:nvSpPr>
            <p:spPr bwMode="auto">
              <a:xfrm>
                <a:off x="2749" y="2177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</p:grpSp>
        <p:grpSp>
          <p:nvGrpSpPr>
            <p:cNvPr id="18718" name="Group 171"/>
            <p:cNvGrpSpPr>
              <a:grpSpLocks/>
            </p:cNvGrpSpPr>
            <p:nvPr/>
          </p:nvGrpSpPr>
          <p:grpSpPr bwMode="auto">
            <a:xfrm>
              <a:off x="2788" y="2172"/>
              <a:ext cx="258" cy="15"/>
              <a:chOff x="2788" y="2172"/>
              <a:chExt cx="258" cy="15"/>
            </a:xfrm>
          </p:grpSpPr>
          <p:sp>
            <p:nvSpPr>
              <p:cNvPr id="18719" name="Oval 172"/>
              <p:cNvSpPr>
                <a:spLocks noChangeArrowheads="1"/>
              </p:cNvSpPr>
              <p:nvPr/>
            </p:nvSpPr>
            <p:spPr bwMode="auto">
              <a:xfrm>
                <a:off x="2788" y="2172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20" name="Oval 173"/>
              <p:cNvSpPr>
                <a:spLocks noChangeArrowheads="1"/>
              </p:cNvSpPr>
              <p:nvPr/>
            </p:nvSpPr>
            <p:spPr bwMode="auto">
              <a:xfrm>
                <a:off x="2823" y="2172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21" name="Oval 174"/>
              <p:cNvSpPr>
                <a:spLocks noChangeArrowheads="1"/>
              </p:cNvSpPr>
              <p:nvPr/>
            </p:nvSpPr>
            <p:spPr bwMode="auto">
              <a:xfrm>
                <a:off x="2858" y="2172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22" name="Oval 175"/>
              <p:cNvSpPr>
                <a:spLocks noChangeArrowheads="1"/>
              </p:cNvSpPr>
              <p:nvPr/>
            </p:nvSpPr>
            <p:spPr bwMode="auto">
              <a:xfrm>
                <a:off x="2893" y="2172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23" name="Oval 176"/>
              <p:cNvSpPr>
                <a:spLocks noChangeArrowheads="1"/>
              </p:cNvSpPr>
              <p:nvPr/>
            </p:nvSpPr>
            <p:spPr bwMode="auto">
              <a:xfrm>
                <a:off x="2928" y="2172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24" name="Oval 177"/>
              <p:cNvSpPr>
                <a:spLocks noChangeArrowheads="1"/>
              </p:cNvSpPr>
              <p:nvPr/>
            </p:nvSpPr>
            <p:spPr bwMode="auto">
              <a:xfrm>
                <a:off x="2963" y="2172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25" name="Oval 178"/>
              <p:cNvSpPr>
                <a:spLocks noChangeArrowheads="1"/>
              </p:cNvSpPr>
              <p:nvPr/>
            </p:nvSpPr>
            <p:spPr bwMode="auto">
              <a:xfrm>
                <a:off x="2998" y="2172"/>
                <a:ext cx="13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726" name="Oval 179"/>
              <p:cNvSpPr>
                <a:spLocks noChangeArrowheads="1"/>
              </p:cNvSpPr>
              <p:nvPr/>
            </p:nvSpPr>
            <p:spPr bwMode="auto">
              <a:xfrm>
                <a:off x="3032" y="2172"/>
                <a:ext cx="14" cy="1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</p:grpSp>
      </p:grpSp>
      <p:sp>
        <p:nvSpPr>
          <p:cNvPr id="18514" name="Line 180"/>
          <p:cNvSpPr>
            <a:spLocks noChangeShapeType="1"/>
          </p:cNvSpPr>
          <p:nvPr/>
        </p:nvSpPr>
        <p:spPr bwMode="auto">
          <a:xfrm flipH="1" flipV="1">
            <a:off x="7734300" y="3082925"/>
            <a:ext cx="46038" cy="327025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15" name="Rectangle 181"/>
          <p:cNvSpPr>
            <a:spLocks noChangeArrowheads="1"/>
          </p:cNvSpPr>
          <p:nvPr/>
        </p:nvSpPr>
        <p:spPr bwMode="auto">
          <a:xfrm>
            <a:off x="7978775" y="3216275"/>
            <a:ext cx="757238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etc...</a:t>
            </a:r>
          </a:p>
        </p:txBody>
      </p:sp>
      <p:grpSp>
        <p:nvGrpSpPr>
          <p:cNvPr id="18516" name="Group 182"/>
          <p:cNvGrpSpPr>
            <a:grpSpLocks/>
          </p:cNvGrpSpPr>
          <p:nvPr/>
        </p:nvGrpSpPr>
        <p:grpSpPr bwMode="auto">
          <a:xfrm>
            <a:off x="7739063" y="2616200"/>
            <a:ext cx="26987" cy="150813"/>
            <a:chOff x="3076" y="1786"/>
            <a:chExt cx="28" cy="129"/>
          </a:xfrm>
        </p:grpSpPr>
        <p:sp>
          <p:nvSpPr>
            <p:cNvPr id="18714" name="Line 183"/>
            <p:cNvSpPr>
              <a:spLocks noChangeShapeType="1"/>
            </p:cNvSpPr>
            <p:nvPr/>
          </p:nvSpPr>
          <p:spPr bwMode="auto">
            <a:xfrm>
              <a:off x="3081" y="1788"/>
              <a:ext cx="8" cy="0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15" name="Line 184"/>
            <p:cNvSpPr>
              <a:spLocks noChangeShapeType="1"/>
            </p:cNvSpPr>
            <p:nvPr/>
          </p:nvSpPr>
          <p:spPr bwMode="auto">
            <a:xfrm flipV="1">
              <a:off x="3076" y="1786"/>
              <a:ext cx="1" cy="129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16" name="Line 185"/>
            <p:cNvSpPr>
              <a:spLocks noChangeShapeType="1"/>
            </p:cNvSpPr>
            <p:nvPr/>
          </p:nvSpPr>
          <p:spPr bwMode="auto">
            <a:xfrm flipV="1">
              <a:off x="3103" y="1786"/>
              <a:ext cx="1" cy="129"/>
            </a:xfrm>
            <a:prstGeom prst="line">
              <a:avLst/>
            </a:prstGeom>
            <a:noFill/>
            <a:ln w="127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8517" name="Line 186"/>
          <p:cNvSpPr>
            <a:spLocks noChangeShapeType="1"/>
          </p:cNvSpPr>
          <p:nvPr/>
        </p:nvSpPr>
        <p:spPr bwMode="auto">
          <a:xfrm flipH="1">
            <a:off x="5786438" y="3452813"/>
            <a:ext cx="193675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18" name="Line 187"/>
          <p:cNvSpPr>
            <a:spLocks noChangeShapeType="1"/>
          </p:cNvSpPr>
          <p:nvPr/>
        </p:nvSpPr>
        <p:spPr bwMode="auto">
          <a:xfrm flipH="1" flipV="1">
            <a:off x="5770563" y="3248025"/>
            <a:ext cx="25400" cy="201613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19" name="Line 188"/>
          <p:cNvSpPr>
            <a:spLocks noChangeShapeType="1"/>
          </p:cNvSpPr>
          <p:nvPr/>
        </p:nvSpPr>
        <p:spPr bwMode="auto">
          <a:xfrm>
            <a:off x="5703888" y="2582863"/>
            <a:ext cx="87312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20" name="Line 189"/>
          <p:cNvSpPr>
            <a:spLocks noChangeShapeType="1"/>
          </p:cNvSpPr>
          <p:nvPr/>
        </p:nvSpPr>
        <p:spPr bwMode="auto">
          <a:xfrm flipV="1">
            <a:off x="5799138" y="2379663"/>
            <a:ext cx="7937" cy="206375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21" name="Line 190"/>
          <p:cNvSpPr>
            <a:spLocks noChangeShapeType="1"/>
          </p:cNvSpPr>
          <p:nvPr/>
        </p:nvSpPr>
        <p:spPr bwMode="auto">
          <a:xfrm flipV="1">
            <a:off x="5965825" y="2779713"/>
            <a:ext cx="23813" cy="180975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22" name="Line 191"/>
          <p:cNvSpPr>
            <a:spLocks noChangeShapeType="1"/>
          </p:cNvSpPr>
          <p:nvPr/>
        </p:nvSpPr>
        <p:spPr bwMode="auto">
          <a:xfrm flipH="1">
            <a:off x="5773738" y="2965450"/>
            <a:ext cx="190500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23" name="Line 192"/>
          <p:cNvSpPr>
            <a:spLocks noChangeShapeType="1"/>
          </p:cNvSpPr>
          <p:nvPr/>
        </p:nvSpPr>
        <p:spPr bwMode="auto">
          <a:xfrm flipH="1" flipV="1">
            <a:off x="5754688" y="2759075"/>
            <a:ext cx="25400" cy="201613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18524" name="Group 196"/>
          <p:cNvGrpSpPr>
            <a:grpSpLocks/>
          </p:cNvGrpSpPr>
          <p:nvPr/>
        </p:nvGrpSpPr>
        <p:grpSpPr bwMode="auto">
          <a:xfrm>
            <a:off x="6616700" y="3797300"/>
            <a:ext cx="533400" cy="234950"/>
            <a:chOff x="1896" y="2792"/>
            <a:chExt cx="561" cy="201"/>
          </a:xfrm>
        </p:grpSpPr>
        <p:sp>
          <p:nvSpPr>
            <p:cNvPr id="18712" name="Freeform 197"/>
            <p:cNvSpPr>
              <a:spLocks/>
            </p:cNvSpPr>
            <p:nvPr/>
          </p:nvSpPr>
          <p:spPr bwMode="auto">
            <a:xfrm>
              <a:off x="1896" y="2796"/>
              <a:ext cx="297" cy="191"/>
            </a:xfrm>
            <a:custGeom>
              <a:avLst/>
              <a:gdLst>
                <a:gd name="T0" fmla="*/ 293 w 297"/>
                <a:gd name="T1" fmla="*/ 169 h 191"/>
                <a:gd name="T2" fmla="*/ 288 w 297"/>
                <a:gd name="T3" fmla="*/ 157 h 191"/>
                <a:gd name="T4" fmla="*/ 288 w 297"/>
                <a:gd name="T5" fmla="*/ 93 h 191"/>
                <a:gd name="T6" fmla="*/ 285 w 297"/>
                <a:gd name="T7" fmla="*/ 27 h 191"/>
                <a:gd name="T8" fmla="*/ 282 w 297"/>
                <a:gd name="T9" fmla="*/ 37 h 191"/>
                <a:gd name="T10" fmla="*/ 280 w 297"/>
                <a:gd name="T11" fmla="*/ 136 h 191"/>
                <a:gd name="T12" fmla="*/ 276 w 297"/>
                <a:gd name="T13" fmla="*/ 157 h 191"/>
                <a:gd name="T14" fmla="*/ 276 w 297"/>
                <a:gd name="T15" fmla="*/ 92 h 191"/>
                <a:gd name="T16" fmla="*/ 273 w 297"/>
                <a:gd name="T17" fmla="*/ 21 h 191"/>
                <a:gd name="T18" fmla="*/ 271 w 297"/>
                <a:gd name="T19" fmla="*/ 50 h 191"/>
                <a:gd name="T20" fmla="*/ 270 w 297"/>
                <a:gd name="T21" fmla="*/ 140 h 191"/>
                <a:gd name="T22" fmla="*/ 265 w 297"/>
                <a:gd name="T23" fmla="*/ 153 h 191"/>
                <a:gd name="T24" fmla="*/ 264 w 297"/>
                <a:gd name="T25" fmla="*/ 60 h 191"/>
                <a:gd name="T26" fmla="*/ 260 w 297"/>
                <a:gd name="T27" fmla="*/ 29 h 191"/>
                <a:gd name="T28" fmla="*/ 260 w 297"/>
                <a:gd name="T29" fmla="*/ 104 h 191"/>
                <a:gd name="T30" fmla="*/ 255 w 297"/>
                <a:gd name="T31" fmla="*/ 162 h 191"/>
                <a:gd name="T32" fmla="*/ 254 w 297"/>
                <a:gd name="T33" fmla="*/ 99 h 191"/>
                <a:gd name="T34" fmla="*/ 250 w 297"/>
                <a:gd name="T35" fmla="*/ 17 h 191"/>
                <a:gd name="T36" fmla="*/ 248 w 297"/>
                <a:gd name="T37" fmla="*/ 74 h 191"/>
                <a:gd name="T38" fmla="*/ 244 w 297"/>
                <a:gd name="T39" fmla="*/ 154 h 191"/>
                <a:gd name="T40" fmla="*/ 241 w 297"/>
                <a:gd name="T41" fmla="*/ 98 h 191"/>
                <a:gd name="T42" fmla="*/ 239 w 297"/>
                <a:gd name="T43" fmla="*/ 28 h 191"/>
                <a:gd name="T44" fmla="*/ 237 w 297"/>
                <a:gd name="T45" fmla="*/ 79 h 191"/>
                <a:gd name="T46" fmla="*/ 233 w 297"/>
                <a:gd name="T47" fmla="*/ 151 h 191"/>
                <a:gd name="T48" fmla="*/ 229 w 297"/>
                <a:gd name="T49" fmla="*/ 96 h 191"/>
                <a:gd name="T50" fmla="*/ 224 w 297"/>
                <a:gd name="T51" fmla="*/ 37 h 191"/>
                <a:gd name="T52" fmla="*/ 224 w 297"/>
                <a:gd name="T53" fmla="*/ 98 h 191"/>
                <a:gd name="T54" fmla="*/ 220 w 297"/>
                <a:gd name="T55" fmla="*/ 146 h 191"/>
                <a:gd name="T56" fmla="*/ 219 w 297"/>
                <a:gd name="T57" fmla="*/ 79 h 191"/>
                <a:gd name="T58" fmla="*/ 213 w 297"/>
                <a:gd name="T59" fmla="*/ 51 h 191"/>
                <a:gd name="T60" fmla="*/ 212 w 297"/>
                <a:gd name="T61" fmla="*/ 107 h 191"/>
                <a:gd name="T62" fmla="*/ 209 w 297"/>
                <a:gd name="T63" fmla="*/ 130 h 191"/>
                <a:gd name="T64" fmla="*/ 206 w 297"/>
                <a:gd name="T65" fmla="*/ 66 h 191"/>
                <a:gd name="T66" fmla="*/ 202 w 297"/>
                <a:gd name="T67" fmla="*/ 69 h 191"/>
                <a:gd name="T68" fmla="*/ 197 w 297"/>
                <a:gd name="T69" fmla="*/ 133 h 191"/>
                <a:gd name="T70" fmla="*/ 195 w 297"/>
                <a:gd name="T71" fmla="*/ 65 h 191"/>
                <a:gd name="T72" fmla="*/ 192 w 297"/>
                <a:gd name="T73" fmla="*/ 84 h 191"/>
                <a:gd name="T74" fmla="*/ 187 w 297"/>
                <a:gd name="T75" fmla="*/ 113 h 191"/>
                <a:gd name="T76" fmla="*/ 180 w 297"/>
                <a:gd name="T77" fmla="*/ 49 h 191"/>
                <a:gd name="T78" fmla="*/ 175 w 297"/>
                <a:gd name="T79" fmla="*/ 132 h 191"/>
                <a:gd name="T80" fmla="*/ 171 w 297"/>
                <a:gd name="T81" fmla="*/ 58 h 191"/>
                <a:gd name="T82" fmla="*/ 166 w 297"/>
                <a:gd name="T83" fmla="*/ 120 h 191"/>
                <a:gd name="T84" fmla="*/ 160 w 297"/>
                <a:gd name="T85" fmla="*/ 69 h 191"/>
                <a:gd name="T86" fmla="*/ 155 w 297"/>
                <a:gd name="T87" fmla="*/ 115 h 191"/>
                <a:gd name="T88" fmla="*/ 150 w 297"/>
                <a:gd name="T89" fmla="*/ 74 h 191"/>
                <a:gd name="T90" fmla="*/ 143 w 297"/>
                <a:gd name="T91" fmla="*/ 110 h 191"/>
                <a:gd name="T92" fmla="*/ 138 w 297"/>
                <a:gd name="T93" fmla="*/ 72 h 191"/>
                <a:gd name="T94" fmla="*/ 132 w 297"/>
                <a:gd name="T95" fmla="*/ 110 h 191"/>
                <a:gd name="T96" fmla="*/ 126 w 297"/>
                <a:gd name="T97" fmla="*/ 69 h 191"/>
                <a:gd name="T98" fmla="*/ 121 w 297"/>
                <a:gd name="T99" fmla="*/ 112 h 191"/>
                <a:gd name="T100" fmla="*/ 115 w 297"/>
                <a:gd name="T101" fmla="*/ 72 h 191"/>
                <a:gd name="T102" fmla="*/ 109 w 297"/>
                <a:gd name="T103" fmla="*/ 107 h 191"/>
                <a:gd name="T104" fmla="*/ 104 w 297"/>
                <a:gd name="T105" fmla="*/ 72 h 191"/>
                <a:gd name="T106" fmla="*/ 97 w 297"/>
                <a:gd name="T107" fmla="*/ 115 h 191"/>
                <a:gd name="T108" fmla="*/ 89 w 297"/>
                <a:gd name="T109" fmla="*/ 76 h 191"/>
                <a:gd name="T110" fmla="*/ 82 w 297"/>
                <a:gd name="T111" fmla="*/ 100 h 191"/>
                <a:gd name="T112" fmla="*/ 73 w 297"/>
                <a:gd name="T113" fmla="*/ 113 h 191"/>
                <a:gd name="T114" fmla="*/ 65 w 297"/>
                <a:gd name="T115" fmla="*/ 98 h 191"/>
                <a:gd name="T116" fmla="*/ 53 w 297"/>
                <a:gd name="T117" fmla="*/ 80 h 191"/>
                <a:gd name="T118" fmla="*/ 43 w 297"/>
                <a:gd name="T119" fmla="*/ 74 h 191"/>
                <a:gd name="T120" fmla="*/ 35 w 297"/>
                <a:gd name="T121" fmla="*/ 80 h 191"/>
                <a:gd name="T122" fmla="*/ 25 w 297"/>
                <a:gd name="T123" fmla="*/ 93 h 191"/>
                <a:gd name="T124" fmla="*/ 14 w 297"/>
                <a:gd name="T125" fmla="*/ 102 h 19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7"/>
                <a:gd name="T190" fmla="*/ 0 h 191"/>
                <a:gd name="T191" fmla="*/ 297 w 297"/>
                <a:gd name="T192" fmla="*/ 191 h 19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7" h="191">
                  <a:moveTo>
                    <a:pt x="296" y="91"/>
                  </a:moveTo>
                  <a:lnTo>
                    <a:pt x="296" y="93"/>
                  </a:lnTo>
                  <a:lnTo>
                    <a:pt x="296" y="96"/>
                  </a:lnTo>
                  <a:lnTo>
                    <a:pt x="296" y="99"/>
                  </a:lnTo>
                  <a:lnTo>
                    <a:pt x="296" y="101"/>
                  </a:lnTo>
                  <a:lnTo>
                    <a:pt x="296" y="105"/>
                  </a:lnTo>
                  <a:lnTo>
                    <a:pt x="296" y="107"/>
                  </a:lnTo>
                  <a:lnTo>
                    <a:pt x="296" y="110"/>
                  </a:lnTo>
                  <a:lnTo>
                    <a:pt x="296" y="114"/>
                  </a:lnTo>
                  <a:lnTo>
                    <a:pt x="296" y="118"/>
                  </a:lnTo>
                  <a:lnTo>
                    <a:pt x="296" y="121"/>
                  </a:lnTo>
                  <a:lnTo>
                    <a:pt x="296" y="126"/>
                  </a:lnTo>
                  <a:lnTo>
                    <a:pt x="295" y="129"/>
                  </a:lnTo>
                  <a:lnTo>
                    <a:pt x="295" y="133"/>
                  </a:lnTo>
                  <a:lnTo>
                    <a:pt x="295" y="138"/>
                  </a:lnTo>
                  <a:lnTo>
                    <a:pt x="295" y="141"/>
                  </a:lnTo>
                  <a:lnTo>
                    <a:pt x="295" y="145"/>
                  </a:lnTo>
                  <a:lnTo>
                    <a:pt x="295" y="148"/>
                  </a:lnTo>
                  <a:lnTo>
                    <a:pt x="295" y="153"/>
                  </a:lnTo>
                  <a:lnTo>
                    <a:pt x="293" y="156"/>
                  </a:lnTo>
                  <a:lnTo>
                    <a:pt x="293" y="160"/>
                  </a:lnTo>
                  <a:lnTo>
                    <a:pt x="293" y="163"/>
                  </a:lnTo>
                  <a:lnTo>
                    <a:pt x="293" y="167"/>
                  </a:lnTo>
                  <a:lnTo>
                    <a:pt x="293" y="169"/>
                  </a:lnTo>
                  <a:lnTo>
                    <a:pt x="292" y="173"/>
                  </a:lnTo>
                  <a:lnTo>
                    <a:pt x="292" y="175"/>
                  </a:lnTo>
                  <a:lnTo>
                    <a:pt x="292" y="179"/>
                  </a:lnTo>
                  <a:lnTo>
                    <a:pt x="292" y="181"/>
                  </a:lnTo>
                  <a:lnTo>
                    <a:pt x="292" y="183"/>
                  </a:lnTo>
                  <a:lnTo>
                    <a:pt x="290" y="184"/>
                  </a:lnTo>
                  <a:lnTo>
                    <a:pt x="290" y="187"/>
                  </a:lnTo>
                  <a:lnTo>
                    <a:pt x="290" y="189"/>
                  </a:lnTo>
                  <a:lnTo>
                    <a:pt x="289" y="190"/>
                  </a:lnTo>
                  <a:lnTo>
                    <a:pt x="289" y="189"/>
                  </a:lnTo>
                  <a:lnTo>
                    <a:pt x="289" y="188"/>
                  </a:lnTo>
                  <a:lnTo>
                    <a:pt x="289" y="185"/>
                  </a:lnTo>
                  <a:lnTo>
                    <a:pt x="288" y="184"/>
                  </a:lnTo>
                  <a:lnTo>
                    <a:pt x="288" y="182"/>
                  </a:lnTo>
                  <a:lnTo>
                    <a:pt x="288" y="179"/>
                  </a:lnTo>
                  <a:lnTo>
                    <a:pt x="288" y="176"/>
                  </a:lnTo>
                  <a:lnTo>
                    <a:pt x="288" y="175"/>
                  </a:lnTo>
                  <a:lnTo>
                    <a:pt x="288" y="173"/>
                  </a:lnTo>
                  <a:lnTo>
                    <a:pt x="288" y="170"/>
                  </a:lnTo>
                  <a:lnTo>
                    <a:pt x="288" y="168"/>
                  </a:lnTo>
                  <a:lnTo>
                    <a:pt x="288" y="165"/>
                  </a:lnTo>
                  <a:lnTo>
                    <a:pt x="288" y="163"/>
                  </a:lnTo>
                  <a:lnTo>
                    <a:pt x="288" y="161"/>
                  </a:lnTo>
                  <a:lnTo>
                    <a:pt x="288" y="157"/>
                  </a:lnTo>
                  <a:lnTo>
                    <a:pt x="288" y="155"/>
                  </a:lnTo>
                  <a:lnTo>
                    <a:pt x="288" y="151"/>
                  </a:lnTo>
                  <a:lnTo>
                    <a:pt x="288" y="148"/>
                  </a:lnTo>
                  <a:lnTo>
                    <a:pt x="288" y="146"/>
                  </a:lnTo>
                  <a:lnTo>
                    <a:pt x="288" y="143"/>
                  </a:lnTo>
                  <a:lnTo>
                    <a:pt x="288" y="141"/>
                  </a:lnTo>
                  <a:lnTo>
                    <a:pt x="288" y="138"/>
                  </a:lnTo>
                  <a:lnTo>
                    <a:pt x="288" y="136"/>
                  </a:lnTo>
                  <a:lnTo>
                    <a:pt x="288" y="134"/>
                  </a:lnTo>
                  <a:lnTo>
                    <a:pt x="288" y="132"/>
                  </a:lnTo>
                  <a:lnTo>
                    <a:pt x="288" y="129"/>
                  </a:lnTo>
                  <a:lnTo>
                    <a:pt x="288" y="127"/>
                  </a:lnTo>
                  <a:lnTo>
                    <a:pt x="288" y="124"/>
                  </a:lnTo>
                  <a:lnTo>
                    <a:pt x="288" y="121"/>
                  </a:lnTo>
                  <a:lnTo>
                    <a:pt x="288" y="119"/>
                  </a:lnTo>
                  <a:lnTo>
                    <a:pt x="288" y="115"/>
                  </a:lnTo>
                  <a:lnTo>
                    <a:pt x="288" y="113"/>
                  </a:lnTo>
                  <a:lnTo>
                    <a:pt x="288" y="110"/>
                  </a:lnTo>
                  <a:lnTo>
                    <a:pt x="288" y="107"/>
                  </a:lnTo>
                  <a:lnTo>
                    <a:pt x="288" y="105"/>
                  </a:lnTo>
                  <a:lnTo>
                    <a:pt x="288" y="101"/>
                  </a:lnTo>
                  <a:lnTo>
                    <a:pt x="288" y="99"/>
                  </a:lnTo>
                  <a:lnTo>
                    <a:pt x="288" y="96"/>
                  </a:lnTo>
                  <a:lnTo>
                    <a:pt x="288" y="93"/>
                  </a:lnTo>
                  <a:lnTo>
                    <a:pt x="288" y="90"/>
                  </a:lnTo>
                  <a:lnTo>
                    <a:pt x="286" y="86"/>
                  </a:lnTo>
                  <a:lnTo>
                    <a:pt x="286" y="84"/>
                  </a:lnTo>
                  <a:lnTo>
                    <a:pt x="286" y="80"/>
                  </a:lnTo>
                  <a:lnTo>
                    <a:pt x="286" y="78"/>
                  </a:lnTo>
                  <a:lnTo>
                    <a:pt x="286" y="74"/>
                  </a:lnTo>
                  <a:lnTo>
                    <a:pt x="286" y="72"/>
                  </a:lnTo>
                  <a:lnTo>
                    <a:pt x="286" y="69"/>
                  </a:lnTo>
                  <a:lnTo>
                    <a:pt x="286" y="66"/>
                  </a:lnTo>
                  <a:lnTo>
                    <a:pt x="286" y="63"/>
                  </a:lnTo>
                  <a:lnTo>
                    <a:pt x="286" y="60"/>
                  </a:lnTo>
                  <a:lnTo>
                    <a:pt x="286" y="57"/>
                  </a:lnTo>
                  <a:lnTo>
                    <a:pt x="286" y="55"/>
                  </a:lnTo>
                  <a:lnTo>
                    <a:pt x="286" y="52"/>
                  </a:lnTo>
                  <a:lnTo>
                    <a:pt x="286" y="49"/>
                  </a:lnTo>
                  <a:lnTo>
                    <a:pt x="286" y="46"/>
                  </a:lnTo>
                  <a:lnTo>
                    <a:pt x="286" y="44"/>
                  </a:lnTo>
                  <a:lnTo>
                    <a:pt x="286" y="42"/>
                  </a:lnTo>
                  <a:lnTo>
                    <a:pt x="286" y="38"/>
                  </a:lnTo>
                  <a:lnTo>
                    <a:pt x="286" y="36"/>
                  </a:lnTo>
                  <a:lnTo>
                    <a:pt x="286" y="33"/>
                  </a:lnTo>
                  <a:lnTo>
                    <a:pt x="286" y="31"/>
                  </a:lnTo>
                  <a:lnTo>
                    <a:pt x="285" y="29"/>
                  </a:lnTo>
                  <a:lnTo>
                    <a:pt x="285" y="27"/>
                  </a:lnTo>
                  <a:lnTo>
                    <a:pt x="285" y="24"/>
                  </a:lnTo>
                  <a:lnTo>
                    <a:pt x="285" y="22"/>
                  </a:lnTo>
                  <a:lnTo>
                    <a:pt x="285" y="21"/>
                  </a:lnTo>
                  <a:lnTo>
                    <a:pt x="285" y="16"/>
                  </a:lnTo>
                  <a:lnTo>
                    <a:pt x="285" y="13"/>
                  </a:lnTo>
                  <a:lnTo>
                    <a:pt x="285" y="10"/>
                  </a:lnTo>
                  <a:lnTo>
                    <a:pt x="285" y="7"/>
                  </a:lnTo>
                  <a:lnTo>
                    <a:pt x="285" y="5"/>
                  </a:lnTo>
                  <a:lnTo>
                    <a:pt x="285" y="3"/>
                  </a:lnTo>
                  <a:lnTo>
                    <a:pt x="283" y="0"/>
                  </a:lnTo>
                  <a:lnTo>
                    <a:pt x="283" y="2"/>
                  </a:lnTo>
                  <a:lnTo>
                    <a:pt x="283" y="5"/>
                  </a:lnTo>
                  <a:lnTo>
                    <a:pt x="283" y="7"/>
                  </a:lnTo>
                  <a:lnTo>
                    <a:pt x="283" y="10"/>
                  </a:lnTo>
                  <a:lnTo>
                    <a:pt x="283" y="11"/>
                  </a:lnTo>
                  <a:lnTo>
                    <a:pt x="283" y="14"/>
                  </a:lnTo>
                  <a:lnTo>
                    <a:pt x="282" y="16"/>
                  </a:lnTo>
                  <a:lnTo>
                    <a:pt x="282" y="19"/>
                  </a:lnTo>
                  <a:lnTo>
                    <a:pt x="282" y="21"/>
                  </a:lnTo>
                  <a:lnTo>
                    <a:pt x="282" y="24"/>
                  </a:lnTo>
                  <a:lnTo>
                    <a:pt x="282" y="27"/>
                  </a:lnTo>
                  <a:lnTo>
                    <a:pt x="282" y="30"/>
                  </a:lnTo>
                  <a:lnTo>
                    <a:pt x="282" y="33"/>
                  </a:lnTo>
                  <a:lnTo>
                    <a:pt x="282" y="37"/>
                  </a:lnTo>
                  <a:lnTo>
                    <a:pt x="282" y="41"/>
                  </a:lnTo>
                  <a:lnTo>
                    <a:pt x="282" y="45"/>
                  </a:lnTo>
                  <a:lnTo>
                    <a:pt x="282" y="49"/>
                  </a:lnTo>
                  <a:lnTo>
                    <a:pt x="282" y="54"/>
                  </a:lnTo>
                  <a:lnTo>
                    <a:pt x="282" y="58"/>
                  </a:lnTo>
                  <a:lnTo>
                    <a:pt x="282" y="63"/>
                  </a:lnTo>
                  <a:lnTo>
                    <a:pt x="282" y="68"/>
                  </a:lnTo>
                  <a:lnTo>
                    <a:pt x="282" y="74"/>
                  </a:lnTo>
                  <a:lnTo>
                    <a:pt x="282" y="77"/>
                  </a:lnTo>
                  <a:lnTo>
                    <a:pt x="282" y="79"/>
                  </a:lnTo>
                  <a:lnTo>
                    <a:pt x="282" y="84"/>
                  </a:lnTo>
                  <a:lnTo>
                    <a:pt x="282" y="88"/>
                  </a:lnTo>
                  <a:lnTo>
                    <a:pt x="282" y="91"/>
                  </a:lnTo>
                  <a:lnTo>
                    <a:pt x="282" y="94"/>
                  </a:lnTo>
                  <a:lnTo>
                    <a:pt x="282" y="99"/>
                  </a:lnTo>
                  <a:lnTo>
                    <a:pt x="282" y="102"/>
                  </a:lnTo>
                  <a:lnTo>
                    <a:pt x="282" y="107"/>
                  </a:lnTo>
                  <a:lnTo>
                    <a:pt x="280" y="110"/>
                  </a:lnTo>
                  <a:lnTo>
                    <a:pt x="280" y="115"/>
                  </a:lnTo>
                  <a:lnTo>
                    <a:pt x="280" y="120"/>
                  </a:lnTo>
                  <a:lnTo>
                    <a:pt x="280" y="124"/>
                  </a:lnTo>
                  <a:lnTo>
                    <a:pt x="280" y="128"/>
                  </a:lnTo>
                  <a:lnTo>
                    <a:pt x="280" y="132"/>
                  </a:lnTo>
                  <a:lnTo>
                    <a:pt x="280" y="136"/>
                  </a:lnTo>
                  <a:lnTo>
                    <a:pt x="280" y="140"/>
                  </a:lnTo>
                  <a:lnTo>
                    <a:pt x="280" y="145"/>
                  </a:lnTo>
                  <a:lnTo>
                    <a:pt x="279" y="148"/>
                  </a:lnTo>
                  <a:lnTo>
                    <a:pt x="279" y="151"/>
                  </a:lnTo>
                  <a:lnTo>
                    <a:pt x="279" y="155"/>
                  </a:lnTo>
                  <a:lnTo>
                    <a:pt x="279" y="159"/>
                  </a:lnTo>
                  <a:lnTo>
                    <a:pt x="279" y="162"/>
                  </a:lnTo>
                  <a:lnTo>
                    <a:pt x="279" y="165"/>
                  </a:lnTo>
                  <a:lnTo>
                    <a:pt x="279" y="168"/>
                  </a:lnTo>
                  <a:lnTo>
                    <a:pt x="279" y="170"/>
                  </a:lnTo>
                  <a:lnTo>
                    <a:pt x="279" y="173"/>
                  </a:lnTo>
                  <a:lnTo>
                    <a:pt x="278" y="174"/>
                  </a:lnTo>
                  <a:lnTo>
                    <a:pt x="278" y="176"/>
                  </a:lnTo>
                  <a:lnTo>
                    <a:pt x="278" y="177"/>
                  </a:lnTo>
                  <a:lnTo>
                    <a:pt x="278" y="179"/>
                  </a:lnTo>
                  <a:lnTo>
                    <a:pt x="278" y="177"/>
                  </a:lnTo>
                  <a:lnTo>
                    <a:pt x="276" y="176"/>
                  </a:lnTo>
                  <a:lnTo>
                    <a:pt x="276" y="174"/>
                  </a:lnTo>
                  <a:lnTo>
                    <a:pt x="276" y="171"/>
                  </a:lnTo>
                  <a:lnTo>
                    <a:pt x="276" y="169"/>
                  </a:lnTo>
                  <a:lnTo>
                    <a:pt x="276" y="165"/>
                  </a:lnTo>
                  <a:lnTo>
                    <a:pt x="276" y="162"/>
                  </a:lnTo>
                  <a:lnTo>
                    <a:pt x="276" y="160"/>
                  </a:lnTo>
                  <a:lnTo>
                    <a:pt x="276" y="157"/>
                  </a:lnTo>
                  <a:lnTo>
                    <a:pt x="276" y="155"/>
                  </a:lnTo>
                  <a:lnTo>
                    <a:pt x="276" y="151"/>
                  </a:lnTo>
                  <a:lnTo>
                    <a:pt x="276" y="149"/>
                  </a:lnTo>
                  <a:lnTo>
                    <a:pt x="276" y="147"/>
                  </a:lnTo>
                  <a:lnTo>
                    <a:pt x="276" y="143"/>
                  </a:lnTo>
                  <a:lnTo>
                    <a:pt x="276" y="140"/>
                  </a:lnTo>
                  <a:lnTo>
                    <a:pt x="276" y="136"/>
                  </a:lnTo>
                  <a:lnTo>
                    <a:pt x="276" y="133"/>
                  </a:lnTo>
                  <a:lnTo>
                    <a:pt x="276" y="129"/>
                  </a:lnTo>
                  <a:lnTo>
                    <a:pt x="276" y="126"/>
                  </a:lnTo>
                  <a:lnTo>
                    <a:pt x="276" y="124"/>
                  </a:lnTo>
                  <a:lnTo>
                    <a:pt x="276" y="121"/>
                  </a:lnTo>
                  <a:lnTo>
                    <a:pt x="276" y="119"/>
                  </a:lnTo>
                  <a:lnTo>
                    <a:pt x="276" y="116"/>
                  </a:lnTo>
                  <a:lnTo>
                    <a:pt x="276" y="114"/>
                  </a:lnTo>
                  <a:lnTo>
                    <a:pt x="276" y="112"/>
                  </a:lnTo>
                  <a:lnTo>
                    <a:pt x="276" y="110"/>
                  </a:lnTo>
                  <a:lnTo>
                    <a:pt x="276" y="107"/>
                  </a:lnTo>
                  <a:lnTo>
                    <a:pt x="276" y="105"/>
                  </a:lnTo>
                  <a:lnTo>
                    <a:pt x="276" y="102"/>
                  </a:lnTo>
                  <a:lnTo>
                    <a:pt x="276" y="100"/>
                  </a:lnTo>
                  <a:lnTo>
                    <a:pt x="276" y="98"/>
                  </a:lnTo>
                  <a:lnTo>
                    <a:pt x="276" y="94"/>
                  </a:lnTo>
                  <a:lnTo>
                    <a:pt x="276" y="92"/>
                  </a:lnTo>
                  <a:lnTo>
                    <a:pt x="276" y="90"/>
                  </a:lnTo>
                  <a:lnTo>
                    <a:pt x="276" y="88"/>
                  </a:lnTo>
                  <a:lnTo>
                    <a:pt x="276" y="85"/>
                  </a:lnTo>
                  <a:lnTo>
                    <a:pt x="276" y="83"/>
                  </a:lnTo>
                  <a:lnTo>
                    <a:pt x="276" y="79"/>
                  </a:lnTo>
                  <a:lnTo>
                    <a:pt x="275" y="77"/>
                  </a:lnTo>
                  <a:lnTo>
                    <a:pt x="275" y="74"/>
                  </a:lnTo>
                  <a:lnTo>
                    <a:pt x="275" y="72"/>
                  </a:lnTo>
                  <a:lnTo>
                    <a:pt x="275" y="70"/>
                  </a:lnTo>
                  <a:lnTo>
                    <a:pt x="275" y="68"/>
                  </a:lnTo>
                  <a:lnTo>
                    <a:pt x="275" y="65"/>
                  </a:lnTo>
                  <a:lnTo>
                    <a:pt x="275" y="63"/>
                  </a:lnTo>
                  <a:lnTo>
                    <a:pt x="275" y="60"/>
                  </a:lnTo>
                  <a:lnTo>
                    <a:pt x="275" y="58"/>
                  </a:lnTo>
                  <a:lnTo>
                    <a:pt x="275" y="56"/>
                  </a:lnTo>
                  <a:lnTo>
                    <a:pt x="275" y="54"/>
                  </a:lnTo>
                  <a:lnTo>
                    <a:pt x="275" y="49"/>
                  </a:lnTo>
                  <a:lnTo>
                    <a:pt x="275" y="44"/>
                  </a:lnTo>
                  <a:lnTo>
                    <a:pt x="275" y="39"/>
                  </a:lnTo>
                  <a:lnTo>
                    <a:pt x="275" y="36"/>
                  </a:lnTo>
                  <a:lnTo>
                    <a:pt x="273" y="31"/>
                  </a:lnTo>
                  <a:lnTo>
                    <a:pt x="273" y="28"/>
                  </a:lnTo>
                  <a:lnTo>
                    <a:pt x="273" y="24"/>
                  </a:lnTo>
                  <a:lnTo>
                    <a:pt x="273" y="21"/>
                  </a:lnTo>
                  <a:lnTo>
                    <a:pt x="273" y="19"/>
                  </a:lnTo>
                  <a:lnTo>
                    <a:pt x="273" y="16"/>
                  </a:lnTo>
                  <a:lnTo>
                    <a:pt x="273" y="14"/>
                  </a:lnTo>
                  <a:lnTo>
                    <a:pt x="273" y="11"/>
                  </a:lnTo>
                  <a:lnTo>
                    <a:pt x="272" y="9"/>
                  </a:lnTo>
                  <a:lnTo>
                    <a:pt x="272" y="8"/>
                  </a:lnTo>
                  <a:lnTo>
                    <a:pt x="272" y="5"/>
                  </a:lnTo>
                  <a:lnTo>
                    <a:pt x="272" y="7"/>
                  </a:lnTo>
                  <a:lnTo>
                    <a:pt x="272" y="10"/>
                  </a:lnTo>
                  <a:lnTo>
                    <a:pt x="271" y="13"/>
                  </a:lnTo>
                  <a:lnTo>
                    <a:pt x="271" y="15"/>
                  </a:lnTo>
                  <a:lnTo>
                    <a:pt x="271" y="19"/>
                  </a:lnTo>
                  <a:lnTo>
                    <a:pt x="271" y="21"/>
                  </a:lnTo>
                  <a:lnTo>
                    <a:pt x="271" y="22"/>
                  </a:lnTo>
                  <a:lnTo>
                    <a:pt x="271" y="24"/>
                  </a:lnTo>
                  <a:lnTo>
                    <a:pt x="271" y="27"/>
                  </a:lnTo>
                  <a:lnTo>
                    <a:pt x="271" y="29"/>
                  </a:lnTo>
                  <a:lnTo>
                    <a:pt x="271" y="31"/>
                  </a:lnTo>
                  <a:lnTo>
                    <a:pt x="271" y="35"/>
                  </a:lnTo>
                  <a:lnTo>
                    <a:pt x="271" y="37"/>
                  </a:lnTo>
                  <a:lnTo>
                    <a:pt x="271" y="41"/>
                  </a:lnTo>
                  <a:lnTo>
                    <a:pt x="271" y="43"/>
                  </a:lnTo>
                  <a:lnTo>
                    <a:pt x="271" y="46"/>
                  </a:lnTo>
                  <a:lnTo>
                    <a:pt x="271" y="50"/>
                  </a:lnTo>
                  <a:lnTo>
                    <a:pt x="271" y="54"/>
                  </a:lnTo>
                  <a:lnTo>
                    <a:pt x="271" y="58"/>
                  </a:lnTo>
                  <a:lnTo>
                    <a:pt x="271" y="62"/>
                  </a:lnTo>
                  <a:lnTo>
                    <a:pt x="271" y="66"/>
                  </a:lnTo>
                  <a:lnTo>
                    <a:pt x="271" y="70"/>
                  </a:lnTo>
                  <a:lnTo>
                    <a:pt x="271" y="74"/>
                  </a:lnTo>
                  <a:lnTo>
                    <a:pt x="271" y="78"/>
                  </a:lnTo>
                  <a:lnTo>
                    <a:pt x="271" y="80"/>
                  </a:lnTo>
                  <a:lnTo>
                    <a:pt x="271" y="84"/>
                  </a:lnTo>
                  <a:lnTo>
                    <a:pt x="271" y="88"/>
                  </a:lnTo>
                  <a:lnTo>
                    <a:pt x="271" y="91"/>
                  </a:lnTo>
                  <a:lnTo>
                    <a:pt x="271" y="94"/>
                  </a:lnTo>
                  <a:lnTo>
                    <a:pt x="271" y="98"/>
                  </a:lnTo>
                  <a:lnTo>
                    <a:pt x="271" y="101"/>
                  </a:lnTo>
                  <a:lnTo>
                    <a:pt x="271" y="106"/>
                  </a:lnTo>
                  <a:lnTo>
                    <a:pt x="270" y="110"/>
                  </a:lnTo>
                  <a:lnTo>
                    <a:pt x="270" y="113"/>
                  </a:lnTo>
                  <a:lnTo>
                    <a:pt x="270" y="118"/>
                  </a:lnTo>
                  <a:lnTo>
                    <a:pt x="270" y="121"/>
                  </a:lnTo>
                  <a:lnTo>
                    <a:pt x="270" y="124"/>
                  </a:lnTo>
                  <a:lnTo>
                    <a:pt x="270" y="129"/>
                  </a:lnTo>
                  <a:lnTo>
                    <a:pt x="270" y="133"/>
                  </a:lnTo>
                  <a:lnTo>
                    <a:pt x="270" y="136"/>
                  </a:lnTo>
                  <a:lnTo>
                    <a:pt x="270" y="140"/>
                  </a:lnTo>
                  <a:lnTo>
                    <a:pt x="270" y="145"/>
                  </a:lnTo>
                  <a:lnTo>
                    <a:pt x="268" y="148"/>
                  </a:lnTo>
                  <a:lnTo>
                    <a:pt x="268" y="151"/>
                  </a:lnTo>
                  <a:lnTo>
                    <a:pt x="268" y="154"/>
                  </a:lnTo>
                  <a:lnTo>
                    <a:pt x="268" y="157"/>
                  </a:lnTo>
                  <a:lnTo>
                    <a:pt x="268" y="160"/>
                  </a:lnTo>
                  <a:lnTo>
                    <a:pt x="268" y="162"/>
                  </a:lnTo>
                  <a:lnTo>
                    <a:pt x="268" y="165"/>
                  </a:lnTo>
                  <a:lnTo>
                    <a:pt x="268" y="167"/>
                  </a:lnTo>
                  <a:lnTo>
                    <a:pt x="266" y="169"/>
                  </a:lnTo>
                  <a:lnTo>
                    <a:pt x="266" y="170"/>
                  </a:lnTo>
                  <a:lnTo>
                    <a:pt x="266" y="171"/>
                  </a:lnTo>
                  <a:lnTo>
                    <a:pt x="266" y="174"/>
                  </a:lnTo>
                  <a:lnTo>
                    <a:pt x="266" y="175"/>
                  </a:lnTo>
                  <a:lnTo>
                    <a:pt x="266" y="173"/>
                  </a:lnTo>
                  <a:lnTo>
                    <a:pt x="265" y="171"/>
                  </a:lnTo>
                  <a:lnTo>
                    <a:pt x="265" y="170"/>
                  </a:lnTo>
                  <a:lnTo>
                    <a:pt x="265" y="168"/>
                  </a:lnTo>
                  <a:lnTo>
                    <a:pt x="265" y="165"/>
                  </a:lnTo>
                  <a:lnTo>
                    <a:pt x="265" y="162"/>
                  </a:lnTo>
                  <a:lnTo>
                    <a:pt x="265" y="159"/>
                  </a:lnTo>
                  <a:lnTo>
                    <a:pt x="265" y="156"/>
                  </a:lnTo>
                  <a:lnTo>
                    <a:pt x="265" y="154"/>
                  </a:lnTo>
                  <a:lnTo>
                    <a:pt x="265" y="153"/>
                  </a:lnTo>
                  <a:lnTo>
                    <a:pt x="265" y="151"/>
                  </a:lnTo>
                  <a:lnTo>
                    <a:pt x="265" y="147"/>
                  </a:lnTo>
                  <a:lnTo>
                    <a:pt x="265" y="145"/>
                  </a:lnTo>
                  <a:lnTo>
                    <a:pt x="265" y="142"/>
                  </a:lnTo>
                  <a:lnTo>
                    <a:pt x="265" y="138"/>
                  </a:lnTo>
                  <a:lnTo>
                    <a:pt x="265" y="136"/>
                  </a:lnTo>
                  <a:lnTo>
                    <a:pt x="265" y="133"/>
                  </a:lnTo>
                  <a:lnTo>
                    <a:pt x="265" y="129"/>
                  </a:lnTo>
                  <a:lnTo>
                    <a:pt x="265" y="126"/>
                  </a:lnTo>
                  <a:lnTo>
                    <a:pt x="265" y="122"/>
                  </a:lnTo>
                  <a:lnTo>
                    <a:pt x="265" y="118"/>
                  </a:lnTo>
                  <a:lnTo>
                    <a:pt x="265" y="113"/>
                  </a:lnTo>
                  <a:lnTo>
                    <a:pt x="265" y="110"/>
                  </a:lnTo>
                  <a:lnTo>
                    <a:pt x="265" y="105"/>
                  </a:lnTo>
                  <a:lnTo>
                    <a:pt x="265" y="100"/>
                  </a:lnTo>
                  <a:lnTo>
                    <a:pt x="265" y="96"/>
                  </a:lnTo>
                  <a:lnTo>
                    <a:pt x="265" y="91"/>
                  </a:lnTo>
                  <a:lnTo>
                    <a:pt x="265" y="86"/>
                  </a:lnTo>
                  <a:lnTo>
                    <a:pt x="264" y="82"/>
                  </a:lnTo>
                  <a:lnTo>
                    <a:pt x="264" y="77"/>
                  </a:lnTo>
                  <a:lnTo>
                    <a:pt x="264" y="74"/>
                  </a:lnTo>
                  <a:lnTo>
                    <a:pt x="264" y="69"/>
                  </a:lnTo>
                  <a:lnTo>
                    <a:pt x="264" y="64"/>
                  </a:lnTo>
                  <a:lnTo>
                    <a:pt x="264" y="60"/>
                  </a:lnTo>
                  <a:lnTo>
                    <a:pt x="264" y="55"/>
                  </a:lnTo>
                  <a:lnTo>
                    <a:pt x="264" y="51"/>
                  </a:lnTo>
                  <a:lnTo>
                    <a:pt x="264" y="46"/>
                  </a:lnTo>
                  <a:lnTo>
                    <a:pt x="264" y="43"/>
                  </a:lnTo>
                  <a:lnTo>
                    <a:pt x="262" y="39"/>
                  </a:lnTo>
                  <a:lnTo>
                    <a:pt x="262" y="36"/>
                  </a:lnTo>
                  <a:lnTo>
                    <a:pt x="262" y="33"/>
                  </a:lnTo>
                  <a:lnTo>
                    <a:pt x="262" y="29"/>
                  </a:lnTo>
                  <a:lnTo>
                    <a:pt x="262" y="27"/>
                  </a:lnTo>
                  <a:lnTo>
                    <a:pt x="262" y="23"/>
                  </a:lnTo>
                  <a:lnTo>
                    <a:pt x="262" y="21"/>
                  </a:lnTo>
                  <a:lnTo>
                    <a:pt x="262" y="19"/>
                  </a:lnTo>
                  <a:lnTo>
                    <a:pt x="261" y="17"/>
                  </a:lnTo>
                  <a:lnTo>
                    <a:pt x="261" y="16"/>
                  </a:lnTo>
                  <a:lnTo>
                    <a:pt x="261" y="15"/>
                  </a:lnTo>
                  <a:lnTo>
                    <a:pt x="261" y="13"/>
                  </a:lnTo>
                  <a:lnTo>
                    <a:pt x="261" y="14"/>
                  </a:lnTo>
                  <a:lnTo>
                    <a:pt x="261" y="17"/>
                  </a:lnTo>
                  <a:lnTo>
                    <a:pt x="260" y="19"/>
                  </a:lnTo>
                  <a:lnTo>
                    <a:pt x="260" y="21"/>
                  </a:lnTo>
                  <a:lnTo>
                    <a:pt x="260" y="24"/>
                  </a:lnTo>
                  <a:lnTo>
                    <a:pt x="260" y="25"/>
                  </a:lnTo>
                  <a:lnTo>
                    <a:pt x="260" y="27"/>
                  </a:lnTo>
                  <a:lnTo>
                    <a:pt x="260" y="29"/>
                  </a:lnTo>
                  <a:lnTo>
                    <a:pt x="260" y="31"/>
                  </a:lnTo>
                  <a:lnTo>
                    <a:pt x="260" y="33"/>
                  </a:lnTo>
                  <a:lnTo>
                    <a:pt x="260" y="36"/>
                  </a:lnTo>
                  <a:lnTo>
                    <a:pt x="260" y="38"/>
                  </a:lnTo>
                  <a:lnTo>
                    <a:pt x="260" y="41"/>
                  </a:lnTo>
                  <a:lnTo>
                    <a:pt x="260" y="43"/>
                  </a:lnTo>
                  <a:lnTo>
                    <a:pt x="260" y="46"/>
                  </a:lnTo>
                  <a:lnTo>
                    <a:pt x="260" y="49"/>
                  </a:lnTo>
                  <a:lnTo>
                    <a:pt x="260" y="52"/>
                  </a:lnTo>
                  <a:lnTo>
                    <a:pt x="260" y="56"/>
                  </a:lnTo>
                  <a:lnTo>
                    <a:pt x="260" y="60"/>
                  </a:lnTo>
                  <a:lnTo>
                    <a:pt x="260" y="63"/>
                  </a:lnTo>
                  <a:lnTo>
                    <a:pt x="260" y="66"/>
                  </a:lnTo>
                  <a:lnTo>
                    <a:pt x="260" y="71"/>
                  </a:lnTo>
                  <a:lnTo>
                    <a:pt x="260" y="74"/>
                  </a:lnTo>
                  <a:lnTo>
                    <a:pt x="260" y="78"/>
                  </a:lnTo>
                  <a:lnTo>
                    <a:pt x="260" y="80"/>
                  </a:lnTo>
                  <a:lnTo>
                    <a:pt x="260" y="84"/>
                  </a:lnTo>
                  <a:lnTo>
                    <a:pt x="260" y="86"/>
                  </a:lnTo>
                  <a:lnTo>
                    <a:pt x="260" y="90"/>
                  </a:lnTo>
                  <a:lnTo>
                    <a:pt x="260" y="93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4"/>
                  </a:lnTo>
                  <a:lnTo>
                    <a:pt x="260" y="107"/>
                  </a:lnTo>
                  <a:lnTo>
                    <a:pt x="258" y="110"/>
                  </a:lnTo>
                  <a:lnTo>
                    <a:pt x="258" y="114"/>
                  </a:lnTo>
                  <a:lnTo>
                    <a:pt x="258" y="118"/>
                  </a:lnTo>
                  <a:lnTo>
                    <a:pt x="258" y="121"/>
                  </a:lnTo>
                  <a:lnTo>
                    <a:pt x="258" y="124"/>
                  </a:lnTo>
                  <a:lnTo>
                    <a:pt x="258" y="128"/>
                  </a:lnTo>
                  <a:lnTo>
                    <a:pt x="258" y="132"/>
                  </a:lnTo>
                  <a:lnTo>
                    <a:pt x="258" y="135"/>
                  </a:lnTo>
                  <a:lnTo>
                    <a:pt x="258" y="138"/>
                  </a:lnTo>
                  <a:lnTo>
                    <a:pt x="258" y="141"/>
                  </a:lnTo>
                  <a:lnTo>
                    <a:pt x="258" y="145"/>
                  </a:lnTo>
                  <a:lnTo>
                    <a:pt x="257" y="147"/>
                  </a:lnTo>
                  <a:lnTo>
                    <a:pt x="257" y="151"/>
                  </a:lnTo>
                  <a:lnTo>
                    <a:pt x="257" y="153"/>
                  </a:lnTo>
                  <a:lnTo>
                    <a:pt x="257" y="155"/>
                  </a:lnTo>
                  <a:lnTo>
                    <a:pt x="257" y="156"/>
                  </a:lnTo>
                  <a:lnTo>
                    <a:pt x="257" y="159"/>
                  </a:lnTo>
                  <a:lnTo>
                    <a:pt x="257" y="160"/>
                  </a:lnTo>
                  <a:lnTo>
                    <a:pt x="257" y="162"/>
                  </a:lnTo>
                  <a:lnTo>
                    <a:pt x="255" y="162"/>
                  </a:lnTo>
                  <a:lnTo>
                    <a:pt x="255" y="165"/>
                  </a:lnTo>
                  <a:lnTo>
                    <a:pt x="255" y="163"/>
                  </a:lnTo>
                  <a:lnTo>
                    <a:pt x="255" y="162"/>
                  </a:lnTo>
                  <a:lnTo>
                    <a:pt x="255" y="160"/>
                  </a:lnTo>
                  <a:lnTo>
                    <a:pt x="255" y="159"/>
                  </a:lnTo>
                  <a:lnTo>
                    <a:pt x="254" y="156"/>
                  </a:lnTo>
                  <a:lnTo>
                    <a:pt x="254" y="153"/>
                  </a:lnTo>
                  <a:lnTo>
                    <a:pt x="254" y="149"/>
                  </a:lnTo>
                  <a:lnTo>
                    <a:pt x="254" y="148"/>
                  </a:lnTo>
                  <a:lnTo>
                    <a:pt x="254" y="146"/>
                  </a:lnTo>
                  <a:lnTo>
                    <a:pt x="254" y="143"/>
                  </a:lnTo>
                  <a:lnTo>
                    <a:pt x="254" y="142"/>
                  </a:lnTo>
                  <a:lnTo>
                    <a:pt x="254" y="140"/>
                  </a:lnTo>
                  <a:lnTo>
                    <a:pt x="254" y="138"/>
                  </a:lnTo>
                  <a:lnTo>
                    <a:pt x="254" y="134"/>
                  </a:lnTo>
                  <a:lnTo>
                    <a:pt x="254" y="132"/>
                  </a:lnTo>
                  <a:lnTo>
                    <a:pt x="254" y="129"/>
                  </a:lnTo>
                  <a:lnTo>
                    <a:pt x="254" y="126"/>
                  </a:lnTo>
                  <a:lnTo>
                    <a:pt x="254" y="124"/>
                  </a:lnTo>
                  <a:lnTo>
                    <a:pt x="254" y="120"/>
                  </a:lnTo>
                  <a:lnTo>
                    <a:pt x="254" y="118"/>
                  </a:lnTo>
                  <a:lnTo>
                    <a:pt x="254" y="115"/>
                  </a:lnTo>
                  <a:lnTo>
                    <a:pt x="254" y="112"/>
                  </a:lnTo>
                  <a:lnTo>
                    <a:pt x="254" y="110"/>
                  </a:lnTo>
                  <a:lnTo>
                    <a:pt x="254" y="106"/>
                  </a:lnTo>
                  <a:lnTo>
                    <a:pt x="254" y="102"/>
                  </a:lnTo>
                  <a:lnTo>
                    <a:pt x="254" y="99"/>
                  </a:lnTo>
                  <a:lnTo>
                    <a:pt x="254" y="96"/>
                  </a:lnTo>
                  <a:lnTo>
                    <a:pt x="254" y="92"/>
                  </a:lnTo>
                  <a:lnTo>
                    <a:pt x="253" y="88"/>
                  </a:lnTo>
                  <a:lnTo>
                    <a:pt x="253" y="84"/>
                  </a:lnTo>
                  <a:lnTo>
                    <a:pt x="253" y="79"/>
                  </a:lnTo>
                  <a:lnTo>
                    <a:pt x="253" y="76"/>
                  </a:lnTo>
                  <a:lnTo>
                    <a:pt x="253" y="72"/>
                  </a:lnTo>
                  <a:lnTo>
                    <a:pt x="253" y="68"/>
                  </a:lnTo>
                  <a:lnTo>
                    <a:pt x="253" y="64"/>
                  </a:lnTo>
                  <a:lnTo>
                    <a:pt x="253" y="60"/>
                  </a:lnTo>
                  <a:lnTo>
                    <a:pt x="253" y="56"/>
                  </a:lnTo>
                  <a:lnTo>
                    <a:pt x="253" y="52"/>
                  </a:lnTo>
                  <a:lnTo>
                    <a:pt x="253" y="49"/>
                  </a:lnTo>
                  <a:lnTo>
                    <a:pt x="253" y="45"/>
                  </a:lnTo>
                  <a:lnTo>
                    <a:pt x="251" y="42"/>
                  </a:lnTo>
                  <a:lnTo>
                    <a:pt x="251" y="38"/>
                  </a:lnTo>
                  <a:lnTo>
                    <a:pt x="251" y="35"/>
                  </a:lnTo>
                  <a:lnTo>
                    <a:pt x="251" y="31"/>
                  </a:lnTo>
                  <a:lnTo>
                    <a:pt x="251" y="29"/>
                  </a:lnTo>
                  <a:lnTo>
                    <a:pt x="251" y="27"/>
                  </a:lnTo>
                  <a:lnTo>
                    <a:pt x="251" y="24"/>
                  </a:lnTo>
                  <a:lnTo>
                    <a:pt x="251" y="22"/>
                  </a:lnTo>
                  <a:lnTo>
                    <a:pt x="251" y="21"/>
                  </a:lnTo>
                  <a:lnTo>
                    <a:pt x="250" y="17"/>
                  </a:lnTo>
                  <a:lnTo>
                    <a:pt x="250" y="16"/>
                  </a:lnTo>
                  <a:lnTo>
                    <a:pt x="250" y="17"/>
                  </a:lnTo>
                  <a:lnTo>
                    <a:pt x="250" y="19"/>
                  </a:lnTo>
                  <a:lnTo>
                    <a:pt x="250" y="21"/>
                  </a:lnTo>
                  <a:lnTo>
                    <a:pt x="250" y="23"/>
                  </a:lnTo>
                  <a:lnTo>
                    <a:pt x="250" y="25"/>
                  </a:lnTo>
                  <a:lnTo>
                    <a:pt x="248" y="29"/>
                  </a:lnTo>
                  <a:lnTo>
                    <a:pt x="248" y="31"/>
                  </a:lnTo>
                  <a:lnTo>
                    <a:pt x="248" y="33"/>
                  </a:lnTo>
                  <a:lnTo>
                    <a:pt x="248" y="35"/>
                  </a:lnTo>
                  <a:lnTo>
                    <a:pt x="248" y="37"/>
                  </a:lnTo>
                  <a:lnTo>
                    <a:pt x="248" y="39"/>
                  </a:lnTo>
                  <a:lnTo>
                    <a:pt x="248" y="42"/>
                  </a:lnTo>
                  <a:lnTo>
                    <a:pt x="248" y="44"/>
                  </a:lnTo>
                  <a:lnTo>
                    <a:pt x="248" y="48"/>
                  </a:lnTo>
                  <a:lnTo>
                    <a:pt x="248" y="50"/>
                  </a:lnTo>
                  <a:lnTo>
                    <a:pt x="248" y="54"/>
                  </a:lnTo>
                  <a:lnTo>
                    <a:pt x="248" y="57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48" y="66"/>
                  </a:lnTo>
                  <a:lnTo>
                    <a:pt x="248" y="71"/>
                  </a:lnTo>
                  <a:lnTo>
                    <a:pt x="248" y="74"/>
                  </a:lnTo>
                  <a:lnTo>
                    <a:pt x="248" y="78"/>
                  </a:lnTo>
                  <a:lnTo>
                    <a:pt x="247" y="83"/>
                  </a:lnTo>
                  <a:lnTo>
                    <a:pt x="247" y="86"/>
                  </a:lnTo>
                  <a:lnTo>
                    <a:pt x="247" y="90"/>
                  </a:lnTo>
                  <a:lnTo>
                    <a:pt x="247" y="94"/>
                  </a:lnTo>
                  <a:lnTo>
                    <a:pt x="247" y="98"/>
                  </a:lnTo>
                  <a:lnTo>
                    <a:pt x="247" y="102"/>
                  </a:lnTo>
                  <a:lnTo>
                    <a:pt x="247" y="106"/>
                  </a:lnTo>
                  <a:lnTo>
                    <a:pt x="247" y="110"/>
                  </a:lnTo>
                  <a:lnTo>
                    <a:pt x="247" y="114"/>
                  </a:lnTo>
                  <a:lnTo>
                    <a:pt x="246" y="118"/>
                  </a:lnTo>
                  <a:lnTo>
                    <a:pt x="246" y="121"/>
                  </a:lnTo>
                  <a:lnTo>
                    <a:pt x="246" y="124"/>
                  </a:lnTo>
                  <a:lnTo>
                    <a:pt x="246" y="128"/>
                  </a:lnTo>
                  <a:lnTo>
                    <a:pt x="246" y="132"/>
                  </a:lnTo>
                  <a:lnTo>
                    <a:pt x="246" y="135"/>
                  </a:lnTo>
                  <a:lnTo>
                    <a:pt x="246" y="138"/>
                  </a:lnTo>
                  <a:lnTo>
                    <a:pt x="244" y="141"/>
                  </a:lnTo>
                  <a:lnTo>
                    <a:pt x="244" y="143"/>
                  </a:lnTo>
                  <a:lnTo>
                    <a:pt x="244" y="146"/>
                  </a:lnTo>
                  <a:lnTo>
                    <a:pt x="244" y="148"/>
                  </a:lnTo>
                  <a:lnTo>
                    <a:pt x="244" y="151"/>
                  </a:lnTo>
                  <a:lnTo>
                    <a:pt x="244" y="153"/>
                  </a:lnTo>
                  <a:lnTo>
                    <a:pt x="244" y="154"/>
                  </a:lnTo>
                  <a:lnTo>
                    <a:pt x="243" y="155"/>
                  </a:lnTo>
                  <a:lnTo>
                    <a:pt x="243" y="156"/>
                  </a:lnTo>
                  <a:lnTo>
                    <a:pt x="243" y="157"/>
                  </a:lnTo>
                  <a:lnTo>
                    <a:pt x="243" y="154"/>
                  </a:lnTo>
                  <a:lnTo>
                    <a:pt x="241" y="153"/>
                  </a:lnTo>
                  <a:lnTo>
                    <a:pt x="241" y="151"/>
                  </a:lnTo>
                  <a:lnTo>
                    <a:pt x="241" y="148"/>
                  </a:lnTo>
                  <a:lnTo>
                    <a:pt x="241" y="145"/>
                  </a:lnTo>
                  <a:lnTo>
                    <a:pt x="241" y="142"/>
                  </a:lnTo>
                  <a:lnTo>
                    <a:pt x="241" y="138"/>
                  </a:lnTo>
                  <a:lnTo>
                    <a:pt x="241" y="135"/>
                  </a:lnTo>
                  <a:lnTo>
                    <a:pt x="241" y="133"/>
                  </a:lnTo>
                  <a:lnTo>
                    <a:pt x="241" y="130"/>
                  </a:lnTo>
                  <a:lnTo>
                    <a:pt x="241" y="128"/>
                  </a:lnTo>
                  <a:lnTo>
                    <a:pt x="241" y="126"/>
                  </a:lnTo>
                  <a:lnTo>
                    <a:pt x="241" y="122"/>
                  </a:lnTo>
                  <a:lnTo>
                    <a:pt x="241" y="120"/>
                  </a:lnTo>
                  <a:lnTo>
                    <a:pt x="241" y="116"/>
                  </a:lnTo>
                  <a:lnTo>
                    <a:pt x="241" y="114"/>
                  </a:lnTo>
                  <a:lnTo>
                    <a:pt x="241" y="110"/>
                  </a:lnTo>
                  <a:lnTo>
                    <a:pt x="241" y="107"/>
                  </a:lnTo>
                  <a:lnTo>
                    <a:pt x="241" y="104"/>
                  </a:lnTo>
                  <a:lnTo>
                    <a:pt x="241" y="101"/>
                  </a:lnTo>
                  <a:lnTo>
                    <a:pt x="241" y="98"/>
                  </a:lnTo>
                  <a:lnTo>
                    <a:pt x="241" y="96"/>
                  </a:lnTo>
                  <a:lnTo>
                    <a:pt x="241" y="93"/>
                  </a:lnTo>
                  <a:lnTo>
                    <a:pt x="241" y="90"/>
                  </a:lnTo>
                  <a:lnTo>
                    <a:pt x="241" y="88"/>
                  </a:lnTo>
                  <a:lnTo>
                    <a:pt x="241" y="84"/>
                  </a:lnTo>
                  <a:lnTo>
                    <a:pt x="241" y="82"/>
                  </a:lnTo>
                  <a:lnTo>
                    <a:pt x="241" y="78"/>
                  </a:lnTo>
                  <a:lnTo>
                    <a:pt x="241" y="74"/>
                  </a:lnTo>
                  <a:lnTo>
                    <a:pt x="240" y="71"/>
                  </a:lnTo>
                  <a:lnTo>
                    <a:pt x="240" y="69"/>
                  </a:lnTo>
                  <a:lnTo>
                    <a:pt x="240" y="65"/>
                  </a:lnTo>
                  <a:lnTo>
                    <a:pt x="240" y="62"/>
                  </a:lnTo>
                  <a:lnTo>
                    <a:pt x="240" y="60"/>
                  </a:lnTo>
                  <a:lnTo>
                    <a:pt x="240" y="56"/>
                  </a:lnTo>
                  <a:lnTo>
                    <a:pt x="240" y="54"/>
                  </a:lnTo>
                  <a:lnTo>
                    <a:pt x="240" y="50"/>
                  </a:lnTo>
                  <a:lnTo>
                    <a:pt x="240" y="48"/>
                  </a:lnTo>
                  <a:lnTo>
                    <a:pt x="240" y="44"/>
                  </a:lnTo>
                  <a:lnTo>
                    <a:pt x="240" y="42"/>
                  </a:lnTo>
                  <a:lnTo>
                    <a:pt x="240" y="39"/>
                  </a:lnTo>
                  <a:lnTo>
                    <a:pt x="239" y="37"/>
                  </a:lnTo>
                  <a:lnTo>
                    <a:pt x="239" y="35"/>
                  </a:lnTo>
                  <a:lnTo>
                    <a:pt x="239" y="31"/>
                  </a:lnTo>
                  <a:lnTo>
                    <a:pt x="239" y="28"/>
                  </a:lnTo>
                  <a:lnTo>
                    <a:pt x="239" y="27"/>
                  </a:lnTo>
                  <a:lnTo>
                    <a:pt x="239" y="24"/>
                  </a:lnTo>
                  <a:lnTo>
                    <a:pt x="237" y="24"/>
                  </a:lnTo>
                  <a:lnTo>
                    <a:pt x="237" y="27"/>
                  </a:lnTo>
                  <a:lnTo>
                    <a:pt x="237" y="29"/>
                  </a:lnTo>
                  <a:lnTo>
                    <a:pt x="237" y="30"/>
                  </a:lnTo>
                  <a:lnTo>
                    <a:pt x="237" y="33"/>
                  </a:lnTo>
                  <a:lnTo>
                    <a:pt x="237" y="35"/>
                  </a:lnTo>
                  <a:lnTo>
                    <a:pt x="237" y="38"/>
                  </a:lnTo>
                  <a:lnTo>
                    <a:pt x="237" y="41"/>
                  </a:lnTo>
                  <a:lnTo>
                    <a:pt x="237" y="45"/>
                  </a:lnTo>
                  <a:lnTo>
                    <a:pt x="237" y="49"/>
                  </a:lnTo>
                  <a:lnTo>
                    <a:pt x="237" y="51"/>
                  </a:lnTo>
                  <a:lnTo>
                    <a:pt x="237" y="54"/>
                  </a:lnTo>
                  <a:lnTo>
                    <a:pt x="237" y="56"/>
                  </a:lnTo>
                  <a:lnTo>
                    <a:pt x="237" y="60"/>
                  </a:lnTo>
                  <a:lnTo>
                    <a:pt x="237" y="62"/>
                  </a:lnTo>
                  <a:lnTo>
                    <a:pt x="237" y="64"/>
                  </a:lnTo>
                  <a:lnTo>
                    <a:pt x="237" y="66"/>
                  </a:lnTo>
                  <a:lnTo>
                    <a:pt x="237" y="69"/>
                  </a:lnTo>
                  <a:lnTo>
                    <a:pt x="237" y="71"/>
                  </a:lnTo>
                  <a:lnTo>
                    <a:pt x="237" y="74"/>
                  </a:lnTo>
                  <a:lnTo>
                    <a:pt x="237" y="76"/>
                  </a:lnTo>
                  <a:lnTo>
                    <a:pt x="237" y="79"/>
                  </a:lnTo>
                  <a:lnTo>
                    <a:pt x="237" y="82"/>
                  </a:lnTo>
                  <a:lnTo>
                    <a:pt x="237" y="85"/>
                  </a:lnTo>
                  <a:lnTo>
                    <a:pt x="236" y="88"/>
                  </a:lnTo>
                  <a:lnTo>
                    <a:pt x="236" y="92"/>
                  </a:lnTo>
                  <a:lnTo>
                    <a:pt x="236" y="94"/>
                  </a:lnTo>
                  <a:lnTo>
                    <a:pt x="236" y="98"/>
                  </a:lnTo>
                  <a:lnTo>
                    <a:pt x="236" y="101"/>
                  </a:lnTo>
                  <a:lnTo>
                    <a:pt x="236" y="105"/>
                  </a:lnTo>
                  <a:lnTo>
                    <a:pt x="236" y="108"/>
                  </a:lnTo>
                  <a:lnTo>
                    <a:pt x="236" y="112"/>
                  </a:lnTo>
                  <a:lnTo>
                    <a:pt x="236" y="115"/>
                  </a:lnTo>
                  <a:lnTo>
                    <a:pt x="236" y="119"/>
                  </a:lnTo>
                  <a:lnTo>
                    <a:pt x="234" y="122"/>
                  </a:lnTo>
                  <a:lnTo>
                    <a:pt x="234" y="126"/>
                  </a:lnTo>
                  <a:lnTo>
                    <a:pt x="234" y="129"/>
                  </a:lnTo>
                  <a:lnTo>
                    <a:pt x="234" y="132"/>
                  </a:lnTo>
                  <a:lnTo>
                    <a:pt x="234" y="135"/>
                  </a:lnTo>
                  <a:lnTo>
                    <a:pt x="234" y="138"/>
                  </a:lnTo>
                  <a:lnTo>
                    <a:pt x="234" y="141"/>
                  </a:lnTo>
                  <a:lnTo>
                    <a:pt x="234" y="143"/>
                  </a:lnTo>
                  <a:lnTo>
                    <a:pt x="233" y="146"/>
                  </a:lnTo>
                  <a:lnTo>
                    <a:pt x="233" y="148"/>
                  </a:lnTo>
                  <a:lnTo>
                    <a:pt x="233" y="149"/>
                  </a:lnTo>
                  <a:lnTo>
                    <a:pt x="233" y="151"/>
                  </a:lnTo>
                  <a:lnTo>
                    <a:pt x="233" y="154"/>
                  </a:lnTo>
                  <a:lnTo>
                    <a:pt x="231" y="155"/>
                  </a:lnTo>
                  <a:lnTo>
                    <a:pt x="231" y="154"/>
                  </a:lnTo>
                  <a:lnTo>
                    <a:pt x="231" y="153"/>
                  </a:lnTo>
                  <a:lnTo>
                    <a:pt x="231" y="151"/>
                  </a:lnTo>
                  <a:lnTo>
                    <a:pt x="231" y="149"/>
                  </a:lnTo>
                  <a:lnTo>
                    <a:pt x="231" y="148"/>
                  </a:lnTo>
                  <a:lnTo>
                    <a:pt x="230" y="145"/>
                  </a:lnTo>
                  <a:lnTo>
                    <a:pt x="230" y="142"/>
                  </a:lnTo>
                  <a:lnTo>
                    <a:pt x="230" y="138"/>
                  </a:lnTo>
                  <a:lnTo>
                    <a:pt x="230" y="134"/>
                  </a:lnTo>
                  <a:lnTo>
                    <a:pt x="230" y="132"/>
                  </a:lnTo>
                  <a:lnTo>
                    <a:pt x="230" y="129"/>
                  </a:lnTo>
                  <a:lnTo>
                    <a:pt x="230" y="127"/>
                  </a:lnTo>
                  <a:lnTo>
                    <a:pt x="230" y="124"/>
                  </a:lnTo>
                  <a:lnTo>
                    <a:pt x="230" y="121"/>
                  </a:lnTo>
                  <a:lnTo>
                    <a:pt x="230" y="118"/>
                  </a:lnTo>
                  <a:lnTo>
                    <a:pt x="230" y="115"/>
                  </a:lnTo>
                  <a:lnTo>
                    <a:pt x="230" y="112"/>
                  </a:lnTo>
                  <a:lnTo>
                    <a:pt x="230" y="108"/>
                  </a:lnTo>
                  <a:lnTo>
                    <a:pt x="230" y="106"/>
                  </a:lnTo>
                  <a:lnTo>
                    <a:pt x="229" y="102"/>
                  </a:lnTo>
                  <a:lnTo>
                    <a:pt x="229" y="99"/>
                  </a:lnTo>
                  <a:lnTo>
                    <a:pt x="229" y="96"/>
                  </a:lnTo>
                  <a:lnTo>
                    <a:pt x="229" y="92"/>
                  </a:lnTo>
                  <a:lnTo>
                    <a:pt x="229" y="88"/>
                  </a:lnTo>
                  <a:lnTo>
                    <a:pt x="229" y="85"/>
                  </a:lnTo>
                  <a:lnTo>
                    <a:pt x="229" y="82"/>
                  </a:lnTo>
                  <a:lnTo>
                    <a:pt x="229" y="78"/>
                  </a:lnTo>
                  <a:lnTo>
                    <a:pt x="229" y="74"/>
                  </a:lnTo>
                  <a:lnTo>
                    <a:pt x="229" y="71"/>
                  </a:lnTo>
                  <a:lnTo>
                    <a:pt x="227" y="68"/>
                  </a:lnTo>
                  <a:lnTo>
                    <a:pt x="227" y="64"/>
                  </a:lnTo>
                  <a:lnTo>
                    <a:pt x="227" y="60"/>
                  </a:lnTo>
                  <a:lnTo>
                    <a:pt x="227" y="58"/>
                  </a:lnTo>
                  <a:lnTo>
                    <a:pt x="227" y="55"/>
                  </a:lnTo>
                  <a:lnTo>
                    <a:pt x="227" y="52"/>
                  </a:lnTo>
                  <a:lnTo>
                    <a:pt x="227" y="49"/>
                  </a:lnTo>
                  <a:lnTo>
                    <a:pt x="227" y="46"/>
                  </a:lnTo>
                  <a:lnTo>
                    <a:pt x="226" y="44"/>
                  </a:lnTo>
                  <a:lnTo>
                    <a:pt x="226" y="42"/>
                  </a:lnTo>
                  <a:lnTo>
                    <a:pt x="226" y="38"/>
                  </a:lnTo>
                  <a:lnTo>
                    <a:pt x="226" y="35"/>
                  </a:lnTo>
                  <a:lnTo>
                    <a:pt x="226" y="33"/>
                  </a:lnTo>
                  <a:lnTo>
                    <a:pt x="224" y="33"/>
                  </a:lnTo>
                  <a:lnTo>
                    <a:pt x="224" y="36"/>
                  </a:lnTo>
                  <a:lnTo>
                    <a:pt x="224" y="37"/>
                  </a:lnTo>
                  <a:lnTo>
                    <a:pt x="224" y="39"/>
                  </a:lnTo>
                  <a:lnTo>
                    <a:pt x="224" y="42"/>
                  </a:lnTo>
                  <a:lnTo>
                    <a:pt x="224" y="44"/>
                  </a:lnTo>
                  <a:lnTo>
                    <a:pt x="224" y="46"/>
                  </a:lnTo>
                  <a:lnTo>
                    <a:pt x="224" y="50"/>
                  </a:lnTo>
                  <a:lnTo>
                    <a:pt x="224" y="52"/>
                  </a:lnTo>
                  <a:lnTo>
                    <a:pt x="224" y="55"/>
                  </a:lnTo>
                  <a:lnTo>
                    <a:pt x="224" y="57"/>
                  </a:lnTo>
                  <a:lnTo>
                    <a:pt x="224" y="58"/>
                  </a:lnTo>
                  <a:lnTo>
                    <a:pt x="224" y="60"/>
                  </a:lnTo>
                  <a:lnTo>
                    <a:pt x="224" y="64"/>
                  </a:lnTo>
                  <a:lnTo>
                    <a:pt x="224" y="66"/>
                  </a:lnTo>
                  <a:lnTo>
                    <a:pt x="224" y="69"/>
                  </a:lnTo>
                  <a:lnTo>
                    <a:pt x="224" y="72"/>
                  </a:lnTo>
                  <a:lnTo>
                    <a:pt x="224" y="74"/>
                  </a:lnTo>
                  <a:lnTo>
                    <a:pt x="224" y="78"/>
                  </a:lnTo>
                  <a:lnTo>
                    <a:pt x="224" y="80"/>
                  </a:lnTo>
                  <a:lnTo>
                    <a:pt x="224" y="83"/>
                  </a:lnTo>
                  <a:lnTo>
                    <a:pt x="224" y="85"/>
                  </a:lnTo>
                  <a:lnTo>
                    <a:pt x="224" y="88"/>
                  </a:lnTo>
                  <a:lnTo>
                    <a:pt x="224" y="90"/>
                  </a:lnTo>
                  <a:lnTo>
                    <a:pt x="224" y="92"/>
                  </a:lnTo>
                  <a:lnTo>
                    <a:pt x="224" y="96"/>
                  </a:lnTo>
                  <a:lnTo>
                    <a:pt x="224" y="98"/>
                  </a:lnTo>
                  <a:lnTo>
                    <a:pt x="224" y="100"/>
                  </a:lnTo>
                  <a:lnTo>
                    <a:pt x="224" y="104"/>
                  </a:lnTo>
                  <a:lnTo>
                    <a:pt x="224" y="106"/>
                  </a:lnTo>
                  <a:lnTo>
                    <a:pt x="224" y="108"/>
                  </a:lnTo>
                  <a:lnTo>
                    <a:pt x="224" y="112"/>
                  </a:lnTo>
                  <a:lnTo>
                    <a:pt x="223" y="114"/>
                  </a:lnTo>
                  <a:lnTo>
                    <a:pt x="223" y="116"/>
                  </a:lnTo>
                  <a:lnTo>
                    <a:pt x="223" y="120"/>
                  </a:lnTo>
                  <a:lnTo>
                    <a:pt x="223" y="122"/>
                  </a:lnTo>
                  <a:lnTo>
                    <a:pt x="223" y="124"/>
                  </a:lnTo>
                  <a:lnTo>
                    <a:pt x="223" y="127"/>
                  </a:lnTo>
                  <a:lnTo>
                    <a:pt x="223" y="129"/>
                  </a:lnTo>
                  <a:lnTo>
                    <a:pt x="223" y="133"/>
                  </a:lnTo>
                  <a:lnTo>
                    <a:pt x="223" y="134"/>
                  </a:lnTo>
                  <a:lnTo>
                    <a:pt x="223" y="136"/>
                  </a:lnTo>
                  <a:lnTo>
                    <a:pt x="223" y="138"/>
                  </a:lnTo>
                  <a:lnTo>
                    <a:pt x="223" y="141"/>
                  </a:lnTo>
                  <a:lnTo>
                    <a:pt x="222" y="145"/>
                  </a:lnTo>
                  <a:lnTo>
                    <a:pt x="222" y="147"/>
                  </a:lnTo>
                  <a:lnTo>
                    <a:pt x="222" y="148"/>
                  </a:lnTo>
                  <a:lnTo>
                    <a:pt x="222" y="149"/>
                  </a:lnTo>
                  <a:lnTo>
                    <a:pt x="222" y="148"/>
                  </a:lnTo>
                  <a:lnTo>
                    <a:pt x="220" y="147"/>
                  </a:lnTo>
                  <a:lnTo>
                    <a:pt x="220" y="146"/>
                  </a:lnTo>
                  <a:lnTo>
                    <a:pt x="220" y="145"/>
                  </a:lnTo>
                  <a:lnTo>
                    <a:pt x="220" y="142"/>
                  </a:lnTo>
                  <a:lnTo>
                    <a:pt x="220" y="140"/>
                  </a:lnTo>
                  <a:lnTo>
                    <a:pt x="220" y="138"/>
                  </a:lnTo>
                  <a:lnTo>
                    <a:pt x="220" y="134"/>
                  </a:lnTo>
                  <a:lnTo>
                    <a:pt x="220" y="132"/>
                  </a:lnTo>
                  <a:lnTo>
                    <a:pt x="220" y="127"/>
                  </a:lnTo>
                  <a:lnTo>
                    <a:pt x="220" y="126"/>
                  </a:lnTo>
                  <a:lnTo>
                    <a:pt x="220" y="124"/>
                  </a:lnTo>
                  <a:lnTo>
                    <a:pt x="220" y="121"/>
                  </a:lnTo>
                  <a:lnTo>
                    <a:pt x="220" y="119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20" y="110"/>
                  </a:lnTo>
                  <a:lnTo>
                    <a:pt x="220" y="108"/>
                  </a:lnTo>
                  <a:lnTo>
                    <a:pt x="220" y="105"/>
                  </a:lnTo>
                  <a:lnTo>
                    <a:pt x="220" y="102"/>
                  </a:lnTo>
                  <a:lnTo>
                    <a:pt x="220" y="99"/>
                  </a:lnTo>
                  <a:lnTo>
                    <a:pt x="219" y="96"/>
                  </a:lnTo>
                  <a:lnTo>
                    <a:pt x="219" y="93"/>
                  </a:lnTo>
                  <a:lnTo>
                    <a:pt x="219" y="90"/>
                  </a:lnTo>
                  <a:lnTo>
                    <a:pt x="219" y="86"/>
                  </a:lnTo>
                  <a:lnTo>
                    <a:pt x="219" y="83"/>
                  </a:lnTo>
                  <a:lnTo>
                    <a:pt x="219" y="79"/>
                  </a:lnTo>
                  <a:lnTo>
                    <a:pt x="219" y="77"/>
                  </a:lnTo>
                  <a:lnTo>
                    <a:pt x="219" y="74"/>
                  </a:lnTo>
                  <a:lnTo>
                    <a:pt x="219" y="70"/>
                  </a:lnTo>
                  <a:lnTo>
                    <a:pt x="217" y="68"/>
                  </a:lnTo>
                  <a:lnTo>
                    <a:pt x="217" y="64"/>
                  </a:lnTo>
                  <a:lnTo>
                    <a:pt x="217" y="60"/>
                  </a:lnTo>
                  <a:lnTo>
                    <a:pt x="217" y="58"/>
                  </a:lnTo>
                  <a:lnTo>
                    <a:pt x="217" y="56"/>
                  </a:lnTo>
                  <a:lnTo>
                    <a:pt x="217" y="52"/>
                  </a:lnTo>
                  <a:lnTo>
                    <a:pt x="217" y="50"/>
                  </a:lnTo>
                  <a:lnTo>
                    <a:pt x="216" y="48"/>
                  </a:lnTo>
                  <a:lnTo>
                    <a:pt x="216" y="45"/>
                  </a:lnTo>
                  <a:lnTo>
                    <a:pt x="216" y="44"/>
                  </a:lnTo>
                  <a:lnTo>
                    <a:pt x="216" y="39"/>
                  </a:lnTo>
                  <a:lnTo>
                    <a:pt x="216" y="37"/>
                  </a:lnTo>
                  <a:lnTo>
                    <a:pt x="215" y="36"/>
                  </a:lnTo>
                  <a:lnTo>
                    <a:pt x="215" y="35"/>
                  </a:lnTo>
                  <a:lnTo>
                    <a:pt x="213" y="37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3" y="43"/>
                  </a:lnTo>
                  <a:lnTo>
                    <a:pt x="213" y="45"/>
                  </a:lnTo>
                  <a:lnTo>
                    <a:pt x="213" y="48"/>
                  </a:lnTo>
                  <a:lnTo>
                    <a:pt x="213" y="51"/>
                  </a:lnTo>
                  <a:lnTo>
                    <a:pt x="213" y="52"/>
                  </a:lnTo>
                  <a:lnTo>
                    <a:pt x="213" y="55"/>
                  </a:lnTo>
                  <a:lnTo>
                    <a:pt x="213" y="57"/>
                  </a:lnTo>
                  <a:lnTo>
                    <a:pt x="213" y="60"/>
                  </a:lnTo>
                  <a:lnTo>
                    <a:pt x="213" y="63"/>
                  </a:lnTo>
                  <a:lnTo>
                    <a:pt x="213" y="65"/>
                  </a:lnTo>
                  <a:lnTo>
                    <a:pt x="213" y="69"/>
                  </a:lnTo>
                  <a:lnTo>
                    <a:pt x="213" y="71"/>
                  </a:lnTo>
                  <a:lnTo>
                    <a:pt x="213" y="74"/>
                  </a:lnTo>
                  <a:lnTo>
                    <a:pt x="213" y="77"/>
                  </a:lnTo>
                  <a:lnTo>
                    <a:pt x="213" y="79"/>
                  </a:lnTo>
                  <a:lnTo>
                    <a:pt x="213" y="82"/>
                  </a:lnTo>
                  <a:lnTo>
                    <a:pt x="213" y="83"/>
                  </a:lnTo>
                  <a:lnTo>
                    <a:pt x="213" y="85"/>
                  </a:lnTo>
                  <a:lnTo>
                    <a:pt x="213" y="88"/>
                  </a:lnTo>
                  <a:lnTo>
                    <a:pt x="213" y="90"/>
                  </a:lnTo>
                  <a:lnTo>
                    <a:pt x="213" y="92"/>
                  </a:lnTo>
                  <a:lnTo>
                    <a:pt x="213" y="94"/>
                  </a:lnTo>
                  <a:lnTo>
                    <a:pt x="213" y="96"/>
                  </a:lnTo>
                  <a:lnTo>
                    <a:pt x="213" y="99"/>
                  </a:lnTo>
                  <a:lnTo>
                    <a:pt x="212" y="102"/>
                  </a:lnTo>
                  <a:lnTo>
                    <a:pt x="212" y="105"/>
                  </a:lnTo>
                  <a:lnTo>
                    <a:pt x="212" y="107"/>
                  </a:lnTo>
                  <a:lnTo>
                    <a:pt x="212" y="110"/>
                  </a:lnTo>
                  <a:lnTo>
                    <a:pt x="212" y="112"/>
                  </a:lnTo>
                  <a:lnTo>
                    <a:pt x="212" y="114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12" y="122"/>
                  </a:lnTo>
                  <a:lnTo>
                    <a:pt x="212" y="124"/>
                  </a:lnTo>
                  <a:lnTo>
                    <a:pt x="212" y="127"/>
                  </a:lnTo>
                  <a:lnTo>
                    <a:pt x="212" y="129"/>
                  </a:lnTo>
                  <a:lnTo>
                    <a:pt x="212" y="130"/>
                  </a:lnTo>
                  <a:lnTo>
                    <a:pt x="212" y="133"/>
                  </a:lnTo>
                  <a:lnTo>
                    <a:pt x="210" y="134"/>
                  </a:lnTo>
                  <a:lnTo>
                    <a:pt x="210" y="138"/>
                  </a:lnTo>
                  <a:lnTo>
                    <a:pt x="210" y="141"/>
                  </a:lnTo>
                  <a:lnTo>
                    <a:pt x="210" y="142"/>
                  </a:lnTo>
                  <a:lnTo>
                    <a:pt x="210" y="143"/>
                  </a:lnTo>
                  <a:lnTo>
                    <a:pt x="210" y="145"/>
                  </a:lnTo>
                  <a:lnTo>
                    <a:pt x="209" y="142"/>
                  </a:lnTo>
                  <a:lnTo>
                    <a:pt x="209" y="141"/>
                  </a:lnTo>
                  <a:lnTo>
                    <a:pt x="209" y="140"/>
                  </a:lnTo>
                  <a:lnTo>
                    <a:pt x="209" y="138"/>
                  </a:lnTo>
                  <a:lnTo>
                    <a:pt x="209" y="136"/>
                  </a:lnTo>
                  <a:lnTo>
                    <a:pt x="209" y="134"/>
                  </a:lnTo>
                  <a:lnTo>
                    <a:pt x="209" y="130"/>
                  </a:lnTo>
                  <a:lnTo>
                    <a:pt x="209" y="128"/>
                  </a:lnTo>
                  <a:lnTo>
                    <a:pt x="209" y="124"/>
                  </a:lnTo>
                  <a:lnTo>
                    <a:pt x="209" y="122"/>
                  </a:lnTo>
                  <a:lnTo>
                    <a:pt x="209" y="121"/>
                  </a:lnTo>
                  <a:lnTo>
                    <a:pt x="209" y="119"/>
                  </a:lnTo>
                  <a:lnTo>
                    <a:pt x="209" y="116"/>
                  </a:lnTo>
                  <a:lnTo>
                    <a:pt x="209" y="114"/>
                  </a:lnTo>
                  <a:lnTo>
                    <a:pt x="209" y="112"/>
                  </a:lnTo>
                  <a:lnTo>
                    <a:pt x="209" y="110"/>
                  </a:lnTo>
                  <a:lnTo>
                    <a:pt x="209" y="107"/>
                  </a:lnTo>
                  <a:lnTo>
                    <a:pt x="209" y="105"/>
                  </a:lnTo>
                  <a:lnTo>
                    <a:pt x="209" y="101"/>
                  </a:lnTo>
                  <a:lnTo>
                    <a:pt x="209" y="99"/>
                  </a:lnTo>
                  <a:lnTo>
                    <a:pt x="207" y="96"/>
                  </a:lnTo>
                  <a:lnTo>
                    <a:pt x="207" y="93"/>
                  </a:lnTo>
                  <a:lnTo>
                    <a:pt x="207" y="90"/>
                  </a:lnTo>
                  <a:lnTo>
                    <a:pt x="207" y="86"/>
                  </a:lnTo>
                  <a:lnTo>
                    <a:pt x="207" y="84"/>
                  </a:lnTo>
                  <a:lnTo>
                    <a:pt x="207" y="80"/>
                  </a:lnTo>
                  <a:lnTo>
                    <a:pt x="207" y="78"/>
                  </a:lnTo>
                  <a:lnTo>
                    <a:pt x="207" y="74"/>
                  </a:lnTo>
                  <a:lnTo>
                    <a:pt x="207" y="72"/>
                  </a:lnTo>
                  <a:lnTo>
                    <a:pt x="207" y="69"/>
                  </a:lnTo>
                  <a:lnTo>
                    <a:pt x="206" y="66"/>
                  </a:lnTo>
                  <a:lnTo>
                    <a:pt x="206" y="64"/>
                  </a:lnTo>
                  <a:lnTo>
                    <a:pt x="206" y="60"/>
                  </a:lnTo>
                  <a:lnTo>
                    <a:pt x="206" y="58"/>
                  </a:lnTo>
                  <a:lnTo>
                    <a:pt x="206" y="56"/>
                  </a:lnTo>
                  <a:lnTo>
                    <a:pt x="206" y="54"/>
                  </a:lnTo>
                  <a:lnTo>
                    <a:pt x="206" y="51"/>
                  </a:lnTo>
                  <a:lnTo>
                    <a:pt x="206" y="49"/>
                  </a:lnTo>
                  <a:lnTo>
                    <a:pt x="205" y="48"/>
                  </a:lnTo>
                  <a:lnTo>
                    <a:pt x="205" y="44"/>
                  </a:lnTo>
                  <a:lnTo>
                    <a:pt x="205" y="42"/>
                  </a:lnTo>
                  <a:lnTo>
                    <a:pt x="205" y="41"/>
                  </a:lnTo>
                  <a:lnTo>
                    <a:pt x="204" y="39"/>
                  </a:lnTo>
                  <a:lnTo>
                    <a:pt x="204" y="42"/>
                  </a:lnTo>
                  <a:lnTo>
                    <a:pt x="204" y="43"/>
                  </a:lnTo>
                  <a:lnTo>
                    <a:pt x="204" y="44"/>
                  </a:lnTo>
                  <a:lnTo>
                    <a:pt x="202" y="46"/>
                  </a:lnTo>
                  <a:lnTo>
                    <a:pt x="202" y="48"/>
                  </a:lnTo>
                  <a:lnTo>
                    <a:pt x="202" y="51"/>
                  </a:lnTo>
                  <a:lnTo>
                    <a:pt x="202" y="54"/>
                  </a:lnTo>
                  <a:lnTo>
                    <a:pt x="202" y="57"/>
                  </a:lnTo>
                  <a:lnTo>
                    <a:pt x="202" y="60"/>
                  </a:lnTo>
                  <a:lnTo>
                    <a:pt x="202" y="65"/>
                  </a:lnTo>
                  <a:lnTo>
                    <a:pt x="202" y="66"/>
                  </a:lnTo>
                  <a:lnTo>
                    <a:pt x="202" y="69"/>
                  </a:lnTo>
                  <a:lnTo>
                    <a:pt x="202" y="72"/>
                  </a:lnTo>
                  <a:lnTo>
                    <a:pt x="202" y="74"/>
                  </a:lnTo>
                  <a:lnTo>
                    <a:pt x="202" y="77"/>
                  </a:lnTo>
                  <a:lnTo>
                    <a:pt x="202" y="79"/>
                  </a:lnTo>
                  <a:lnTo>
                    <a:pt x="202" y="83"/>
                  </a:lnTo>
                  <a:lnTo>
                    <a:pt x="202" y="88"/>
                  </a:lnTo>
                  <a:lnTo>
                    <a:pt x="201" y="91"/>
                  </a:lnTo>
                  <a:lnTo>
                    <a:pt x="201" y="96"/>
                  </a:lnTo>
                  <a:lnTo>
                    <a:pt x="201" y="100"/>
                  </a:lnTo>
                  <a:lnTo>
                    <a:pt x="201" y="105"/>
                  </a:lnTo>
                  <a:lnTo>
                    <a:pt x="201" y="110"/>
                  </a:lnTo>
                  <a:lnTo>
                    <a:pt x="201" y="114"/>
                  </a:lnTo>
                  <a:lnTo>
                    <a:pt x="199" y="119"/>
                  </a:lnTo>
                  <a:lnTo>
                    <a:pt x="199" y="122"/>
                  </a:lnTo>
                  <a:lnTo>
                    <a:pt x="199" y="127"/>
                  </a:lnTo>
                  <a:lnTo>
                    <a:pt x="199" y="129"/>
                  </a:lnTo>
                  <a:lnTo>
                    <a:pt x="198" y="133"/>
                  </a:lnTo>
                  <a:lnTo>
                    <a:pt x="198" y="135"/>
                  </a:lnTo>
                  <a:lnTo>
                    <a:pt x="198" y="136"/>
                  </a:lnTo>
                  <a:lnTo>
                    <a:pt x="198" y="138"/>
                  </a:lnTo>
                  <a:lnTo>
                    <a:pt x="197" y="138"/>
                  </a:lnTo>
                  <a:lnTo>
                    <a:pt x="197" y="136"/>
                  </a:lnTo>
                  <a:lnTo>
                    <a:pt x="197" y="135"/>
                  </a:lnTo>
                  <a:lnTo>
                    <a:pt x="197" y="133"/>
                  </a:lnTo>
                  <a:lnTo>
                    <a:pt x="197" y="128"/>
                  </a:lnTo>
                  <a:lnTo>
                    <a:pt x="197" y="126"/>
                  </a:lnTo>
                  <a:lnTo>
                    <a:pt x="197" y="124"/>
                  </a:lnTo>
                  <a:lnTo>
                    <a:pt x="197" y="120"/>
                  </a:lnTo>
                  <a:lnTo>
                    <a:pt x="197" y="118"/>
                  </a:lnTo>
                  <a:lnTo>
                    <a:pt x="197" y="113"/>
                  </a:lnTo>
                  <a:lnTo>
                    <a:pt x="197" y="110"/>
                  </a:lnTo>
                  <a:lnTo>
                    <a:pt x="197" y="107"/>
                  </a:lnTo>
                  <a:lnTo>
                    <a:pt x="197" y="105"/>
                  </a:lnTo>
                  <a:lnTo>
                    <a:pt x="197" y="101"/>
                  </a:lnTo>
                  <a:lnTo>
                    <a:pt x="197" y="99"/>
                  </a:lnTo>
                  <a:lnTo>
                    <a:pt x="197" y="96"/>
                  </a:lnTo>
                  <a:lnTo>
                    <a:pt x="197" y="94"/>
                  </a:lnTo>
                  <a:lnTo>
                    <a:pt x="197" y="91"/>
                  </a:lnTo>
                  <a:lnTo>
                    <a:pt x="195" y="88"/>
                  </a:lnTo>
                  <a:lnTo>
                    <a:pt x="195" y="86"/>
                  </a:lnTo>
                  <a:lnTo>
                    <a:pt x="195" y="83"/>
                  </a:lnTo>
                  <a:lnTo>
                    <a:pt x="195" y="80"/>
                  </a:lnTo>
                  <a:lnTo>
                    <a:pt x="195" y="78"/>
                  </a:lnTo>
                  <a:lnTo>
                    <a:pt x="195" y="74"/>
                  </a:lnTo>
                  <a:lnTo>
                    <a:pt x="195" y="72"/>
                  </a:lnTo>
                  <a:lnTo>
                    <a:pt x="195" y="70"/>
                  </a:lnTo>
                  <a:lnTo>
                    <a:pt x="195" y="68"/>
                  </a:lnTo>
                  <a:lnTo>
                    <a:pt x="195" y="65"/>
                  </a:lnTo>
                  <a:lnTo>
                    <a:pt x="195" y="63"/>
                  </a:lnTo>
                  <a:lnTo>
                    <a:pt x="195" y="58"/>
                  </a:lnTo>
                  <a:lnTo>
                    <a:pt x="194" y="54"/>
                  </a:lnTo>
                  <a:lnTo>
                    <a:pt x="194" y="51"/>
                  </a:lnTo>
                  <a:lnTo>
                    <a:pt x="194" y="48"/>
                  </a:lnTo>
                  <a:lnTo>
                    <a:pt x="194" y="45"/>
                  </a:lnTo>
                  <a:lnTo>
                    <a:pt x="194" y="44"/>
                  </a:lnTo>
                  <a:lnTo>
                    <a:pt x="192" y="44"/>
                  </a:lnTo>
                  <a:lnTo>
                    <a:pt x="192" y="46"/>
                  </a:lnTo>
                  <a:lnTo>
                    <a:pt x="192" y="49"/>
                  </a:lnTo>
                  <a:lnTo>
                    <a:pt x="192" y="50"/>
                  </a:lnTo>
                  <a:lnTo>
                    <a:pt x="192" y="52"/>
                  </a:lnTo>
                  <a:lnTo>
                    <a:pt x="192" y="55"/>
                  </a:lnTo>
                  <a:lnTo>
                    <a:pt x="192" y="57"/>
                  </a:lnTo>
                  <a:lnTo>
                    <a:pt x="192" y="60"/>
                  </a:lnTo>
                  <a:lnTo>
                    <a:pt x="192" y="64"/>
                  </a:lnTo>
                  <a:lnTo>
                    <a:pt x="192" y="68"/>
                  </a:lnTo>
                  <a:lnTo>
                    <a:pt x="192" y="70"/>
                  </a:lnTo>
                  <a:lnTo>
                    <a:pt x="192" y="71"/>
                  </a:lnTo>
                  <a:lnTo>
                    <a:pt x="192" y="74"/>
                  </a:lnTo>
                  <a:lnTo>
                    <a:pt x="192" y="76"/>
                  </a:lnTo>
                  <a:lnTo>
                    <a:pt x="192" y="78"/>
                  </a:lnTo>
                  <a:lnTo>
                    <a:pt x="192" y="80"/>
                  </a:lnTo>
                  <a:lnTo>
                    <a:pt x="192" y="84"/>
                  </a:lnTo>
                  <a:lnTo>
                    <a:pt x="192" y="88"/>
                  </a:lnTo>
                  <a:lnTo>
                    <a:pt x="192" y="92"/>
                  </a:lnTo>
                  <a:lnTo>
                    <a:pt x="192" y="96"/>
                  </a:lnTo>
                  <a:lnTo>
                    <a:pt x="191" y="100"/>
                  </a:lnTo>
                  <a:lnTo>
                    <a:pt x="191" y="104"/>
                  </a:lnTo>
                  <a:lnTo>
                    <a:pt x="191" y="108"/>
                  </a:lnTo>
                  <a:lnTo>
                    <a:pt x="191" y="113"/>
                  </a:lnTo>
                  <a:lnTo>
                    <a:pt x="191" y="116"/>
                  </a:lnTo>
                  <a:lnTo>
                    <a:pt x="191" y="120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30"/>
                  </a:lnTo>
                  <a:lnTo>
                    <a:pt x="189" y="133"/>
                  </a:lnTo>
                  <a:lnTo>
                    <a:pt x="189" y="134"/>
                  </a:lnTo>
                  <a:lnTo>
                    <a:pt x="188" y="135"/>
                  </a:lnTo>
                  <a:lnTo>
                    <a:pt x="188" y="134"/>
                  </a:lnTo>
                  <a:lnTo>
                    <a:pt x="188" y="133"/>
                  </a:lnTo>
                  <a:lnTo>
                    <a:pt x="187" y="130"/>
                  </a:lnTo>
                  <a:lnTo>
                    <a:pt x="187" y="127"/>
                  </a:lnTo>
                  <a:lnTo>
                    <a:pt x="187" y="124"/>
                  </a:lnTo>
                  <a:lnTo>
                    <a:pt x="187" y="122"/>
                  </a:lnTo>
                  <a:lnTo>
                    <a:pt x="187" y="119"/>
                  </a:lnTo>
                  <a:lnTo>
                    <a:pt x="187" y="116"/>
                  </a:lnTo>
                  <a:lnTo>
                    <a:pt x="187" y="113"/>
                  </a:lnTo>
                  <a:lnTo>
                    <a:pt x="187" y="110"/>
                  </a:lnTo>
                  <a:lnTo>
                    <a:pt x="187" y="106"/>
                  </a:lnTo>
                  <a:lnTo>
                    <a:pt x="185" y="102"/>
                  </a:lnTo>
                  <a:lnTo>
                    <a:pt x="185" y="99"/>
                  </a:lnTo>
                  <a:lnTo>
                    <a:pt x="185" y="96"/>
                  </a:lnTo>
                  <a:lnTo>
                    <a:pt x="185" y="94"/>
                  </a:lnTo>
                  <a:lnTo>
                    <a:pt x="185" y="92"/>
                  </a:lnTo>
                  <a:lnTo>
                    <a:pt x="185" y="90"/>
                  </a:lnTo>
                  <a:lnTo>
                    <a:pt x="185" y="88"/>
                  </a:lnTo>
                  <a:lnTo>
                    <a:pt x="185" y="85"/>
                  </a:lnTo>
                  <a:lnTo>
                    <a:pt x="185" y="83"/>
                  </a:lnTo>
                  <a:lnTo>
                    <a:pt x="185" y="80"/>
                  </a:lnTo>
                  <a:lnTo>
                    <a:pt x="184" y="78"/>
                  </a:lnTo>
                  <a:lnTo>
                    <a:pt x="184" y="76"/>
                  </a:lnTo>
                  <a:lnTo>
                    <a:pt x="184" y="74"/>
                  </a:lnTo>
                  <a:lnTo>
                    <a:pt x="184" y="71"/>
                  </a:lnTo>
                  <a:lnTo>
                    <a:pt x="184" y="66"/>
                  </a:lnTo>
                  <a:lnTo>
                    <a:pt x="184" y="62"/>
                  </a:lnTo>
                  <a:lnTo>
                    <a:pt x="182" y="58"/>
                  </a:lnTo>
                  <a:lnTo>
                    <a:pt x="182" y="55"/>
                  </a:lnTo>
                  <a:lnTo>
                    <a:pt x="182" y="51"/>
                  </a:lnTo>
                  <a:lnTo>
                    <a:pt x="181" y="50"/>
                  </a:lnTo>
                  <a:lnTo>
                    <a:pt x="181" y="48"/>
                  </a:lnTo>
                  <a:lnTo>
                    <a:pt x="180" y="49"/>
                  </a:lnTo>
                  <a:lnTo>
                    <a:pt x="180" y="51"/>
                  </a:lnTo>
                  <a:lnTo>
                    <a:pt x="180" y="55"/>
                  </a:lnTo>
                  <a:lnTo>
                    <a:pt x="180" y="57"/>
                  </a:lnTo>
                  <a:lnTo>
                    <a:pt x="180" y="60"/>
                  </a:lnTo>
                  <a:lnTo>
                    <a:pt x="180" y="63"/>
                  </a:lnTo>
                  <a:lnTo>
                    <a:pt x="180" y="65"/>
                  </a:lnTo>
                  <a:lnTo>
                    <a:pt x="180" y="70"/>
                  </a:lnTo>
                  <a:lnTo>
                    <a:pt x="180" y="74"/>
                  </a:lnTo>
                  <a:lnTo>
                    <a:pt x="180" y="76"/>
                  </a:lnTo>
                  <a:lnTo>
                    <a:pt x="180" y="79"/>
                  </a:lnTo>
                  <a:lnTo>
                    <a:pt x="178" y="84"/>
                  </a:lnTo>
                  <a:lnTo>
                    <a:pt x="178" y="88"/>
                  </a:lnTo>
                  <a:lnTo>
                    <a:pt x="178" y="92"/>
                  </a:lnTo>
                  <a:lnTo>
                    <a:pt x="178" y="96"/>
                  </a:lnTo>
                  <a:lnTo>
                    <a:pt x="178" y="101"/>
                  </a:lnTo>
                  <a:lnTo>
                    <a:pt x="178" y="106"/>
                  </a:lnTo>
                  <a:lnTo>
                    <a:pt x="177" y="110"/>
                  </a:lnTo>
                  <a:lnTo>
                    <a:pt x="177" y="114"/>
                  </a:lnTo>
                  <a:lnTo>
                    <a:pt x="177" y="119"/>
                  </a:lnTo>
                  <a:lnTo>
                    <a:pt x="177" y="122"/>
                  </a:lnTo>
                  <a:lnTo>
                    <a:pt x="177" y="126"/>
                  </a:lnTo>
                  <a:lnTo>
                    <a:pt x="175" y="128"/>
                  </a:lnTo>
                  <a:lnTo>
                    <a:pt x="175" y="130"/>
                  </a:lnTo>
                  <a:lnTo>
                    <a:pt x="175" y="132"/>
                  </a:lnTo>
                  <a:lnTo>
                    <a:pt x="175" y="133"/>
                  </a:lnTo>
                  <a:lnTo>
                    <a:pt x="175" y="132"/>
                  </a:lnTo>
                  <a:lnTo>
                    <a:pt x="174" y="132"/>
                  </a:lnTo>
                  <a:lnTo>
                    <a:pt x="174" y="129"/>
                  </a:lnTo>
                  <a:lnTo>
                    <a:pt x="174" y="124"/>
                  </a:lnTo>
                  <a:lnTo>
                    <a:pt x="174" y="121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74" y="112"/>
                  </a:lnTo>
                  <a:lnTo>
                    <a:pt x="174" y="108"/>
                  </a:lnTo>
                  <a:lnTo>
                    <a:pt x="174" y="105"/>
                  </a:lnTo>
                  <a:lnTo>
                    <a:pt x="174" y="102"/>
                  </a:lnTo>
                  <a:lnTo>
                    <a:pt x="173" y="98"/>
                  </a:lnTo>
                  <a:lnTo>
                    <a:pt x="173" y="94"/>
                  </a:lnTo>
                  <a:lnTo>
                    <a:pt x="173" y="90"/>
                  </a:lnTo>
                  <a:lnTo>
                    <a:pt x="173" y="86"/>
                  </a:lnTo>
                  <a:lnTo>
                    <a:pt x="173" y="82"/>
                  </a:lnTo>
                  <a:lnTo>
                    <a:pt x="173" y="77"/>
                  </a:lnTo>
                  <a:lnTo>
                    <a:pt x="171" y="72"/>
                  </a:lnTo>
                  <a:lnTo>
                    <a:pt x="171" y="69"/>
                  </a:lnTo>
                  <a:lnTo>
                    <a:pt x="171" y="64"/>
                  </a:lnTo>
                  <a:lnTo>
                    <a:pt x="171" y="60"/>
                  </a:lnTo>
                  <a:lnTo>
                    <a:pt x="171" y="58"/>
                  </a:lnTo>
                  <a:lnTo>
                    <a:pt x="170" y="55"/>
                  </a:lnTo>
                  <a:lnTo>
                    <a:pt x="170" y="54"/>
                  </a:lnTo>
                  <a:lnTo>
                    <a:pt x="170" y="51"/>
                  </a:lnTo>
                  <a:lnTo>
                    <a:pt x="168" y="51"/>
                  </a:lnTo>
                  <a:lnTo>
                    <a:pt x="168" y="52"/>
                  </a:lnTo>
                  <a:lnTo>
                    <a:pt x="168" y="55"/>
                  </a:lnTo>
                  <a:lnTo>
                    <a:pt x="168" y="58"/>
                  </a:lnTo>
                  <a:lnTo>
                    <a:pt x="168" y="60"/>
                  </a:lnTo>
                  <a:lnTo>
                    <a:pt x="168" y="62"/>
                  </a:lnTo>
                  <a:lnTo>
                    <a:pt x="168" y="65"/>
                  </a:lnTo>
                  <a:lnTo>
                    <a:pt x="168" y="68"/>
                  </a:lnTo>
                  <a:lnTo>
                    <a:pt x="168" y="71"/>
                  </a:lnTo>
                  <a:lnTo>
                    <a:pt x="168" y="74"/>
                  </a:lnTo>
                  <a:lnTo>
                    <a:pt x="168" y="79"/>
                  </a:lnTo>
                  <a:lnTo>
                    <a:pt x="167" y="83"/>
                  </a:lnTo>
                  <a:lnTo>
                    <a:pt x="167" y="88"/>
                  </a:lnTo>
                  <a:lnTo>
                    <a:pt x="167" y="92"/>
                  </a:lnTo>
                  <a:lnTo>
                    <a:pt x="167" y="96"/>
                  </a:lnTo>
                  <a:lnTo>
                    <a:pt x="167" y="100"/>
                  </a:lnTo>
                  <a:lnTo>
                    <a:pt x="167" y="105"/>
                  </a:lnTo>
                  <a:lnTo>
                    <a:pt x="166" y="110"/>
                  </a:lnTo>
                  <a:lnTo>
                    <a:pt x="166" y="113"/>
                  </a:lnTo>
                  <a:lnTo>
                    <a:pt x="166" y="116"/>
                  </a:lnTo>
                  <a:lnTo>
                    <a:pt x="166" y="120"/>
                  </a:lnTo>
                  <a:lnTo>
                    <a:pt x="164" y="122"/>
                  </a:lnTo>
                  <a:lnTo>
                    <a:pt x="164" y="124"/>
                  </a:lnTo>
                  <a:lnTo>
                    <a:pt x="164" y="126"/>
                  </a:lnTo>
                  <a:lnTo>
                    <a:pt x="164" y="127"/>
                  </a:lnTo>
                  <a:lnTo>
                    <a:pt x="163" y="127"/>
                  </a:lnTo>
                  <a:lnTo>
                    <a:pt x="163" y="126"/>
                  </a:lnTo>
                  <a:lnTo>
                    <a:pt x="163" y="124"/>
                  </a:lnTo>
                  <a:lnTo>
                    <a:pt x="163" y="121"/>
                  </a:lnTo>
                  <a:lnTo>
                    <a:pt x="163" y="116"/>
                  </a:lnTo>
                  <a:lnTo>
                    <a:pt x="163" y="114"/>
                  </a:lnTo>
                  <a:lnTo>
                    <a:pt x="163" y="110"/>
                  </a:lnTo>
                  <a:lnTo>
                    <a:pt x="163" y="108"/>
                  </a:lnTo>
                  <a:lnTo>
                    <a:pt x="163" y="105"/>
                  </a:lnTo>
                  <a:lnTo>
                    <a:pt x="163" y="101"/>
                  </a:lnTo>
                  <a:lnTo>
                    <a:pt x="163" y="98"/>
                  </a:lnTo>
                  <a:lnTo>
                    <a:pt x="163" y="94"/>
                  </a:lnTo>
                  <a:lnTo>
                    <a:pt x="163" y="92"/>
                  </a:lnTo>
                  <a:lnTo>
                    <a:pt x="161" y="88"/>
                  </a:lnTo>
                  <a:lnTo>
                    <a:pt x="161" y="85"/>
                  </a:lnTo>
                  <a:lnTo>
                    <a:pt x="161" y="82"/>
                  </a:lnTo>
                  <a:lnTo>
                    <a:pt x="161" y="78"/>
                  </a:lnTo>
                  <a:lnTo>
                    <a:pt x="161" y="74"/>
                  </a:lnTo>
                  <a:lnTo>
                    <a:pt x="161" y="71"/>
                  </a:lnTo>
                  <a:lnTo>
                    <a:pt x="160" y="69"/>
                  </a:lnTo>
                  <a:lnTo>
                    <a:pt x="160" y="65"/>
                  </a:lnTo>
                  <a:lnTo>
                    <a:pt x="160" y="62"/>
                  </a:lnTo>
                  <a:lnTo>
                    <a:pt x="160" y="60"/>
                  </a:lnTo>
                  <a:lnTo>
                    <a:pt x="158" y="56"/>
                  </a:lnTo>
                  <a:lnTo>
                    <a:pt x="158" y="54"/>
                  </a:lnTo>
                  <a:lnTo>
                    <a:pt x="157" y="56"/>
                  </a:lnTo>
                  <a:lnTo>
                    <a:pt x="157" y="58"/>
                  </a:lnTo>
                  <a:lnTo>
                    <a:pt x="157" y="62"/>
                  </a:lnTo>
                  <a:lnTo>
                    <a:pt x="157" y="64"/>
                  </a:lnTo>
                  <a:lnTo>
                    <a:pt x="157" y="65"/>
                  </a:lnTo>
                  <a:lnTo>
                    <a:pt x="157" y="68"/>
                  </a:lnTo>
                  <a:lnTo>
                    <a:pt x="157" y="71"/>
                  </a:lnTo>
                  <a:lnTo>
                    <a:pt x="157" y="74"/>
                  </a:lnTo>
                  <a:lnTo>
                    <a:pt x="157" y="77"/>
                  </a:lnTo>
                  <a:lnTo>
                    <a:pt x="157" y="80"/>
                  </a:lnTo>
                  <a:lnTo>
                    <a:pt x="157" y="84"/>
                  </a:lnTo>
                  <a:lnTo>
                    <a:pt x="156" y="88"/>
                  </a:lnTo>
                  <a:lnTo>
                    <a:pt x="156" y="92"/>
                  </a:lnTo>
                  <a:lnTo>
                    <a:pt x="156" y="96"/>
                  </a:lnTo>
                  <a:lnTo>
                    <a:pt x="156" y="100"/>
                  </a:lnTo>
                  <a:lnTo>
                    <a:pt x="156" y="105"/>
                  </a:lnTo>
                  <a:lnTo>
                    <a:pt x="156" y="108"/>
                  </a:lnTo>
                  <a:lnTo>
                    <a:pt x="155" y="112"/>
                  </a:lnTo>
                  <a:lnTo>
                    <a:pt x="155" y="115"/>
                  </a:lnTo>
                  <a:lnTo>
                    <a:pt x="155" y="119"/>
                  </a:lnTo>
                  <a:lnTo>
                    <a:pt x="155" y="121"/>
                  </a:lnTo>
                  <a:lnTo>
                    <a:pt x="153" y="124"/>
                  </a:lnTo>
                  <a:lnTo>
                    <a:pt x="153" y="126"/>
                  </a:lnTo>
                  <a:lnTo>
                    <a:pt x="153" y="127"/>
                  </a:lnTo>
                  <a:lnTo>
                    <a:pt x="151" y="127"/>
                  </a:lnTo>
                  <a:lnTo>
                    <a:pt x="151" y="124"/>
                  </a:lnTo>
                  <a:lnTo>
                    <a:pt x="151" y="121"/>
                  </a:lnTo>
                  <a:lnTo>
                    <a:pt x="151" y="116"/>
                  </a:lnTo>
                  <a:lnTo>
                    <a:pt x="151" y="114"/>
                  </a:lnTo>
                  <a:lnTo>
                    <a:pt x="151" y="112"/>
                  </a:lnTo>
                  <a:lnTo>
                    <a:pt x="151" y="110"/>
                  </a:lnTo>
                  <a:lnTo>
                    <a:pt x="151" y="106"/>
                  </a:lnTo>
                  <a:lnTo>
                    <a:pt x="151" y="102"/>
                  </a:lnTo>
                  <a:lnTo>
                    <a:pt x="151" y="99"/>
                  </a:lnTo>
                  <a:lnTo>
                    <a:pt x="151" y="96"/>
                  </a:lnTo>
                  <a:lnTo>
                    <a:pt x="151" y="93"/>
                  </a:lnTo>
                  <a:lnTo>
                    <a:pt x="150" y="91"/>
                  </a:lnTo>
                  <a:lnTo>
                    <a:pt x="150" y="88"/>
                  </a:lnTo>
                  <a:lnTo>
                    <a:pt x="150" y="84"/>
                  </a:lnTo>
                  <a:lnTo>
                    <a:pt x="150" y="80"/>
                  </a:lnTo>
                  <a:lnTo>
                    <a:pt x="150" y="78"/>
                  </a:lnTo>
                  <a:lnTo>
                    <a:pt x="150" y="74"/>
                  </a:lnTo>
                  <a:lnTo>
                    <a:pt x="149" y="71"/>
                  </a:lnTo>
                  <a:lnTo>
                    <a:pt x="149" y="69"/>
                  </a:lnTo>
                  <a:lnTo>
                    <a:pt x="149" y="66"/>
                  </a:lnTo>
                  <a:lnTo>
                    <a:pt x="149" y="64"/>
                  </a:lnTo>
                  <a:lnTo>
                    <a:pt x="147" y="60"/>
                  </a:lnTo>
                  <a:lnTo>
                    <a:pt x="147" y="57"/>
                  </a:lnTo>
                  <a:lnTo>
                    <a:pt x="146" y="60"/>
                  </a:lnTo>
                  <a:lnTo>
                    <a:pt x="146" y="62"/>
                  </a:lnTo>
                  <a:lnTo>
                    <a:pt x="146" y="65"/>
                  </a:lnTo>
                  <a:lnTo>
                    <a:pt x="146" y="66"/>
                  </a:lnTo>
                  <a:lnTo>
                    <a:pt x="146" y="68"/>
                  </a:lnTo>
                  <a:lnTo>
                    <a:pt x="146" y="70"/>
                  </a:lnTo>
                  <a:lnTo>
                    <a:pt x="146" y="72"/>
                  </a:lnTo>
                  <a:lnTo>
                    <a:pt x="146" y="74"/>
                  </a:lnTo>
                  <a:lnTo>
                    <a:pt x="146" y="78"/>
                  </a:lnTo>
                  <a:lnTo>
                    <a:pt x="146" y="82"/>
                  </a:lnTo>
                  <a:lnTo>
                    <a:pt x="145" y="85"/>
                  </a:lnTo>
                  <a:lnTo>
                    <a:pt x="145" y="88"/>
                  </a:lnTo>
                  <a:lnTo>
                    <a:pt x="145" y="92"/>
                  </a:lnTo>
                  <a:lnTo>
                    <a:pt x="145" y="96"/>
                  </a:lnTo>
                  <a:lnTo>
                    <a:pt x="145" y="100"/>
                  </a:lnTo>
                  <a:lnTo>
                    <a:pt x="145" y="104"/>
                  </a:lnTo>
                  <a:lnTo>
                    <a:pt x="145" y="107"/>
                  </a:lnTo>
                  <a:lnTo>
                    <a:pt x="143" y="110"/>
                  </a:lnTo>
                  <a:lnTo>
                    <a:pt x="143" y="114"/>
                  </a:lnTo>
                  <a:lnTo>
                    <a:pt x="143" y="116"/>
                  </a:lnTo>
                  <a:lnTo>
                    <a:pt x="143" y="119"/>
                  </a:lnTo>
                  <a:lnTo>
                    <a:pt x="142" y="122"/>
                  </a:lnTo>
                  <a:lnTo>
                    <a:pt x="142" y="124"/>
                  </a:lnTo>
                  <a:lnTo>
                    <a:pt x="140" y="121"/>
                  </a:lnTo>
                  <a:lnTo>
                    <a:pt x="140" y="120"/>
                  </a:lnTo>
                  <a:lnTo>
                    <a:pt x="140" y="118"/>
                  </a:lnTo>
                  <a:lnTo>
                    <a:pt x="140" y="113"/>
                  </a:lnTo>
                  <a:lnTo>
                    <a:pt x="140" y="112"/>
                  </a:lnTo>
                  <a:lnTo>
                    <a:pt x="140" y="110"/>
                  </a:lnTo>
                  <a:lnTo>
                    <a:pt x="140" y="106"/>
                  </a:lnTo>
                  <a:lnTo>
                    <a:pt x="140" y="104"/>
                  </a:lnTo>
                  <a:lnTo>
                    <a:pt x="140" y="101"/>
                  </a:lnTo>
                  <a:lnTo>
                    <a:pt x="140" y="98"/>
                  </a:lnTo>
                  <a:lnTo>
                    <a:pt x="140" y="96"/>
                  </a:lnTo>
                  <a:lnTo>
                    <a:pt x="139" y="92"/>
                  </a:lnTo>
                  <a:lnTo>
                    <a:pt x="139" y="90"/>
                  </a:lnTo>
                  <a:lnTo>
                    <a:pt x="139" y="86"/>
                  </a:lnTo>
                  <a:lnTo>
                    <a:pt x="139" y="84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4"/>
                  </a:lnTo>
                  <a:lnTo>
                    <a:pt x="138" y="72"/>
                  </a:lnTo>
                  <a:lnTo>
                    <a:pt x="138" y="69"/>
                  </a:lnTo>
                  <a:lnTo>
                    <a:pt x="138" y="66"/>
                  </a:lnTo>
                  <a:lnTo>
                    <a:pt x="138" y="65"/>
                  </a:lnTo>
                  <a:lnTo>
                    <a:pt x="136" y="60"/>
                  </a:lnTo>
                  <a:lnTo>
                    <a:pt x="136" y="58"/>
                  </a:lnTo>
                  <a:lnTo>
                    <a:pt x="135" y="60"/>
                  </a:lnTo>
                  <a:lnTo>
                    <a:pt x="135" y="63"/>
                  </a:lnTo>
                  <a:lnTo>
                    <a:pt x="135" y="65"/>
                  </a:lnTo>
                  <a:lnTo>
                    <a:pt x="135" y="68"/>
                  </a:lnTo>
                  <a:lnTo>
                    <a:pt x="135" y="69"/>
                  </a:lnTo>
                  <a:lnTo>
                    <a:pt x="135" y="71"/>
                  </a:lnTo>
                  <a:lnTo>
                    <a:pt x="135" y="74"/>
                  </a:lnTo>
                  <a:lnTo>
                    <a:pt x="135" y="76"/>
                  </a:lnTo>
                  <a:lnTo>
                    <a:pt x="135" y="78"/>
                  </a:lnTo>
                  <a:lnTo>
                    <a:pt x="133" y="80"/>
                  </a:lnTo>
                  <a:lnTo>
                    <a:pt x="133" y="84"/>
                  </a:lnTo>
                  <a:lnTo>
                    <a:pt x="133" y="88"/>
                  </a:lnTo>
                  <a:lnTo>
                    <a:pt x="133" y="91"/>
                  </a:lnTo>
                  <a:lnTo>
                    <a:pt x="133" y="94"/>
                  </a:lnTo>
                  <a:lnTo>
                    <a:pt x="133" y="98"/>
                  </a:lnTo>
                  <a:lnTo>
                    <a:pt x="133" y="101"/>
                  </a:lnTo>
                  <a:lnTo>
                    <a:pt x="132" y="105"/>
                  </a:lnTo>
                  <a:lnTo>
                    <a:pt x="132" y="107"/>
                  </a:lnTo>
                  <a:lnTo>
                    <a:pt x="132" y="110"/>
                  </a:lnTo>
                  <a:lnTo>
                    <a:pt x="132" y="113"/>
                  </a:lnTo>
                  <a:lnTo>
                    <a:pt x="131" y="115"/>
                  </a:lnTo>
                  <a:lnTo>
                    <a:pt x="131" y="119"/>
                  </a:lnTo>
                  <a:lnTo>
                    <a:pt x="129" y="120"/>
                  </a:lnTo>
                  <a:lnTo>
                    <a:pt x="129" y="118"/>
                  </a:lnTo>
                  <a:lnTo>
                    <a:pt x="129" y="116"/>
                  </a:lnTo>
                  <a:lnTo>
                    <a:pt x="129" y="114"/>
                  </a:lnTo>
                  <a:lnTo>
                    <a:pt x="129" y="110"/>
                  </a:lnTo>
                  <a:lnTo>
                    <a:pt x="129" y="108"/>
                  </a:lnTo>
                  <a:lnTo>
                    <a:pt x="129" y="107"/>
                  </a:lnTo>
                  <a:lnTo>
                    <a:pt x="129" y="105"/>
                  </a:lnTo>
                  <a:lnTo>
                    <a:pt x="129" y="101"/>
                  </a:lnTo>
                  <a:lnTo>
                    <a:pt x="129" y="99"/>
                  </a:lnTo>
                  <a:lnTo>
                    <a:pt x="129" y="96"/>
                  </a:lnTo>
                  <a:lnTo>
                    <a:pt x="129" y="93"/>
                  </a:lnTo>
                  <a:lnTo>
                    <a:pt x="128" y="91"/>
                  </a:lnTo>
                  <a:lnTo>
                    <a:pt x="128" y="88"/>
                  </a:lnTo>
                  <a:lnTo>
                    <a:pt x="128" y="85"/>
                  </a:lnTo>
                  <a:lnTo>
                    <a:pt x="128" y="83"/>
                  </a:lnTo>
                  <a:lnTo>
                    <a:pt x="128" y="80"/>
                  </a:lnTo>
                  <a:lnTo>
                    <a:pt x="128" y="77"/>
                  </a:lnTo>
                  <a:lnTo>
                    <a:pt x="126" y="74"/>
                  </a:lnTo>
                  <a:lnTo>
                    <a:pt x="126" y="72"/>
                  </a:lnTo>
                  <a:lnTo>
                    <a:pt x="126" y="69"/>
                  </a:lnTo>
                  <a:lnTo>
                    <a:pt x="126" y="68"/>
                  </a:lnTo>
                  <a:lnTo>
                    <a:pt x="126" y="65"/>
                  </a:lnTo>
                  <a:lnTo>
                    <a:pt x="125" y="62"/>
                  </a:lnTo>
                  <a:lnTo>
                    <a:pt x="124" y="60"/>
                  </a:lnTo>
                  <a:lnTo>
                    <a:pt x="124" y="62"/>
                  </a:lnTo>
                  <a:lnTo>
                    <a:pt x="124" y="63"/>
                  </a:lnTo>
                  <a:lnTo>
                    <a:pt x="124" y="64"/>
                  </a:lnTo>
                  <a:lnTo>
                    <a:pt x="124" y="68"/>
                  </a:lnTo>
                  <a:lnTo>
                    <a:pt x="124" y="69"/>
                  </a:lnTo>
                  <a:lnTo>
                    <a:pt x="124" y="71"/>
                  </a:lnTo>
                  <a:lnTo>
                    <a:pt x="124" y="72"/>
                  </a:lnTo>
                  <a:lnTo>
                    <a:pt x="124" y="74"/>
                  </a:lnTo>
                  <a:lnTo>
                    <a:pt x="122" y="77"/>
                  </a:lnTo>
                  <a:lnTo>
                    <a:pt x="122" y="79"/>
                  </a:lnTo>
                  <a:lnTo>
                    <a:pt x="122" y="83"/>
                  </a:lnTo>
                  <a:lnTo>
                    <a:pt x="122" y="86"/>
                  </a:lnTo>
                  <a:lnTo>
                    <a:pt x="122" y="90"/>
                  </a:lnTo>
                  <a:lnTo>
                    <a:pt x="122" y="93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2"/>
                  </a:lnTo>
                  <a:lnTo>
                    <a:pt x="121" y="106"/>
                  </a:lnTo>
                  <a:lnTo>
                    <a:pt x="121" y="108"/>
                  </a:lnTo>
                  <a:lnTo>
                    <a:pt x="121" y="112"/>
                  </a:lnTo>
                  <a:lnTo>
                    <a:pt x="121" y="114"/>
                  </a:lnTo>
                  <a:lnTo>
                    <a:pt x="119" y="115"/>
                  </a:lnTo>
                  <a:lnTo>
                    <a:pt x="119" y="119"/>
                  </a:lnTo>
                  <a:lnTo>
                    <a:pt x="118" y="120"/>
                  </a:lnTo>
                  <a:lnTo>
                    <a:pt x="118" y="118"/>
                  </a:lnTo>
                  <a:lnTo>
                    <a:pt x="118" y="116"/>
                  </a:lnTo>
                  <a:lnTo>
                    <a:pt x="118" y="114"/>
                  </a:lnTo>
                  <a:lnTo>
                    <a:pt x="118" y="110"/>
                  </a:lnTo>
                  <a:lnTo>
                    <a:pt x="118" y="108"/>
                  </a:lnTo>
                  <a:lnTo>
                    <a:pt x="118" y="106"/>
                  </a:lnTo>
                  <a:lnTo>
                    <a:pt x="118" y="104"/>
                  </a:lnTo>
                  <a:lnTo>
                    <a:pt x="116" y="101"/>
                  </a:lnTo>
                  <a:lnTo>
                    <a:pt x="116" y="99"/>
                  </a:lnTo>
                  <a:lnTo>
                    <a:pt x="116" y="96"/>
                  </a:lnTo>
                  <a:lnTo>
                    <a:pt x="116" y="94"/>
                  </a:lnTo>
                  <a:lnTo>
                    <a:pt x="116" y="92"/>
                  </a:lnTo>
                  <a:lnTo>
                    <a:pt x="116" y="90"/>
                  </a:lnTo>
                  <a:lnTo>
                    <a:pt x="116" y="88"/>
                  </a:lnTo>
                  <a:lnTo>
                    <a:pt x="116" y="84"/>
                  </a:lnTo>
                  <a:lnTo>
                    <a:pt x="116" y="82"/>
                  </a:lnTo>
                  <a:lnTo>
                    <a:pt x="116" y="79"/>
                  </a:lnTo>
                  <a:lnTo>
                    <a:pt x="116" y="77"/>
                  </a:lnTo>
                  <a:lnTo>
                    <a:pt x="115" y="74"/>
                  </a:lnTo>
                  <a:lnTo>
                    <a:pt x="115" y="72"/>
                  </a:lnTo>
                  <a:lnTo>
                    <a:pt x="115" y="70"/>
                  </a:lnTo>
                  <a:lnTo>
                    <a:pt x="115" y="68"/>
                  </a:lnTo>
                  <a:lnTo>
                    <a:pt x="114" y="64"/>
                  </a:lnTo>
                  <a:lnTo>
                    <a:pt x="114" y="63"/>
                  </a:lnTo>
                  <a:lnTo>
                    <a:pt x="112" y="64"/>
                  </a:lnTo>
                  <a:lnTo>
                    <a:pt x="112" y="65"/>
                  </a:lnTo>
                  <a:lnTo>
                    <a:pt x="112" y="66"/>
                  </a:lnTo>
                  <a:lnTo>
                    <a:pt x="112" y="69"/>
                  </a:lnTo>
                  <a:lnTo>
                    <a:pt x="112" y="70"/>
                  </a:lnTo>
                  <a:lnTo>
                    <a:pt x="112" y="71"/>
                  </a:lnTo>
                  <a:lnTo>
                    <a:pt x="112" y="74"/>
                  </a:lnTo>
                  <a:lnTo>
                    <a:pt x="112" y="77"/>
                  </a:lnTo>
                  <a:lnTo>
                    <a:pt x="111" y="79"/>
                  </a:lnTo>
                  <a:lnTo>
                    <a:pt x="111" y="82"/>
                  </a:lnTo>
                  <a:lnTo>
                    <a:pt x="111" y="85"/>
                  </a:lnTo>
                  <a:lnTo>
                    <a:pt x="111" y="88"/>
                  </a:lnTo>
                  <a:lnTo>
                    <a:pt x="111" y="91"/>
                  </a:lnTo>
                  <a:lnTo>
                    <a:pt x="111" y="94"/>
                  </a:lnTo>
                  <a:lnTo>
                    <a:pt x="111" y="96"/>
                  </a:lnTo>
                  <a:lnTo>
                    <a:pt x="111" y="100"/>
                  </a:lnTo>
                  <a:lnTo>
                    <a:pt x="109" y="102"/>
                  </a:lnTo>
                  <a:lnTo>
                    <a:pt x="109" y="105"/>
                  </a:lnTo>
                  <a:lnTo>
                    <a:pt x="109" y="107"/>
                  </a:lnTo>
                  <a:lnTo>
                    <a:pt x="109" y="110"/>
                  </a:lnTo>
                  <a:lnTo>
                    <a:pt x="109" y="112"/>
                  </a:lnTo>
                  <a:lnTo>
                    <a:pt x="108" y="115"/>
                  </a:lnTo>
                  <a:lnTo>
                    <a:pt x="108" y="116"/>
                  </a:lnTo>
                  <a:lnTo>
                    <a:pt x="107" y="114"/>
                  </a:lnTo>
                  <a:lnTo>
                    <a:pt x="107" y="113"/>
                  </a:lnTo>
                  <a:lnTo>
                    <a:pt x="105" y="110"/>
                  </a:lnTo>
                  <a:lnTo>
                    <a:pt x="105" y="107"/>
                  </a:lnTo>
                  <a:lnTo>
                    <a:pt x="105" y="106"/>
                  </a:lnTo>
                  <a:lnTo>
                    <a:pt x="105" y="104"/>
                  </a:lnTo>
                  <a:lnTo>
                    <a:pt x="105" y="101"/>
                  </a:lnTo>
                  <a:lnTo>
                    <a:pt x="105" y="100"/>
                  </a:lnTo>
                  <a:lnTo>
                    <a:pt x="105" y="96"/>
                  </a:lnTo>
                  <a:lnTo>
                    <a:pt x="104" y="94"/>
                  </a:lnTo>
                  <a:lnTo>
                    <a:pt x="105" y="92"/>
                  </a:lnTo>
                  <a:lnTo>
                    <a:pt x="105" y="90"/>
                  </a:lnTo>
                  <a:lnTo>
                    <a:pt x="105" y="88"/>
                  </a:lnTo>
                  <a:lnTo>
                    <a:pt x="105" y="85"/>
                  </a:lnTo>
                  <a:lnTo>
                    <a:pt x="105" y="83"/>
                  </a:lnTo>
                  <a:lnTo>
                    <a:pt x="105" y="80"/>
                  </a:lnTo>
                  <a:lnTo>
                    <a:pt x="105" y="78"/>
                  </a:lnTo>
                  <a:lnTo>
                    <a:pt x="105" y="76"/>
                  </a:lnTo>
                  <a:lnTo>
                    <a:pt x="105" y="74"/>
                  </a:lnTo>
                  <a:lnTo>
                    <a:pt x="104" y="72"/>
                  </a:lnTo>
                  <a:lnTo>
                    <a:pt x="104" y="70"/>
                  </a:lnTo>
                  <a:lnTo>
                    <a:pt x="104" y="69"/>
                  </a:lnTo>
                  <a:lnTo>
                    <a:pt x="102" y="65"/>
                  </a:lnTo>
                  <a:lnTo>
                    <a:pt x="102" y="64"/>
                  </a:lnTo>
                  <a:lnTo>
                    <a:pt x="101" y="66"/>
                  </a:lnTo>
                  <a:lnTo>
                    <a:pt x="101" y="68"/>
                  </a:lnTo>
                  <a:lnTo>
                    <a:pt x="101" y="69"/>
                  </a:lnTo>
                  <a:lnTo>
                    <a:pt x="101" y="71"/>
                  </a:lnTo>
                  <a:lnTo>
                    <a:pt x="101" y="74"/>
                  </a:lnTo>
                  <a:lnTo>
                    <a:pt x="101" y="77"/>
                  </a:lnTo>
                  <a:lnTo>
                    <a:pt x="100" y="80"/>
                  </a:lnTo>
                  <a:lnTo>
                    <a:pt x="100" y="84"/>
                  </a:lnTo>
                  <a:lnTo>
                    <a:pt x="100" y="86"/>
                  </a:lnTo>
                  <a:lnTo>
                    <a:pt x="100" y="90"/>
                  </a:lnTo>
                  <a:lnTo>
                    <a:pt x="100" y="92"/>
                  </a:lnTo>
                  <a:lnTo>
                    <a:pt x="100" y="96"/>
                  </a:lnTo>
                  <a:lnTo>
                    <a:pt x="100" y="98"/>
                  </a:lnTo>
                  <a:lnTo>
                    <a:pt x="100" y="101"/>
                  </a:lnTo>
                  <a:lnTo>
                    <a:pt x="98" y="104"/>
                  </a:lnTo>
                  <a:lnTo>
                    <a:pt x="98" y="106"/>
                  </a:lnTo>
                  <a:lnTo>
                    <a:pt x="98" y="108"/>
                  </a:lnTo>
                  <a:lnTo>
                    <a:pt x="98" y="110"/>
                  </a:lnTo>
                  <a:lnTo>
                    <a:pt x="98" y="112"/>
                  </a:lnTo>
                  <a:lnTo>
                    <a:pt x="97" y="115"/>
                  </a:lnTo>
                  <a:lnTo>
                    <a:pt x="97" y="116"/>
                  </a:lnTo>
                  <a:lnTo>
                    <a:pt x="95" y="114"/>
                  </a:lnTo>
                  <a:lnTo>
                    <a:pt x="95" y="113"/>
                  </a:lnTo>
                  <a:lnTo>
                    <a:pt x="94" y="110"/>
                  </a:lnTo>
                  <a:lnTo>
                    <a:pt x="94" y="108"/>
                  </a:lnTo>
                  <a:lnTo>
                    <a:pt x="94" y="106"/>
                  </a:lnTo>
                  <a:lnTo>
                    <a:pt x="94" y="105"/>
                  </a:lnTo>
                  <a:lnTo>
                    <a:pt x="94" y="102"/>
                  </a:lnTo>
                  <a:lnTo>
                    <a:pt x="94" y="101"/>
                  </a:lnTo>
                  <a:lnTo>
                    <a:pt x="94" y="99"/>
                  </a:lnTo>
                  <a:lnTo>
                    <a:pt x="92" y="96"/>
                  </a:lnTo>
                  <a:lnTo>
                    <a:pt x="94" y="92"/>
                  </a:lnTo>
                  <a:lnTo>
                    <a:pt x="94" y="88"/>
                  </a:lnTo>
                  <a:lnTo>
                    <a:pt x="94" y="84"/>
                  </a:lnTo>
                  <a:lnTo>
                    <a:pt x="94" y="79"/>
                  </a:lnTo>
                  <a:lnTo>
                    <a:pt x="92" y="74"/>
                  </a:lnTo>
                  <a:lnTo>
                    <a:pt x="92" y="72"/>
                  </a:lnTo>
                  <a:lnTo>
                    <a:pt x="91" y="69"/>
                  </a:lnTo>
                  <a:lnTo>
                    <a:pt x="91" y="68"/>
                  </a:lnTo>
                  <a:lnTo>
                    <a:pt x="90" y="69"/>
                  </a:lnTo>
                  <a:lnTo>
                    <a:pt x="90" y="70"/>
                  </a:lnTo>
                  <a:lnTo>
                    <a:pt x="90" y="71"/>
                  </a:lnTo>
                  <a:lnTo>
                    <a:pt x="90" y="74"/>
                  </a:lnTo>
                  <a:lnTo>
                    <a:pt x="89" y="76"/>
                  </a:lnTo>
                  <a:lnTo>
                    <a:pt x="89" y="78"/>
                  </a:lnTo>
                  <a:lnTo>
                    <a:pt x="89" y="83"/>
                  </a:lnTo>
                  <a:lnTo>
                    <a:pt x="89" y="85"/>
                  </a:lnTo>
                  <a:lnTo>
                    <a:pt x="89" y="88"/>
                  </a:lnTo>
                  <a:lnTo>
                    <a:pt x="89" y="90"/>
                  </a:lnTo>
                  <a:lnTo>
                    <a:pt x="89" y="93"/>
                  </a:lnTo>
                  <a:lnTo>
                    <a:pt x="89" y="96"/>
                  </a:lnTo>
                  <a:lnTo>
                    <a:pt x="89" y="98"/>
                  </a:lnTo>
                  <a:lnTo>
                    <a:pt x="89" y="100"/>
                  </a:lnTo>
                  <a:lnTo>
                    <a:pt x="87" y="104"/>
                  </a:lnTo>
                  <a:lnTo>
                    <a:pt x="87" y="106"/>
                  </a:lnTo>
                  <a:lnTo>
                    <a:pt x="87" y="107"/>
                  </a:lnTo>
                  <a:lnTo>
                    <a:pt x="86" y="110"/>
                  </a:lnTo>
                  <a:lnTo>
                    <a:pt x="86" y="114"/>
                  </a:lnTo>
                  <a:lnTo>
                    <a:pt x="84" y="115"/>
                  </a:lnTo>
                  <a:lnTo>
                    <a:pt x="83" y="113"/>
                  </a:lnTo>
                  <a:lnTo>
                    <a:pt x="83" y="112"/>
                  </a:lnTo>
                  <a:lnTo>
                    <a:pt x="83" y="110"/>
                  </a:lnTo>
                  <a:lnTo>
                    <a:pt x="83" y="107"/>
                  </a:lnTo>
                  <a:lnTo>
                    <a:pt x="83" y="106"/>
                  </a:lnTo>
                  <a:lnTo>
                    <a:pt x="83" y="104"/>
                  </a:lnTo>
                  <a:lnTo>
                    <a:pt x="83" y="102"/>
                  </a:lnTo>
                  <a:lnTo>
                    <a:pt x="82" y="100"/>
                  </a:lnTo>
                  <a:lnTo>
                    <a:pt x="82" y="98"/>
                  </a:lnTo>
                  <a:lnTo>
                    <a:pt x="82" y="96"/>
                  </a:lnTo>
                  <a:lnTo>
                    <a:pt x="82" y="92"/>
                  </a:lnTo>
                  <a:lnTo>
                    <a:pt x="82" y="88"/>
                  </a:lnTo>
                  <a:lnTo>
                    <a:pt x="82" y="84"/>
                  </a:lnTo>
                  <a:lnTo>
                    <a:pt x="82" y="80"/>
                  </a:lnTo>
                  <a:lnTo>
                    <a:pt x="80" y="77"/>
                  </a:lnTo>
                  <a:lnTo>
                    <a:pt x="80" y="74"/>
                  </a:lnTo>
                  <a:lnTo>
                    <a:pt x="80" y="72"/>
                  </a:lnTo>
                  <a:lnTo>
                    <a:pt x="79" y="71"/>
                  </a:lnTo>
                  <a:lnTo>
                    <a:pt x="79" y="72"/>
                  </a:lnTo>
                  <a:lnTo>
                    <a:pt x="77" y="74"/>
                  </a:lnTo>
                  <a:lnTo>
                    <a:pt x="77" y="76"/>
                  </a:lnTo>
                  <a:lnTo>
                    <a:pt x="77" y="78"/>
                  </a:lnTo>
                  <a:lnTo>
                    <a:pt x="77" y="80"/>
                  </a:lnTo>
                  <a:lnTo>
                    <a:pt x="76" y="84"/>
                  </a:lnTo>
                  <a:lnTo>
                    <a:pt x="77" y="88"/>
                  </a:lnTo>
                  <a:lnTo>
                    <a:pt x="77" y="93"/>
                  </a:lnTo>
                  <a:lnTo>
                    <a:pt x="77" y="98"/>
                  </a:lnTo>
                  <a:lnTo>
                    <a:pt x="76" y="102"/>
                  </a:lnTo>
                  <a:lnTo>
                    <a:pt x="76" y="106"/>
                  </a:lnTo>
                  <a:lnTo>
                    <a:pt x="74" y="108"/>
                  </a:lnTo>
                  <a:lnTo>
                    <a:pt x="73" y="112"/>
                  </a:lnTo>
                  <a:lnTo>
                    <a:pt x="73" y="113"/>
                  </a:lnTo>
                  <a:lnTo>
                    <a:pt x="72" y="110"/>
                  </a:lnTo>
                  <a:lnTo>
                    <a:pt x="72" y="108"/>
                  </a:lnTo>
                  <a:lnTo>
                    <a:pt x="72" y="106"/>
                  </a:lnTo>
                  <a:lnTo>
                    <a:pt x="70" y="104"/>
                  </a:lnTo>
                  <a:lnTo>
                    <a:pt x="70" y="100"/>
                  </a:lnTo>
                  <a:lnTo>
                    <a:pt x="70" y="96"/>
                  </a:lnTo>
                  <a:lnTo>
                    <a:pt x="70" y="92"/>
                  </a:lnTo>
                  <a:lnTo>
                    <a:pt x="70" y="88"/>
                  </a:lnTo>
                  <a:lnTo>
                    <a:pt x="70" y="84"/>
                  </a:lnTo>
                  <a:lnTo>
                    <a:pt x="69" y="80"/>
                  </a:lnTo>
                  <a:lnTo>
                    <a:pt x="69" y="77"/>
                  </a:lnTo>
                  <a:lnTo>
                    <a:pt x="69" y="74"/>
                  </a:lnTo>
                  <a:lnTo>
                    <a:pt x="67" y="72"/>
                  </a:lnTo>
                  <a:lnTo>
                    <a:pt x="66" y="74"/>
                  </a:lnTo>
                  <a:lnTo>
                    <a:pt x="66" y="76"/>
                  </a:lnTo>
                  <a:lnTo>
                    <a:pt x="66" y="78"/>
                  </a:lnTo>
                  <a:lnTo>
                    <a:pt x="66" y="80"/>
                  </a:lnTo>
                  <a:lnTo>
                    <a:pt x="65" y="83"/>
                  </a:lnTo>
                  <a:lnTo>
                    <a:pt x="65" y="88"/>
                  </a:lnTo>
                  <a:lnTo>
                    <a:pt x="65" y="91"/>
                  </a:lnTo>
                  <a:lnTo>
                    <a:pt x="65" y="94"/>
                  </a:lnTo>
                  <a:lnTo>
                    <a:pt x="65" y="98"/>
                  </a:lnTo>
                  <a:lnTo>
                    <a:pt x="63" y="101"/>
                  </a:lnTo>
                  <a:lnTo>
                    <a:pt x="63" y="105"/>
                  </a:lnTo>
                  <a:lnTo>
                    <a:pt x="63" y="106"/>
                  </a:lnTo>
                  <a:lnTo>
                    <a:pt x="62" y="108"/>
                  </a:lnTo>
                  <a:lnTo>
                    <a:pt x="60" y="107"/>
                  </a:lnTo>
                  <a:lnTo>
                    <a:pt x="60" y="106"/>
                  </a:lnTo>
                  <a:lnTo>
                    <a:pt x="60" y="105"/>
                  </a:lnTo>
                  <a:lnTo>
                    <a:pt x="60" y="102"/>
                  </a:lnTo>
                  <a:lnTo>
                    <a:pt x="60" y="100"/>
                  </a:lnTo>
                  <a:lnTo>
                    <a:pt x="59" y="98"/>
                  </a:lnTo>
                  <a:lnTo>
                    <a:pt x="59" y="94"/>
                  </a:lnTo>
                  <a:lnTo>
                    <a:pt x="60" y="92"/>
                  </a:lnTo>
                  <a:lnTo>
                    <a:pt x="59" y="88"/>
                  </a:lnTo>
                  <a:lnTo>
                    <a:pt x="59" y="85"/>
                  </a:lnTo>
                  <a:lnTo>
                    <a:pt x="59" y="82"/>
                  </a:lnTo>
                  <a:lnTo>
                    <a:pt x="58" y="78"/>
                  </a:lnTo>
                  <a:lnTo>
                    <a:pt x="58" y="76"/>
                  </a:lnTo>
                  <a:lnTo>
                    <a:pt x="56" y="74"/>
                  </a:lnTo>
                  <a:lnTo>
                    <a:pt x="55" y="74"/>
                  </a:lnTo>
                  <a:lnTo>
                    <a:pt x="55" y="76"/>
                  </a:lnTo>
                  <a:lnTo>
                    <a:pt x="55" y="77"/>
                  </a:lnTo>
                  <a:lnTo>
                    <a:pt x="53" y="79"/>
                  </a:lnTo>
                  <a:lnTo>
                    <a:pt x="53" y="80"/>
                  </a:lnTo>
                  <a:lnTo>
                    <a:pt x="53" y="84"/>
                  </a:lnTo>
                  <a:lnTo>
                    <a:pt x="53" y="88"/>
                  </a:lnTo>
                  <a:lnTo>
                    <a:pt x="53" y="91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2" y="102"/>
                  </a:lnTo>
                  <a:lnTo>
                    <a:pt x="51" y="105"/>
                  </a:lnTo>
                  <a:lnTo>
                    <a:pt x="51" y="107"/>
                  </a:lnTo>
                  <a:lnTo>
                    <a:pt x="49" y="108"/>
                  </a:lnTo>
                  <a:lnTo>
                    <a:pt x="49" y="106"/>
                  </a:lnTo>
                  <a:lnTo>
                    <a:pt x="49" y="105"/>
                  </a:lnTo>
                  <a:lnTo>
                    <a:pt x="48" y="102"/>
                  </a:lnTo>
                  <a:lnTo>
                    <a:pt x="48" y="100"/>
                  </a:lnTo>
                  <a:lnTo>
                    <a:pt x="48" y="98"/>
                  </a:lnTo>
                  <a:lnTo>
                    <a:pt x="48" y="94"/>
                  </a:lnTo>
                  <a:lnTo>
                    <a:pt x="48" y="91"/>
                  </a:lnTo>
                  <a:lnTo>
                    <a:pt x="48" y="88"/>
                  </a:lnTo>
                  <a:lnTo>
                    <a:pt x="48" y="85"/>
                  </a:lnTo>
                  <a:lnTo>
                    <a:pt x="46" y="82"/>
                  </a:lnTo>
                  <a:lnTo>
                    <a:pt x="46" y="78"/>
                  </a:lnTo>
                  <a:lnTo>
                    <a:pt x="45" y="77"/>
                  </a:lnTo>
                  <a:lnTo>
                    <a:pt x="45" y="74"/>
                  </a:lnTo>
                  <a:lnTo>
                    <a:pt x="43" y="74"/>
                  </a:lnTo>
                  <a:lnTo>
                    <a:pt x="43" y="76"/>
                  </a:lnTo>
                  <a:lnTo>
                    <a:pt x="43" y="77"/>
                  </a:lnTo>
                  <a:lnTo>
                    <a:pt x="42" y="78"/>
                  </a:lnTo>
                  <a:lnTo>
                    <a:pt x="42" y="80"/>
                  </a:lnTo>
                  <a:lnTo>
                    <a:pt x="42" y="83"/>
                  </a:lnTo>
                  <a:lnTo>
                    <a:pt x="42" y="85"/>
                  </a:lnTo>
                  <a:lnTo>
                    <a:pt x="42" y="88"/>
                  </a:lnTo>
                  <a:lnTo>
                    <a:pt x="42" y="92"/>
                  </a:lnTo>
                  <a:lnTo>
                    <a:pt x="42" y="94"/>
                  </a:lnTo>
                  <a:lnTo>
                    <a:pt x="41" y="98"/>
                  </a:lnTo>
                  <a:lnTo>
                    <a:pt x="41" y="100"/>
                  </a:lnTo>
                  <a:lnTo>
                    <a:pt x="39" y="102"/>
                  </a:lnTo>
                  <a:lnTo>
                    <a:pt x="39" y="104"/>
                  </a:lnTo>
                  <a:lnTo>
                    <a:pt x="38" y="104"/>
                  </a:lnTo>
                  <a:lnTo>
                    <a:pt x="38" y="102"/>
                  </a:lnTo>
                  <a:lnTo>
                    <a:pt x="38" y="101"/>
                  </a:lnTo>
                  <a:lnTo>
                    <a:pt x="36" y="99"/>
                  </a:lnTo>
                  <a:lnTo>
                    <a:pt x="36" y="98"/>
                  </a:lnTo>
                  <a:lnTo>
                    <a:pt x="36" y="96"/>
                  </a:lnTo>
                  <a:lnTo>
                    <a:pt x="36" y="93"/>
                  </a:lnTo>
                  <a:lnTo>
                    <a:pt x="36" y="88"/>
                  </a:lnTo>
                  <a:lnTo>
                    <a:pt x="36" y="86"/>
                  </a:lnTo>
                  <a:lnTo>
                    <a:pt x="36" y="83"/>
                  </a:lnTo>
                  <a:lnTo>
                    <a:pt x="35" y="80"/>
                  </a:lnTo>
                  <a:lnTo>
                    <a:pt x="35" y="78"/>
                  </a:lnTo>
                  <a:lnTo>
                    <a:pt x="34" y="78"/>
                  </a:lnTo>
                  <a:lnTo>
                    <a:pt x="34" y="77"/>
                  </a:lnTo>
                  <a:lnTo>
                    <a:pt x="33" y="77"/>
                  </a:lnTo>
                  <a:lnTo>
                    <a:pt x="33" y="79"/>
                  </a:lnTo>
                  <a:lnTo>
                    <a:pt x="33" y="80"/>
                  </a:lnTo>
                  <a:lnTo>
                    <a:pt x="31" y="83"/>
                  </a:lnTo>
                  <a:lnTo>
                    <a:pt x="31" y="84"/>
                  </a:lnTo>
                  <a:lnTo>
                    <a:pt x="31" y="86"/>
                  </a:lnTo>
                  <a:lnTo>
                    <a:pt x="31" y="88"/>
                  </a:lnTo>
                  <a:lnTo>
                    <a:pt x="31" y="92"/>
                  </a:lnTo>
                  <a:lnTo>
                    <a:pt x="31" y="96"/>
                  </a:lnTo>
                  <a:lnTo>
                    <a:pt x="31" y="98"/>
                  </a:lnTo>
                  <a:lnTo>
                    <a:pt x="30" y="100"/>
                  </a:lnTo>
                  <a:lnTo>
                    <a:pt x="30" y="102"/>
                  </a:lnTo>
                  <a:lnTo>
                    <a:pt x="28" y="104"/>
                  </a:lnTo>
                  <a:lnTo>
                    <a:pt x="28" y="105"/>
                  </a:lnTo>
                  <a:lnTo>
                    <a:pt x="27" y="105"/>
                  </a:lnTo>
                  <a:lnTo>
                    <a:pt x="27" y="102"/>
                  </a:lnTo>
                  <a:lnTo>
                    <a:pt x="27" y="101"/>
                  </a:lnTo>
                  <a:lnTo>
                    <a:pt x="27" y="99"/>
                  </a:lnTo>
                  <a:lnTo>
                    <a:pt x="25" y="98"/>
                  </a:lnTo>
                  <a:lnTo>
                    <a:pt x="25" y="96"/>
                  </a:lnTo>
                  <a:lnTo>
                    <a:pt x="25" y="93"/>
                  </a:lnTo>
                  <a:lnTo>
                    <a:pt x="25" y="90"/>
                  </a:lnTo>
                  <a:lnTo>
                    <a:pt x="25" y="86"/>
                  </a:lnTo>
                  <a:lnTo>
                    <a:pt x="25" y="84"/>
                  </a:lnTo>
                  <a:lnTo>
                    <a:pt x="24" y="82"/>
                  </a:lnTo>
                  <a:lnTo>
                    <a:pt x="24" y="79"/>
                  </a:lnTo>
                  <a:lnTo>
                    <a:pt x="23" y="78"/>
                  </a:lnTo>
                  <a:lnTo>
                    <a:pt x="23" y="77"/>
                  </a:lnTo>
                  <a:lnTo>
                    <a:pt x="21" y="77"/>
                  </a:lnTo>
                  <a:lnTo>
                    <a:pt x="21" y="79"/>
                  </a:lnTo>
                  <a:lnTo>
                    <a:pt x="20" y="79"/>
                  </a:lnTo>
                  <a:lnTo>
                    <a:pt x="20" y="80"/>
                  </a:lnTo>
                  <a:lnTo>
                    <a:pt x="20" y="83"/>
                  </a:lnTo>
                  <a:lnTo>
                    <a:pt x="20" y="84"/>
                  </a:lnTo>
                  <a:lnTo>
                    <a:pt x="18" y="86"/>
                  </a:lnTo>
                  <a:lnTo>
                    <a:pt x="18" y="88"/>
                  </a:lnTo>
                  <a:lnTo>
                    <a:pt x="18" y="91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18" y="99"/>
                  </a:lnTo>
                  <a:lnTo>
                    <a:pt x="17" y="101"/>
                  </a:lnTo>
                  <a:lnTo>
                    <a:pt x="16" y="102"/>
                  </a:lnTo>
                  <a:lnTo>
                    <a:pt x="16" y="104"/>
                  </a:lnTo>
                  <a:lnTo>
                    <a:pt x="14" y="104"/>
                  </a:lnTo>
                  <a:lnTo>
                    <a:pt x="14" y="102"/>
                  </a:lnTo>
                  <a:lnTo>
                    <a:pt x="13" y="102"/>
                  </a:lnTo>
                  <a:lnTo>
                    <a:pt x="13" y="101"/>
                  </a:lnTo>
                  <a:lnTo>
                    <a:pt x="13" y="100"/>
                  </a:lnTo>
                  <a:lnTo>
                    <a:pt x="13" y="99"/>
                  </a:lnTo>
                  <a:lnTo>
                    <a:pt x="13" y="96"/>
                  </a:lnTo>
                  <a:lnTo>
                    <a:pt x="13" y="94"/>
                  </a:lnTo>
                  <a:lnTo>
                    <a:pt x="13" y="91"/>
                  </a:lnTo>
                  <a:lnTo>
                    <a:pt x="13" y="88"/>
                  </a:lnTo>
                  <a:lnTo>
                    <a:pt x="13" y="86"/>
                  </a:lnTo>
                  <a:lnTo>
                    <a:pt x="11" y="85"/>
                  </a:lnTo>
                  <a:lnTo>
                    <a:pt x="10" y="85"/>
                  </a:lnTo>
                  <a:lnTo>
                    <a:pt x="9" y="88"/>
                  </a:lnTo>
                  <a:lnTo>
                    <a:pt x="7" y="91"/>
                  </a:lnTo>
                  <a:lnTo>
                    <a:pt x="7" y="94"/>
                  </a:lnTo>
                  <a:lnTo>
                    <a:pt x="6" y="96"/>
                  </a:lnTo>
                  <a:lnTo>
                    <a:pt x="4" y="98"/>
                  </a:lnTo>
                  <a:lnTo>
                    <a:pt x="4" y="99"/>
                  </a:lnTo>
                  <a:lnTo>
                    <a:pt x="3" y="98"/>
                  </a:lnTo>
                  <a:lnTo>
                    <a:pt x="1" y="96"/>
                  </a:lnTo>
                  <a:lnTo>
                    <a:pt x="0" y="92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8713" name="Freeform 198"/>
            <p:cNvSpPr>
              <a:spLocks/>
            </p:cNvSpPr>
            <p:nvPr/>
          </p:nvSpPr>
          <p:spPr bwMode="auto">
            <a:xfrm>
              <a:off x="2186" y="2792"/>
              <a:ext cx="271" cy="201"/>
            </a:xfrm>
            <a:custGeom>
              <a:avLst/>
              <a:gdLst>
                <a:gd name="T0" fmla="*/ 2 w 271"/>
                <a:gd name="T1" fmla="*/ 22 h 201"/>
                <a:gd name="T2" fmla="*/ 8 w 271"/>
                <a:gd name="T3" fmla="*/ 35 h 201"/>
                <a:gd name="T4" fmla="*/ 8 w 271"/>
                <a:gd name="T5" fmla="*/ 102 h 201"/>
                <a:gd name="T6" fmla="*/ 10 w 271"/>
                <a:gd name="T7" fmla="*/ 172 h 201"/>
                <a:gd name="T8" fmla="*/ 13 w 271"/>
                <a:gd name="T9" fmla="*/ 161 h 201"/>
                <a:gd name="T10" fmla="*/ 14 w 271"/>
                <a:gd name="T11" fmla="*/ 56 h 201"/>
                <a:gd name="T12" fmla="*/ 18 w 271"/>
                <a:gd name="T13" fmla="*/ 35 h 201"/>
                <a:gd name="T14" fmla="*/ 18 w 271"/>
                <a:gd name="T15" fmla="*/ 103 h 201"/>
                <a:gd name="T16" fmla="*/ 21 w 271"/>
                <a:gd name="T17" fmla="*/ 178 h 201"/>
                <a:gd name="T18" fmla="*/ 23 w 271"/>
                <a:gd name="T19" fmla="*/ 147 h 201"/>
                <a:gd name="T20" fmla="*/ 24 w 271"/>
                <a:gd name="T21" fmla="*/ 53 h 201"/>
                <a:gd name="T22" fmla="*/ 28 w 271"/>
                <a:gd name="T23" fmla="*/ 39 h 201"/>
                <a:gd name="T24" fmla="*/ 29 w 271"/>
                <a:gd name="T25" fmla="*/ 137 h 201"/>
                <a:gd name="T26" fmla="*/ 33 w 271"/>
                <a:gd name="T27" fmla="*/ 170 h 201"/>
                <a:gd name="T28" fmla="*/ 33 w 271"/>
                <a:gd name="T29" fmla="*/ 91 h 201"/>
                <a:gd name="T30" fmla="*/ 37 w 271"/>
                <a:gd name="T31" fmla="*/ 30 h 201"/>
                <a:gd name="T32" fmla="*/ 38 w 271"/>
                <a:gd name="T33" fmla="*/ 96 h 201"/>
                <a:gd name="T34" fmla="*/ 42 w 271"/>
                <a:gd name="T35" fmla="*/ 182 h 201"/>
                <a:gd name="T36" fmla="*/ 44 w 271"/>
                <a:gd name="T37" fmla="*/ 122 h 201"/>
                <a:gd name="T38" fmla="*/ 48 w 271"/>
                <a:gd name="T39" fmla="*/ 38 h 201"/>
                <a:gd name="T40" fmla="*/ 50 w 271"/>
                <a:gd name="T41" fmla="*/ 97 h 201"/>
                <a:gd name="T42" fmla="*/ 52 w 271"/>
                <a:gd name="T43" fmla="*/ 170 h 201"/>
                <a:gd name="T44" fmla="*/ 54 w 271"/>
                <a:gd name="T45" fmla="*/ 117 h 201"/>
                <a:gd name="T46" fmla="*/ 57 w 271"/>
                <a:gd name="T47" fmla="*/ 42 h 201"/>
                <a:gd name="T48" fmla="*/ 61 w 271"/>
                <a:gd name="T49" fmla="*/ 99 h 201"/>
                <a:gd name="T50" fmla="*/ 65 w 271"/>
                <a:gd name="T51" fmla="*/ 161 h 201"/>
                <a:gd name="T52" fmla="*/ 65 w 271"/>
                <a:gd name="T53" fmla="*/ 97 h 201"/>
                <a:gd name="T54" fmla="*/ 69 w 271"/>
                <a:gd name="T55" fmla="*/ 46 h 201"/>
                <a:gd name="T56" fmla="*/ 70 w 271"/>
                <a:gd name="T57" fmla="*/ 117 h 201"/>
                <a:gd name="T58" fmla="*/ 76 w 271"/>
                <a:gd name="T59" fmla="*/ 146 h 201"/>
                <a:gd name="T60" fmla="*/ 77 w 271"/>
                <a:gd name="T61" fmla="*/ 87 h 201"/>
                <a:gd name="T62" fmla="*/ 79 w 271"/>
                <a:gd name="T63" fmla="*/ 63 h 201"/>
                <a:gd name="T64" fmla="*/ 82 w 271"/>
                <a:gd name="T65" fmla="*/ 130 h 201"/>
                <a:gd name="T66" fmla="*/ 86 w 271"/>
                <a:gd name="T67" fmla="*/ 127 h 201"/>
                <a:gd name="T68" fmla="*/ 91 w 271"/>
                <a:gd name="T69" fmla="*/ 60 h 201"/>
                <a:gd name="T70" fmla="*/ 92 w 271"/>
                <a:gd name="T71" fmla="*/ 132 h 201"/>
                <a:gd name="T72" fmla="*/ 95 w 271"/>
                <a:gd name="T73" fmla="*/ 112 h 201"/>
                <a:gd name="T74" fmla="*/ 100 w 271"/>
                <a:gd name="T75" fmla="*/ 81 h 201"/>
                <a:gd name="T76" fmla="*/ 106 w 271"/>
                <a:gd name="T77" fmla="*/ 149 h 201"/>
                <a:gd name="T78" fmla="*/ 110 w 271"/>
                <a:gd name="T79" fmla="*/ 61 h 201"/>
                <a:gd name="T80" fmla="*/ 114 w 271"/>
                <a:gd name="T81" fmla="*/ 139 h 201"/>
                <a:gd name="T82" fmla="*/ 119 w 271"/>
                <a:gd name="T83" fmla="*/ 74 h 201"/>
                <a:gd name="T84" fmla="*/ 124 w 271"/>
                <a:gd name="T85" fmla="*/ 127 h 201"/>
                <a:gd name="T86" fmla="*/ 129 w 271"/>
                <a:gd name="T87" fmla="*/ 79 h 201"/>
                <a:gd name="T88" fmla="*/ 133 w 271"/>
                <a:gd name="T89" fmla="*/ 122 h 201"/>
                <a:gd name="T90" fmla="*/ 139 w 271"/>
                <a:gd name="T91" fmla="*/ 84 h 201"/>
                <a:gd name="T92" fmla="*/ 145 w 271"/>
                <a:gd name="T93" fmla="*/ 124 h 201"/>
                <a:gd name="T94" fmla="*/ 150 w 271"/>
                <a:gd name="T95" fmla="*/ 84 h 201"/>
                <a:gd name="T96" fmla="*/ 155 w 271"/>
                <a:gd name="T97" fmla="*/ 127 h 201"/>
                <a:gd name="T98" fmla="*/ 160 w 271"/>
                <a:gd name="T99" fmla="*/ 82 h 201"/>
                <a:gd name="T100" fmla="*/ 165 w 271"/>
                <a:gd name="T101" fmla="*/ 124 h 201"/>
                <a:gd name="T102" fmla="*/ 170 w 271"/>
                <a:gd name="T103" fmla="*/ 87 h 201"/>
                <a:gd name="T104" fmla="*/ 175 w 271"/>
                <a:gd name="T105" fmla="*/ 124 h 201"/>
                <a:gd name="T106" fmla="*/ 182 w 271"/>
                <a:gd name="T107" fmla="*/ 79 h 201"/>
                <a:gd name="T108" fmla="*/ 189 w 271"/>
                <a:gd name="T109" fmla="*/ 120 h 201"/>
                <a:gd name="T110" fmla="*/ 196 w 271"/>
                <a:gd name="T111" fmla="*/ 94 h 201"/>
                <a:gd name="T112" fmla="*/ 203 w 271"/>
                <a:gd name="T113" fmla="*/ 81 h 201"/>
                <a:gd name="T114" fmla="*/ 211 w 271"/>
                <a:gd name="T115" fmla="*/ 97 h 201"/>
                <a:gd name="T116" fmla="*/ 221 w 271"/>
                <a:gd name="T117" fmla="*/ 115 h 201"/>
                <a:gd name="T118" fmla="*/ 230 w 271"/>
                <a:gd name="T119" fmla="*/ 122 h 201"/>
                <a:gd name="T120" fmla="*/ 238 w 271"/>
                <a:gd name="T121" fmla="*/ 115 h 201"/>
                <a:gd name="T122" fmla="*/ 247 w 271"/>
                <a:gd name="T123" fmla="*/ 102 h 201"/>
                <a:gd name="T124" fmla="*/ 257 w 271"/>
                <a:gd name="T125" fmla="*/ 92 h 2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1"/>
                <a:gd name="T190" fmla="*/ 0 h 201"/>
                <a:gd name="T191" fmla="*/ 271 w 271"/>
                <a:gd name="T192" fmla="*/ 201 h 20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1" h="201">
                  <a:moveTo>
                    <a:pt x="0" y="104"/>
                  </a:moveTo>
                  <a:lnTo>
                    <a:pt x="0" y="102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0" y="94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1" y="64"/>
                  </a:lnTo>
                  <a:lnTo>
                    <a:pt x="1" y="60"/>
                  </a:lnTo>
                  <a:lnTo>
                    <a:pt x="1" y="55"/>
                  </a:lnTo>
                  <a:lnTo>
                    <a:pt x="1" y="51"/>
                  </a:lnTo>
                  <a:lnTo>
                    <a:pt x="1" y="48"/>
                  </a:lnTo>
                  <a:lnTo>
                    <a:pt x="1" y="44"/>
                  </a:lnTo>
                  <a:lnTo>
                    <a:pt x="1" y="39"/>
                  </a:lnTo>
                  <a:lnTo>
                    <a:pt x="2" y="36"/>
                  </a:lnTo>
                  <a:lnTo>
                    <a:pt x="2" y="32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2" y="22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7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1"/>
                  </a:lnTo>
                  <a:lnTo>
                    <a:pt x="6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5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12"/>
                  </a:lnTo>
                  <a:lnTo>
                    <a:pt x="8" y="15"/>
                  </a:lnTo>
                  <a:lnTo>
                    <a:pt x="8" y="16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8" y="31"/>
                  </a:lnTo>
                  <a:lnTo>
                    <a:pt x="8" y="35"/>
                  </a:lnTo>
                  <a:lnTo>
                    <a:pt x="8" y="37"/>
                  </a:lnTo>
                  <a:lnTo>
                    <a:pt x="8" y="41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8" y="49"/>
                  </a:lnTo>
                  <a:lnTo>
                    <a:pt x="8" y="51"/>
                  </a:lnTo>
                  <a:lnTo>
                    <a:pt x="8" y="54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8" y="61"/>
                  </a:lnTo>
                  <a:lnTo>
                    <a:pt x="8" y="64"/>
                  </a:lnTo>
                  <a:lnTo>
                    <a:pt x="8" y="66"/>
                  </a:lnTo>
                  <a:lnTo>
                    <a:pt x="8" y="70"/>
                  </a:lnTo>
                  <a:lnTo>
                    <a:pt x="8" y="73"/>
                  </a:lnTo>
                  <a:lnTo>
                    <a:pt x="8" y="75"/>
                  </a:lnTo>
                  <a:lnTo>
                    <a:pt x="8" y="79"/>
                  </a:lnTo>
                  <a:lnTo>
                    <a:pt x="8" y="81"/>
                  </a:lnTo>
                  <a:lnTo>
                    <a:pt x="8" y="85"/>
                  </a:lnTo>
                  <a:lnTo>
                    <a:pt x="8" y="87"/>
                  </a:lnTo>
                  <a:lnTo>
                    <a:pt x="8" y="89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8" y="99"/>
                  </a:lnTo>
                  <a:lnTo>
                    <a:pt x="8" y="102"/>
                  </a:lnTo>
                  <a:lnTo>
                    <a:pt x="8" y="106"/>
                  </a:lnTo>
                  <a:lnTo>
                    <a:pt x="9" y="109"/>
                  </a:lnTo>
                  <a:lnTo>
                    <a:pt x="9" y="112"/>
                  </a:lnTo>
                  <a:lnTo>
                    <a:pt x="9" y="115"/>
                  </a:lnTo>
                  <a:lnTo>
                    <a:pt x="9" y="118"/>
                  </a:lnTo>
                  <a:lnTo>
                    <a:pt x="9" y="122"/>
                  </a:lnTo>
                  <a:lnTo>
                    <a:pt x="9" y="124"/>
                  </a:lnTo>
                  <a:lnTo>
                    <a:pt x="9" y="127"/>
                  </a:lnTo>
                  <a:lnTo>
                    <a:pt x="9" y="130"/>
                  </a:lnTo>
                  <a:lnTo>
                    <a:pt x="9" y="134"/>
                  </a:lnTo>
                  <a:lnTo>
                    <a:pt x="9" y="137"/>
                  </a:lnTo>
                  <a:lnTo>
                    <a:pt x="9" y="140"/>
                  </a:lnTo>
                  <a:lnTo>
                    <a:pt x="9" y="142"/>
                  </a:lnTo>
                  <a:lnTo>
                    <a:pt x="9" y="145"/>
                  </a:lnTo>
                  <a:lnTo>
                    <a:pt x="9" y="149"/>
                  </a:lnTo>
                  <a:lnTo>
                    <a:pt x="9" y="151"/>
                  </a:lnTo>
                  <a:lnTo>
                    <a:pt x="9" y="154"/>
                  </a:lnTo>
                  <a:lnTo>
                    <a:pt x="9" y="156"/>
                  </a:lnTo>
                  <a:lnTo>
                    <a:pt x="9" y="160"/>
                  </a:lnTo>
                  <a:lnTo>
                    <a:pt x="9" y="162"/>
                  </a:lnTo>
                  <a:lnTo>
                    <a:pt x="9" y="165"/>
                  </a:lnTo>
                  <a:lnTo>
                    <a:pt x="9" y="167"/>
                  </a:lnTo>
                  <a:lnTo>
                    <a:pt x="10" y="170"/>
                  </a:lnTo>
                  <a:lnTo>
                    <a:pt x="10" y="172"/>
                  </a:lnTo>
                  <a:lnTo>
                    <a:pt x="10" y="175"/>
                  </a:lnTo>
                  <a:lnTo>
                    <a:pt x="10" y="177"/>
                  </a:lnTo>
                  <a:lnTo>
                    <a:pt x="10" y="178"/>
                  </a:lnTo>
                  <a:lnTo>
                    <a:pt x="10" y="183"/>
                  </a:lnTo>
                  <a:lnTo>
                    <a:pt x="10" y="187"/>
                  </a:lnTo>
                  <a:lnTo>
                    <a:pt x="10" y="189"/>
                  </a:lnTo>
                  <a:lnTo>
                    <a:pt x="10" y="193"/>
                  </a:lnTo>
                  <a:lnTo>
                    <a:pt x="10" y="195"/>
                  </a:lnTo>
                  <a:lnTo>
                    <a:pt x="10" y="196"/>
                  </a:lnTo>
                  <a:lnTo>
                    <a:pt x="11" y="200"/>
                  </a:lnTo>
                  <a:lnTo>
                    <a:pt x="11" y="198"/>
                  </a:lnTo>
                  <a:lnTo>
                    <a:pt x="11" y="195"/>
                  </a:lnTo>
                  <a:lnTo>
                    <a:pt x="11" y="193"/>
                  </a:lnTo>
                  <a:lnTo>
                    <a:pt x="11" y="189"/>
                  </a:lnTo>
                  <a:lnTo>
                    <a:pt x="11" y="188"/>
                  </a:lnTo>
                  <a:lnTo>
                    <a:pt x="11" y="185"/>
                  </a:lnTo>
                  <a:lnTo>
                    <a:pt x="13" y="183"/>
                  </a:lnTo>
                  <a:lnTo>
                    <a:pt x="13" y="180"/>
                  </a:lnTo>
                  <a:lnTo>
                    <a:pt x="13" y="178"/>
                  </a:lnTo>
                  <a:lnTo>
                    <a:pt x="13" y="175"/>
                  </a:lnTo>
                  <a:lnTo>
                    <a:pt x="13" y="172"/>
                  </a:lnTo>
                  <a:lnTo>
                    <a:pt x="13" y="168"/>
                  </a:lnTo>
                  <a:lnTo>
                    <a:pt x="13" y="165"/>
                  </a:lnTo>
                  <a:lnTo>
                    <a:pt x="13" y="161"/>
                  </a:lnTo>
                  <a:lnTo>
                    <a:pt x="13" y="157"/>
                  </a:lnTo>
                  <a:lnTo>
                    <a:pt x="13" y="152"/>
                  </a:lnTo>
                  <a:lnTo>
                    <a:pt x="13" y="149"/>
                  </a:lnTo>
                  <a:lnTo>
                    <a:pt x="13" y="144"/>
                  </a:lnTo>
                  <a:lnTo>
                    <a:pt x="13" y="139"/>
                  </a:lnTo>
                  <a:lnTo>
                    <a:pt x="13" y="134"/>
                  </a:lnTo>
                  <a:lnTo>
                    <a:pt x="13" y="129"/>
                  </a:lnTo>
                  <a:lnTo>
                    <a:pt x="13" y="123"/>
                  </a:lnTo>
                  <a:lnTo>
                    <a:pt x="13" y="119"/>
                  </a:lnTo>
                  <a:lnTo>
                    <a:pt x="13" y="117"/>
                  </a:lnTo>
                  <a:lnTo>
                    <a:pt x="13" y="112"/>
                  </a:lnTo>
                  <a:lnTo>
                    <a:pt x="13" y="108"/>
                  </a:lnTo>
                  <a:lnTo>
                    <a:pt x="13" y="104"/>
                  </a:lnTo>
                  <a:lnTo>
                    <a:pt x="13" y="101"/>
                  </a:lnTo>
                  <a:lnTo>
                    <a:pt x="13" y="96"/>
                  </a:lnTo>
                  <a:lnTo>
                    <a:pt x="13" y="92"/>
                  </a:lnTo>
                  <a:lnTo>
                    <a:pt x="13" y="87"/>
                  </a:lnTo>
                  <a:lnTo>
                    <a:pt x="14" y="84"/>
                  </a:lnTo>
                  <a:lnTo>
                    <a:pt x="14" y="79"/>
                  </a:lnTo>
                  <a:lnTo>
                    <a:pt x="14" y="74"/>
                  </a:lnTo>
                  <a:lnTo>
                    <a:pt x="14" y="70"/>
                  </a:lnTo>
                  <a:lnTo>
                    <a:pt x="14" y="65"/>
                  </a:lnTo>
                  <a:lnTo>
                    <a:pt x="14" y="61"/>
                  </a:lnTo>
                  <a:lnTo>
                    <a:pt x="14" y="56"/>
                  </a:lnTo>
                  <a:lnTo>
                    <a:pt x="14" y="53"/>
                  </a:lnTo>
                  <a:lnTo>
                    <a:pt x="14" y="48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7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5" y="18"/>
                  </a:lnTo>
                  <a:lnTo>
                    <a:pt x="17" y="17"/>
                  </a:lnTo>
                  <a:lnTo>
                    <a:pt x="17" y="15"/>
                  </a:lnTo>
                  <a:lnTo>
                    <a:pt x="17" y="13"/>
                  </a:lnTo>
                  <a:lnTo>
                    <a:pt x="17" y="11"/>
                  </a:lnTo>
                  <a:lnTo>
                    <a:pt x="17" y="13"/>
                  </a:lnTo>
                  <a:lnTo>
                    <a:pt x="18" y="15"/>
                  </a:lnTo>
                  <a:lnTo>
                    <a:pt x="18" y="17"/>
                  </a:lnTo>
                  <a:lnTo>
                    <a:pt x="18" y="20"/>
                  </a:lnTo>
                  <a:lnTo>
                    <a:pt x="18" y="22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8" y="32"/>
                  </a:lnTo>
                  <a:lnTo>
                    <a:pt x="18" y="35"/>
                  </a:lnTo>
                  <a:lnTo>
                    <a:pt x="18" y="37"/>
                  </a:lnTo>
                  <a:lnTo>
                    <a:pt x="18" y="41"/>
                  </a:lnTo>
                  <a:lnTo>
                    <a:pt x="18" y="43"/>
                  </a:lnTo>
                  <a:lnTo>
                    <a:pt x="18" y="46"/>
                  </a:lnTo>
                  <a:lnTo>
                    <a:pt x="18" y="49"/>
                  </a:lnTo>
                  <a:lnTo>
                    <a:pt x="18" y="53"/>
                  </a:lnTo>
                  <a:lnTo>
                    <a:pt x="18" y="56"/>
                  </a:lnTo>
                  <a:lnTo>
                    <a:pt x="18" y="60"/>
                  </a:lnTo>
                  <a:lnTo>
                    <a:pt x="18" y="64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8" y="73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8" y="80"/>
                  </a:lnTo>
                  <a:lnTo>
                    <a:pt x="18" y="82"/>
                  </a:lnTo>
                  <a:lnTo>
                    <a:pt x="18" y="85"/>
                  </a:lnTo>
                  <a:lnTo>
                    <a:pt x="18" y="87"/>
                  </a:lnTo>
                  <a:lnTo>
                    <a:pt x="18" y="89"/>
                  </a:lnTo>
                  <a:lnTo>
                    <a:pt x="18" y="92"/>
                  </a:lnTo>
                  <a:lnTo>
                    <a:pt x="18" y="94"/>
                  </a:lnTo>
                  <a:lnTo>
                    <a:pt x="18" y="97"/>
                  </a:lnTo>
                  <a:lnTo>
                    <a:pt x="18" y="101"/>
                  </a:lnTo>
                  <a:lnTo>
                    <a:pt x="18" y="103"/>
                  </a:lnTo>
                  <a:lnTo>
                    <a:pt x="18" y="106"/>
                  </a:lnTo>
                  <a:lnTo>
                    <a:pt x="18" y="108"/>
                  </a:lnTo>
                  <a:lnTo>
                    <a:pt x="18" y="111"/>
                  </a:lnTo>
                  <a:lnTo>
                    <a:pt x="18" y="113"/>
                  </a:lnTo>
                  <a:lnTo>
                    <a:pt x="18" y="117"/>
                  </a:lnTo>
                  <a:lnTo>
                    <a:pt x="19" y="119"/>
                  </a:lnTo>
                  <a:lnTo>
                    <a:pt x="19" y="122"/>
                  </a:lnTo>
                  <a:lnTo>
                    <a:pt x="19" y="124"/>
                  </a:lnTo>
                  <a:lnTo>
                    <a:pt x="19" y="127"/>
                  </a:lnTo>
                  <a:lnTo>
                    <a:pt x="19" y="129"/>
                  </a:lnTo>
                  <a:lnTo>
                    <a:pt x="19" y="132"/>
                  </a:lnTo>
                  <a:lnTo>
                    <a:pt x="19" y="134"/>
                  </a:lnTo>
                  <a:lnTo>
                    <a:pt x="19" y="137"/>
                  </a:lnTo>
                  <a:lnTo>
                    <a:pt x="19" y="139"/>
                  </a:lnTo>
                  <a:lnTo>
                    <a:pt x="19" y="142"/>
                  </a:lnTo>
                  <a:lnTo>
                    <a:pt x="19" y="144"/>
                  </a:lnTo>
                  <a:lnTo>
                    <a:pt x="19" y="149"/>
                  </a:lnTo>
                  <a:lnTo>
                    <a:pt x="19" y="154"/>
                  </a:lnTo>
                  <a:lnTo>
                    <a:pt x="19" y="158"/>
                  </a:lnTo>
                  <a:lnTo>
                    <a:pt x="19" y="162"/>
                  </a:lnTo>
                  <a:lnTo>
                    <a:pt x="21" y="167"/>
                  </a:lnTo>
                  <a:lnTo>
                    <a:pt x="21" y="170"/>
                  </a:lnTo>
                  <a:lnTo>
                    <a:pt x="21" y="175"/>
                  </a:lnTo>
                  <a:lnTo>
                    <a:pt x="21" y="178"/>
                  </a:lnTo>
                  <a:lnTo>
                    <a:pt x="21" y="180"/>
                  </a:lnTo>
                  <a:lnTo>
                    <a:pt x="21" y="183"/>
                  </a:lnTo>
                  <a:lnTo>
                    <a:pt x="21" y="185"/>
                  </a:lnTo>
                  <a:lnTo>
                    <a:pt x="21" y="188"/>
                  </a:lnTo>
                  <a:lnTo>
                    <a:pt x="22" y="190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2" y="193"/>
                  </a:lnTo>
                  <a:lnTo>
                    <a:pt x="22" y="189"/>
                  </a:lnTo>
                  <a:lnTo>
                    <a:pt x="23" y="187"/>
                  </a:lnTo>
                  <a:lnTo>
                    <a:pt x="23" y="185"/>
                  </a:lnTo>
                  <a:lnTo>
                    <a:pt x="23" y="180"/>
                  </a:lnTo>
                  <a:lnTo>
                    <a:pt x="23" y="178"/>
                  </a:lnTo>
                  <a:lnTo>
                    <a:pt x="23" y="177"/>
                  </a:lnTo>
                  <a:lnTo>
                    <a:pt x="23" y="175"/>
                  </a:lnTo>
                  <a:lnTo>
                    <a:pt x="23" y="172"/>
                  </a:lnTo>
                  <a:lnTo>
                    <a:pt x="23" y="170"/>
                  </a:lnTo>
                  <a:lnTo>
                    <a:pt x="23" y="167"/>
                  </a:lnTo>
                  <a:lnTo>
                    <a:pt x="23" y="163"/>
                  </a:lnTo>
                  <a:lnTo>
                    <a:pt x="23" y="161"/>
                  </a:lnTo>
                  <a:lnTo>
                    <a:pt x="23" y="157"/>
                  </a:lnTo>
                  <a:lnTo>
                    <a:pt x="23" y="155"/>
                  </a:lnTo>
                  <a:lnTo>
                    <a:pt x="23" y="151"/>
                  </a:lnTo>
                  <a:lnTo>
                    <a:pt x="23" y="147"/>
                  </a:lnTo>
                  <a:lnTo>
                    <a:pt x="23" y="144"/>
                  </a:lnTo>
                  <a:lnTo>
                    <a:pt x="23" y="139"/>
                  </a:lnTo>
                  <a:lnTo>
                    <a:pt x="23" y="135"/>
                  </a:lnTo>
                  <a:lnTo>
                    <a:pt x="23" y="130"/>
                  </a:lnTo>
                  <a:lnTo>
                    <a:pt x="23" y="127"/>
                  </a:lnTo>
                  <a:lnTo>
                    <a:pt x="23" y="122"/>
                  </a:lnTo>
                  <a:lnTo>
                    <a:pt x="23" y="118"/>
                  </a:lnTo>
                  <a:lnTo>
                    <a:pt x="23" y="115"/>
                  </a:lnTo>
                  <a:lnTo>
                    <a:pt x="23" y="112"/>
                  </a:lnTo>
                  <a:lnTo>
                    <a:pt x="23" y="108"/>
                  </a:lnTo>
                  <a:lnTo>
                    <a:pt x="23" y="104"/>
                  </a:lnTo>
                  <a:lnTo>
                    <a:pt x="23" y="101"/>
                  </a:lnTo>
                  <a:lnTo>
                    <a:pt x="23" y="97"/>
                  </a:lnTo>
                  <a:lnTo>
                    <a:pt x="23" y="94"/>
                  </a:lnTo>
                  <a:lnTo>
                    <a:pt x="23" y="89"/>
                  </a:lnTo>
                  <a:lnTo>
                    <a:pt x="24" y="85"/>
                  </a:lnTo>
                  <a:lnTo>
                    <a:pt x="24" y="81"/>
                  </a:lnTo>
                  <a:lnTo>
                    <a:pt x="24" y="76"/>
                  </a:lnTo>
                  <a:lnTo>
                    <a:pt x="24" y="73"/>
                  </a:lnTo>
                  <a:lnTo>
                    <a:pt x="24" y="69"/>
                  </a:lnTo>
                  <a:lnTo>
                    <a:pt x="24" y="64"/>
                  </a:lnTo>
                  <a:lnTo>
                    <a:pt x="24" y="60"/>
                  </a:lnTo>
                  <a:lnTo>
                    <a:pt x="24" y="56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38"/>
                  </a:lnTo>
                  <a:lnTo>
                    <a:pt x="26" y="35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26" y="27"/>
                  </a:lnTo>
                  <a:lnTo>
                    <a:pt x="26" y="25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7" y="20"/>
                  </a:lnTo>
                  <a:lnTo>
                    <a:pt x="27" y="17"/>
                  </a:lnTo>
                  <a:lnTo>
                    <a:pt x="27" y="16"/>
                  </a:lnTo>
                  <a:lnTo>
                    <a:pt x="27" y="18"/>
                  </a:lnTo>
                  <a:lnTo>
                    <a:pt x="28" y="20"/>
                  </a:lnTo>
                  <a:lnTo>
                    <a:pt x="28" y="21"/>
                  </a:lnTo>
                  <a:lnTo>
                    <a:pt x="28" y="23"/>
                  </a:lnTo>
                  <a:lnTo>
                    <a:pt x="28" y="26"/>
                  </a:lnTo>
                  <a:lnTo>
                    <a:pt x="28" y="30"/>
                  </a:lnTo>
                  <a:lnTo>
                    <a:pt x="28" y="33"/>
                  </a:lnTo>
                  <a:lnTo>
                    <a:pt x="28" y="36"/>
                  </a:lnTo>
                  <a:lnTo>
                    <a:pt x="28" y="38"/>
                  </a:lnTo>
                  <a:lnTo>
                    <a:pt x="28" y="39"/>
                  </a:lnTo>
                  <a:lnTo>
                    <a:pt x="28" y="42"/>
                  </a:lnTo>
                  <a:lnTo>
                    <a:pt x="28" y="46"/>
                  </a:lnTo>
                  <a:lnTo>
                    <a:pt x="28" y="48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28" y="56"/>
                  </a:lnTo>
                  <a:lnTo>
                    <a:pt x="28" y="60"/>
                  </a:lnTo>
                  <a:lnTo>
                    <a:pt x="28" y="64"/>
                  </a:lnTo>
                  <a:lnTo>
                    <a:pt x="28" y="68"/>
                  </a:lnTo>
                  <a:lnTo>
                    <a:pt x="28" y="71"/>
                  </a:lnTo>
                  <a:lnTo>
                    <a:pt x="28" y="76"/>
                  </a:lnTo>
                  <a:lnTo>
                    <a:pt x="28" y="81"/>
                  </a:lnTo>
                  <a:lnTo>
                    <a:pt x="28" y="85"/>
                  </a:lnTo>
                  <a:lnTo>
                    <a:pt x="28" y="89"/>
                  </a:lnTo>
                  <a:lnTo>
                    <a:pt x="28" y="94"/>
                  </a:lnTo>
                  <a:lnTo>
                    <a:pt x="28" y="99"/>
                  </a:lnTo>
                  <a:lnTo>
                    <a:pt x="28" y="104"/>
                  </a:lnTo>
                  <a:lnTo>
                    <a:pt x="28" y="109"/>
                  </a:lnTo>
                  <a:lnTo>
                    <a:pt x="29" y="114"/>
                  </a:lnTo>
                  <a:lnTo>
                    <a:pt x="29" y="119"/>
                  </a:lnTo>
                  <a:lnTo>
                    <a:pt x="29" y="123"/>
                  </a:lnTo>
                  <a:lnTo>
                    <a:pt x="29" y="127"/>
                  </a:lnTo>
                  <a:lnTo>
                    <a:pt x="29" y="132"/>
                  </a:lnTo>
                  <a:lnTo>
                    <a:pt x="29" y="137"/>
                  </a:lnTo>
                  <a:lnTo>
                    <a:pt x="29" y="142"/>
                  </a:lnTo>
                  <a:lnTo>
                    <a:pt x="29" y="146"/>
                  </a:lnTo>
                  <a:lnTo>
                    <a:pt x="29" y="151"/>
                  </a:lnTo>
                  <a:lnTo>
                    <a:pt x="29" y="155"/>
                  </a:lnTo>
                  <a:lnTo>
                    <a:pt x="31" y="158"/>
                  </a:lnTo>
                  <a:lnTo>
                    <a:pt x="31" y="162"/>
                  </a:lnTo>
                  <a:lnTo>
                    <a:pt x="31" y="165"/>
                  </a:lnTo>
                  <a:lnTo>
                    <a:pt x="31" y="170"/>
                  </a:lnTo>
                  <a:lnTo>
                    <a:pt x="31" y="172"/>
                  </a:lnTo>
                  <a:lnTo>
                    <a:pt x="31" y="175"/>
                  </a:lnTo>
                  <a:lnTo>
                    <a:pt x="31" y="178"/>
                  </a:lnTo>
                  <a:lnTo>
                    <a:pt x="31" y="180"/>
                  </a:lnTo>
                  <a:lnTo>
                    <a:pt x="32" y="182"/>
                  </a:lnTo>
                  <a:lnTo>
                    <a:pt x="32" y="183"/>
                  </a:lnTo>
                  <a:lnTo>
                    <a:pt x="32" y="185"/>
                  </a:lnTo>
                  <a:lnTo>
                    <a:pt x="32" y="187"/>
                  </a:lnTo>
                  <a:lnTo>
                    <a:pt x="32" y="185"/>
                  </a:lnTo>
                  <a:lnTo>
                    <a:pt x="32" y="182"/>
                  </a:lnTo>
                  <a:lnTo>
                    <a:pt x="33" y="180"/>
                  </a:lnTo>
                  <a:lnTo>
                    <a:pt x="33" y="178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3" y="172"/>
                  </a:lnTo>
                  <a:lnTo>
                    <a:pt x="33" y="170"/>
                  </a:lnTo>
                  <a:lnTo>
                    <a:pt x="33" y="167"/>
                  </a:lnTo>
                  <a:lnTo>
                    <a:pt x="33" y="165"/>
                  </a:lnTo>
                  <a:lnTo>
                    <a:pt x="33" y="162"/>
                  </a:lnTo>
                  <a:lnTo>
                    <a:pt x="33" y="160"/>
                  </a:lnTo>
                  <a:lnTo>
                    <a:pt x="33" y="157"/>
                  </a:lnTo>
                  <a:lnTo>
                    <a:pt x="33" y="155"/>
                  </a:lnTo>
                  <a:lnTo>
                    <a:pt x="33" y="151"/>
                  </a:lnTo>
                  <a:lnTo>
                    <a:pt x="33" y="149"/>
                  </a:lnTo>
                  <a:lnTo>
                    <a:pt x="33" y="145"/>
                  </a:lnTo>
                  <a:lnTo>
                    <a:pt x="33" y="142"/>
                  </a:lnTo>
                  <a:lnTo>
                    <a:pt x="33" y="137"/>
                  </a:lnTo>
                  <a:lnTo>
                    <a:pt x="33" y="134"/>
                  </a:lnTo>
                  <a:lnTo>
                    <a:pt x="33" y="130"/>
                  </a:lnTo>
                  <a:lnTo>
                    <a:pt x="33" y="125"/>
                  </a:lnTo>
                  <a:lnTo>
                    <a:pt x="33" y="122"/>
                  </a:lnTo>
                  <a:lnTo>
                    <a:pt x="33" y="118"/>
                  </a:lnTo>
                  <a:lnTo>
                    <a:pt x="33" y="115"/>
                  </a:lnTo>
                  <a:lnTo>
                    <a:pt x="33" y="112"/>
                  </a:lnTo>
                  <a:lnTo>
                    <a:pt x="33" y="109"/>
                  </a:lnTo>
                  <a:lnTo>
                    <a:pt x="33" y="106"/>
                  </a:lnTo>
                  <a:lnTo>
                    <a:pt x="33" y="102"/>
                  </a:lnTo>
                  <a:lnTo>
                    <a:pt x="33" y="99"/>
                  </a:lnTo>
                  <a:lnTo>
                    <a:pt x="33" y="94"/>
                  </a:lnTo>
                  <a:lnTo>
                    <a:pt x="33" y="91"/>
                  </a:lnTo>
                  <a:lnTo>
                    <a:pt x="33" y="87"/>
                  </a:lnTo>
                  <a:lnTo>
                    <a:pt x="34" y="84"/>
                  </a:lnTo>
                  <a:lnTo>
                    <a:pt x="34" y="80"/>
                  </a:lnTo>
                  <a:lnTo>
                    <a:pt x="34" y="76"/>
                  </a:lnTo>
                  <a:lnTo>
                    <a:pt x="34" y="73"/>
                  </a:lnTo>
                  <a:lnTo>
                    <a:pt x="34" y="69"/>
                  </a:lnTo>
                  <a:lnTo>
                    <a:pt x="34" y="65"/>
                  </a:lnTo>
                  <a:lnTo>
                    <a:pt x="34" y="61"/>
                  </a:lnTo>
                  <a:lnTo>
                    <a:pt x="34" y="58"/>
                  </a:lnTo>
                  <a:lnTo>
                    <a:pt x="34" y="54"/>
                  </a:lnTo>
                  <a:lnTo>
                    <a:pt x="34" y="51"/>
                  </a:lnTo>
                  <a:lnTo>
                    <a:pt x="34" y="48"/>
                  </a:lnTo>
                  <a:lnTo>
                    <a:pt x="36" y="46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6" y="37"/>
                  </a:lnTo>
                  <a:lnTo>
                    <a:pt x="36" y="36"/>
                  </a:lnTo>
                  <a:lnTo>
                    <a:pt x="36" y="33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7" y="30"/>
                  </a:lnTo>
                  <a:lnTo>
                    <a:pt x="37" y="27"/>
                  </a:lnTo>
                  <a:lnTo>
                    <a:pt x="37" y="28"/>
                  </a:lnTo>
                  <a:lnTo>
                    <a:pt x="37" y="30"/>
                  </a:lnTo>
                  <a:lnTo>
                    <a:pt x="37" y="32"/>
                  </a:lnTo>
                  <a:lnTo>
                    <a:pt x="37" y="33"/>
                  </a:lnTo>
                  <a:lnTo>
                    <a:pt x="38" y="36"/>
                  </a:lnTo>
                  <a:lnTo>
                    <a:pt x="38" y="39"/>
                  </a:lnTo>
                  <a:lnTo>
                    <a:pt x="38" y="43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8" y="49"/>
                  </a:lnTo>
                  <a:lnTo>
                    <a:pt x="38" y="51"/>
                  </a:lnTo>
                  <a:lnTo>
                    <a:pt x="38" y="53"/>
                  </a:lnTo>
                  <a:lnTo>
                    <a:pt x="38" y="55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38" y="64"/>
                  </a:lnTo>
                  <a:lnTo>
                    <a:pt x="38" y="68"/>
                  </a:lnTo>
                  <a:lnTo>
                    <a:pt x="38" y="70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79"/>
                  </a:lnTo>
                  <a:lnTo>
                    <a:pt x="38" y="82"/>
                  </a:lnTo>
                  <a:lnTo>
                    <a:pt x="38" y="85"/>
                  </a:lnTo>
                  <a:lnTo>
                    <a:pt x="38" y="89"/>
                  </a:lnTo>
                  <a:lnTo>
                    <a:pt x="38" y="92"/>
                  </a:lnTo>
                  <a:lnTo>
                    <a:pt x="38" y="96"/>
                  </a:lnTo>
                  <a:lnTo>
                    <a:pt x="38" y="99"/>
                  </a:lnTo>
                  <a:lnTo>
                    <a:pt x="38" y="103"/>
                  </a:lnTo>
                  <a:lnTo>
                    <a:pt x="40" y="108"/>
                  </a:lnTo>
                  <a:lnTo>
                    <a:pt x="40" y="112"/>
                  </a:lnTo>
                  <a:lnTo>
                    <a:pt x="40" y="117"/>
                  </a:lnTo>
                  <a:lnTo>
                    <a:pt x="40" y="120"/>
                  </a:lnTo>
                  <a:lnTo>
                    <a:pt x="40" y="124"/>
                  </a:lnTo>
                  <a:lnTo>
                    <a:pt x="40" y="129"/>
                  </a:lnTo>
                  <a:lnTo>
                    <a:pt x="40" y="132"/>
                  </a:lnTo>
                  <a:lnTo>
                    <a:pt x="40" y="137"/>
                  </a:lnTo>
                  <a:lnTo>
                    <a:pt x="40" y="142"/>
                  </a:lnTo>
                  <a:lnTo>
                    <a:pt x="40" y="145"/>
                  </a:lnTo>
                  <a:lnTo>
                    <a:pt x="40" y="149"/>
                  </a:lnTo>
                  <a:lnTo>
                    <a:pt x="40" y="152"/>
                  </a:lnTo>
                  <a:lnTo>
                    <a:pt x="41" y="156"/>
                  </a:lnTo>
                  <a:lnTo>
                    <a:pt x="41" y="160"/>
                  </a:lnTo>
                  <a:lnTo>
                    <a:pt x="41" y="163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41" y="172"/>
                  </a:lnTo>
                  <a:lnTo>
                    <a:pt x="41" y="175"/>
                  </a:lnTo>
                  <a:lnTo>
                    <a:pt x="41" y="177"/>
                  </a:lnTo>
                  <a:lnTo>
                    <a:pt x="41" y="178"/>
                  </a:lnTo>
                  <a:lnTo>
                    <a:pt x="42" y="182"/>
                  </a:lnTo>
                  <a:lnTo>
                    <a:pt x="42" y="183"/>
                  </a:lnTo>
                  <a:lnTo>
                    <a:pt x="42" y="182"/>
                  </a:lnTo>
                  <a:lnTo>
                    <a:pt x="42" y="180"/>
                  </a:lnTo>
                  <a:lnTo>
                    <a:pt x="42" y="178"/>
                  </a:lnTo>
                  <a:lnTo>
                    <a:pt x="42" y="175"/>
                  </a:lnTo>
                  <a:lnTo>
                    <a:pt x="42" y="173"/>
                  </a:lnTo>
                  <a:lnTo>
                    <a:pt x="44" y="170"/>
                  </a:lnTo>
                  <a:lnTo>
                    <a:pt x="44" y="167"/>
                  </a:lnTo>
                  <a:lnTo>
                    <a:pt x="44" y="165"/>
                  </a:lnTo>
                  <a:lnTo>
                    <a:pt x="44" y="163"/>
                  </a:lnTo>
                  <a:lnTo>
                    <a:pt x="44" y="161"/>
                  </a:lnTo>
                  <a:lnTo>
                    <a:pt x="44" y="158"/>
                  </a:lnTo>
                  <a:lnTo>
                    <a:pt x="44" y="156"/>
                  </a:lnTo>
                  <a:lnTo>
                    <a:pt x="44" y="154"/>
                  </a:lnTo>
                  <a:lnTo>
                    <a:pt x="44" y="150"/>
                  </a:lnTo>
                  <a:lnTo>
                    <a:pt x="44" y="147"/>
                  </a:lnTo>
                  <a:lnTo>
                    <a:pt x="44" y="144"/>
                  </a:lnTo>
                  <a:lnTo>
                    <a:pt x="44" y="140"/>
                  </a:lnTo>
                  <a:lnTo>
                    <a:pt x="44" y="137"/>
                  </a:lnTo>
                  <a:lnTo>
                    <a:pt x="44" y="134"/>
                  </a:lnTo>
                  <a:lnTo>
                    <a:pt x="44" y="130"/>
                  </a:lnTo>
                  <a:lnTo>
                    <a:pt x="44" y="125"/>
                  </a:lnTo>
                  <a:lnTo>
                    <a:pt x="44" y="122"/>
                  </a:lnTo>
                  <a:lnTo>
                    <a:pt x="44" y="118"/>
                  </a:lnTo>
                  <a:lnTo>
                    <a:pt x="45" y="113"/>
                  </a:lnTo>
                  <a:lnTo>
                    <a:pt x="45" y="109"/>
                  </a:lnTo>
                  <a:lnTo>
                    <a:pt x="45" y="106"/>
                  </a:lnTo>
                  <a:lnTo>
                    <a:pt x="45" y="101"/>
                  </a:lnTo>
                  <a:lnTo>
                    <a:pt x="45" y="97"/>
                  </a:lnTo>
                  <a:lnTo>
                    <a:pt x="45" y="92"/>
                  </a:lnTo>
                  <a:lnTo>
                    <a:pt x="45" y="89"/>
                  </a:lnTo>
                  <a:lnTo>
                    <a:pt x="45" y="85"/>
                  </a:lnTo>
                  <a:lnTo>
                    <a:pt x="45" y="80"/>
                  </a:lnTo>
                  <a:lnTo>
                    <a:pt x="46" y="76"/>
                  </a:lnTo>
                  <a:lnTo>
                    <a:pt x="46" y="73"/>
                  </a:lnTo>
                  <a:lnTo>
                    <a:pt x="46" y="69"/>
                  </a:lnTo>
                  <a:lnTo>
                    <a:pt x="46" y="65"/>
                  </a:lnTo>
                  <a:lnTo>
                    <a:pt x="46" y="61"/>
                  </a:lnTo>
                  <a:lnTo>
                    <a:pt x="46" y="58"/>
                  </a:lnTo>
                  <a:lnTo>
                    <a:pt x="46" y="55"/>
                  </a:lnTo>
                  <a:lnTo>
                    <a:pt x="48" y="51"/>
                  </a:lnTo>
                  <a:lnTo>
                    <a:pt x="48" y="49"/>
                  </a:lnTo>
                  <a:lnTo>
                    <a:pt x="48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48" y="39"/>
                  </a:lnTo>
                  <a:lnTo>
                    <a:pt x="48" y="38"/>
                  </a:lnTo>
                  <a:lnTo>
                    <a:pt x="49" y="37"/>
                  </a:lnTo>
                  <a:lnTo>
                    <a:pt x="49" y="36"/>
                  </a:lnTo>
                  <a:lnTo>
                    <a:pt x="49" y="35"/>
                  </a:lnTo>
                  <a:lnTo>
                    <a:pt x="49" y="38"/>
                  </a:lnTo>
                  <a:lnTo>
                    <a:pt x="50" y="39"/>
                  </a:lnTo>
                  <a:lnTo>
                    <a:pt x="50" y="42"/>
                  </a:lnTo>
                  <a:lnTo>
                    <a:pt x="50" y="44"/>
                  </a:lnTo>
                  <a:lnTo>
                    <a:pt x="50" y="48"/>
                  </a:lnTo>
                  <a:lnTo>
                    <a:pt x="50" y="51"/>
                  </a:lnTo>
                  <a:lnTo>
                    <a:pt x="50" y="55"/>
                  </a:lnTo>
                  <a:lnTo>
                    <a:pt x="50" y="58"/>
                  </a:lnTo>
                  <a:lnTo>
                    <a:pt x="50" y="60"/>
                  </a:lnTo>
                  <a:lnTo>
                    <a:pt x="50" y="63"/>
                  </a:lnTo>
                  <a:lnTo>
                    <a:pt x="50" y="65"/>
                  </a:lnTo>
                  <a:lnTo>
                    <a:pt x="50" y="68"/>
                  </a:lnTo>
                  <a:lnTo>
                    <a:pt x="50" y="71"/>
                  </a:lnTo>
                  <a:lnTo>
                    <a:pt x="50" y="74"/>
                  </a:lnTo>
                  <a:lnTo>
                    <a:pt x="50" y="77"/>
                  </a:lnTo>
                  <a:lnTo>
                    <a:pt x="50" y="80"/>
                  </a:lnTo>
                  <a:lnTo>
                    <a:pt x="50" y="84"/>
                  </a:lnTo>
                  <a:lnTo>
                    <a:pt x="50" y="87"/>
                  </a:lnTo>
                  <a:lnTo>
                    <a:pt x="50" y="91"/>
                  </a:lnTo>
                  <a:lnTo>
                    <a:pt x="50" y="94"/>
                  </a:lnTo>
                  <a:lnTo>
                    <a:pt x="50" y="97"/>
                  </a:lnTo>
                  <a:lnTo>
                    <a:pt x="50" y="99"/>
                  </a:lnTo>
                  <a:lnTo>
                    <a:pt x="50" y="102"/>
                  </a:lnTo>
                  <a:lnTo>
                    <a:pt x="50" y="106"/>
                  </a:lnTo>
                  <a:lnTo>
                    <a:pt x="50" y="108"/>
                  </a:lnTo>
                  <a:lnTo>
                    <a:pt x="50" y="112"/>
                  </a:lnTo>
                  <a:lnTo>
                    <a:pt x="50" y="114"/>
                  </a:lnTo>
                  <a:lnTo>
                    <a:pt x="50" y="118"/>
                  </a:lnTo>
                  <a:lnTo>
                    <a:pt x="50" y="122"/>
                  </a:lnTo>
                  <a:lnTo>
                    <a:pt x="51" y="125"/>
                  </a:lnTo>
                  <a:lnTo>
                    <a:pt x="51" y="127"/>
                  </a:lnTo>
                  <a:lnTo>
                    <a:pt x="51" y="132"/>
                  </a:lnTo>
                  <a:lnTo>
                    <a:pt x="51" y="135"/>
                  </a:lnTo>
                  <a:lnTo>
                    <a:pt x="51" y="137"/>
                  </a:lnTo>
                  <a:lnTo>
                    <a:pt x="51" y="142"/>
                  </a:lnTo>
                  <a:lnTo>
                    <a:pt x="51" y="144"/>
                  </a:lnTo>
                  <a:lnTo>
                    <a:pt x="51" y="147"/>
                  </a:lnTo>
                  <a:lnTo>
                    <a:pt x="51" y="150"/>
                  </a:lnTo>
                  <a:lnTo>
                    <a:pt x="51" y="154"/>
                  </a:lnTo>
                  <a:lnTo>
                    <a:pt x="51" y="156"/>
                  </a:lnTo>
                  <a:lnTo>
                    <a:pt x="51" y="158"/>
                  </a:lnTo>
                  <a:lnTo>
                    <a:pt x="52" y="161"/>
                  </a:lnTo>
                  <a:lnTo>
                    <a:pt x="52" y="163"/>
                  </a:lnTo>
                  <a:lnTo>
                    <a:pt x="52" y="167"/>
                  </a:lnTo>
                  <a:lnTo>
                    <a:pt x="52" y="170"/>
                  </a:lnTo>
                  <a:lnTo>
                    <a:pt x="52" y="172"/>
                  </a:lnTo>
                  <a:lnTo>
                    <a:pt x="52" y="175"/>
                  </a:lnTo>
                  <a:lnTo>
                    <a:pt x="54" y="175"/>
                  </a:lnTo>
                  <a:lnTo>
                    <a:pt x="54" y="172"/>
                  </a:lnTo>
                  <a:lnTo>
                    <a:pt x="54" y="170"/>
                  </a:lnTo>
                  <a:lnTo>
                    <a:pt x="54" y="168"/>
                  </a:lnTo>
                  <a:lnTo>
                    <a:pt x="54" y="165"/>
                  </a:lnTo>
                  <a:lnTo>
                    <a:pt x="54" y="163"/>
                  </a:lnTo>
                  <a:lnTo>
                    <a:pt x="54" y="160"/>
                  </a:lnTo>
                  <a:lnTo>
                    <a:pt x="54" y="157"/>
                  </a:lnTo>
                  <a:lnTo>
                    <a:pt x="54" y="152"/>
                  </a:lnTo>
                  <a:lnTo>
                    <a:pt x="54" y="149"/>
                  </a:lnTo>
                  <a:lnTo>
                    <a:pt x="54" y="146"/>
                  </a:lnTo>
                  <a:lnTo>
                    <a:pt x="54" y="144"/>
                  </a:lnTo>
                  <a:lnTo>
                    <a:pt x="54" y="142"/>
                  </a:lnTo>
                  <a:lnTo>
                    <a:pt x="54" y="137"/>
                  </a:lnTo>
                  <a:lnTo>
                    <a:pt x="54" y="135"/>
                  </a:lnTo>
                  <a:lnTo>
                    <a:pt x="54" y="132"/>
                  </a:lnTo>
                  <a:lnTo>
                    <a:pt x="54" y="130"/>
                  </a:lnTo>
                  <a:lnTo>
                    <a:pt x="54" y="127"/>
                  </a:lnTo>
                  <a:lnTo>
                    <a:pt x="54" y="125"/>
                  </a:lnTo>
                  <a:lnTo>
                    <a:pt x="54" y="123"/>
                  </a:lnTo>
                  <a:lnTo>
                    <a:pt x="54" y="120"/>
                  </a:lnTo>
                  <a:lnTo>
                    <a:pt x="54" y="117"/>
                  </a:lnTo>
                  <a:lnTo>
                    <a:pt x="54" y="114"/>
                  </a:lnTo>
                  <a:lnTo>
                    <a:pt x="54" y="111"/>
                  </a:lnTo>
                  <a:lnTo>
                    <a:pt x="55" y="107"/>
                  </a:lnTo>
                  <a:lnTo>
                    <a:pt x="55" y="103"/>
                  </a:lnTo>
                  <a:lnTo>
                    <a:pt x="55" y="101"/>
                  </a:lnTo>
                  <a:lnTo>
                    <a:pt x="55" y="97"/>
                  </a:lnTo>
                  <a:lnTo>
                    <a:pt x="55" y="94"/>
                  </a:lnTo>
                  <a:lnTo>
                    <a:pt x="55" y="89"/>
                  </a:lnTo>
                  <a:lnTo>
                    <a:pt x="55" y="86"/>
                  </a:lnTo>
                  <a:lnTo>
                    <a:pt x="55" y="82"/>
                  </a:lnTo>
                  <a:lnTo>
                    <a:pt x="55" y="79"/>
                  </a:lnTo>
                  <a:lnTo>
                    <a:pt x="55" y="75"/>
                  </a:lnTo>
                  <a:lnTo>
                    <a:pt x="56" y="71"/>
                  </a:lnTo>
                  <a:lnTo>
                    <a:pt x="56" y="68"/>
                  </a:lnTo>
                  <a:lnTo>
                    <a:pt x="56" y="64"/>
                  </a:lnTo>
                  <a:lnTo>
                    <a:pt x="56" y="61"/>
                  </a:lnTo>
                  <a:lnTo>
                    <a:pt x="56" y="58"/>
                  </a:lnTo>
                  <a:lnTo>
                    <a:pt x="56" y="55"/>
                  </a:lnTo>
                  <a:lnTo>
                    <a:pt x="56" y="51"/>
                  </a:lnTo>
                  <a:lnTo>
                    <a:pt x="56" y="49"/>
                  </a:lnTo>
                  <a:lnTo>
                    <a:pt x="57" y="46"/>
                  </a:lnTo>
                  <a:lnTo>
                    <a:pt x="57" y="44"/>
                  </a:lnTo>
                  <a:lnTo>
                    <a:pt x="57" y="43"/>
                  </a:lnTo>
                  <a:lnTo>
                    <a:pt x="57" y="42"/>
                  </a:lnTo>
                  <a:lnTo>
                    <a:pt x="57" y="38"/>
                  </a:lnTo>
                  <a:lnTo>
                    <a:pt x="59" y="37"/>
                  </a:lnTo>
                  <a:lnTo>
                    <a:pt x="59" y="38"/>
                  </a:lnTo>
                  <a:lnTo>
                    <a:pt x="59" y="39"/>
                  </a:lnTo>
                  <a:lnTo>
                    <a:pt x="59" y="41"/>
                  </a:lnTo>
                  <a:lnTo>
                    <a:pt x="59" y="43"/>
                  </a:lnTo>
                  <a:lnTo>
                    <a:pt x="59" y="44"/>
                  </a:lnTo>
                  <a:lnTo>
                    <a:pt x="60" y="48"/>
                  </a:lnTo>
                  <a:lnTo>
                    <a:pt x="60" y="51"/>
                  </a:lnTo>
                  <a:lnTo>
                    <a:pt x="60" y="54"/>
                  </a:lnTo>
                  <a:lnTo>
                    <a:pt x="60" y="59"/>
                  </a:lnTo>
                  <a:lnTo>
                    <a:pt x="60" y="61"/>
                  </a:lnTo>
                  <a:lnTo>
                    <a:pt x="60" y="64"/>
                  </a:lnTo>
                  <a:lnTo>
                    <a:pt x="60" y="66"/>
                  </a:lnTo>
                  <a:lnTo>
                    <a:pt x="60" y="70"/>
                  </a:lnTo>
                  <a:lnTo>
                    <a:pt x="60" y="73"/>
                  </a:lnTo>
                  <a:lnTo>
                    <a:pt x="60" y="76"/>
                  </a:lnTo>
                  <a:lnTo>
                    <a:pt x="60" y="79"/>
                  </a:lnTo>
                  <a:lnTo>
                    <a:pt x="60" y="82"/>
                  </a:lnTo>
                  <a:lnTo>
                    <a:pt x="60" y="86"/>
                  </a:lnTo>
                  <a:lnTo>
                    <a:pt x="60" y="89"/>
                  </a:lnTo>
                  <a:lnTo>
                    <a:pt x="61" y="92"/>
                  </a:lnTo>
                  <a:lnTo>
                    <a:pt x="61" y="96"/>
                  </a:lnTo>
                  <a:lnTo>
                    <a:pt x="61" y="99"/>
                  </a:lnTo>
                  <a:lnTo>
                    <a:pt x="61" y="103"/>
                  </a:lnTo>
                  <a:lnTo>
                    <a:pt x="61" y="107"/>
                  </a:lnTo>
                  <a:lnTo>
                    <a:pt x="61" y="111"/>
                  </a:lnTo>
                  <a:lnTo>
                    <a:pt x="61" y="114"/>
                  </a:lnTo>
                  <a:lnTo>
                    <a:pt x="61" y="118"/>
                  </a:lnTo>
                  <a:lnTo>
                    <a:pt x="61" y="122"/>
                  </a:lnTo>
                  <a:lnTo>
                    <a:pt x="61" y="125"/>
                  </a:lnTo>
                  <a:lnTo>
                    <a:pt x="63" y="129"/>
                  </a:lnTo>
                  <a:lnTo>
                    <a:pt x="63" y="132"/>
                  </a:lnTo>
                  <a:lnTo>
                    <a:pt x="63" y="137"/>
                  </a:lnTo>
                  <a:lnTo>
                    <a:pt x="63" y="139"/>
                  </a:lnTo>
                  <a:lnTo>
                    <a:pt x="63" y="142"/>
                  </a:lnTo>
                  <a:lnTo>
                    <a:pt x="63" y="145"/>
                  </a:lnTo>
                  <a:lnTo>
                    <a:pt x="63" y="149"/>
                  </a:lnTo>
                  <a:lnTo>
                    <a:pt x="63" y="151"/>
                  </a:lnTo>
                  <a:lnTo>
                    <a:pt x="64" y="154"/>
                  </a:lnTo>
                  <a:lnTo>
                    <a:pt x="64" y="156"/>
                  </a:lnTo>
                  <a:lnTo>
                    <a:pt x="64" y="160"/>
                  </a:lnTo>
                  <a:lnTo>
                    <a:pt x="64" y="163"/>
                  </a:lnTo>
                  <a:lnTo>
                    <a:pt x="64" y="165"/>
                  </a:lnTo>
                  <a:lnTo>
                    <a:pt x="65" y="165"/>
                  </a:lnTo>
                  <a:lnTo>
                    <a:pt x="65" y="162"/>
                  </a:lnTo>
                  <a:lnTo>
                    <a:pt x="65" y="161"/>
                  </a:lnTo>
                  <a:lnTo>
                    <a:pt x="65" y="158"/>
                  </a:lnTo>
                  <a:lnTo>
                    <a:pt x="65" y="156"/>
                  </a:lnTo>
                  <a:lnTo>
                    <a:pt x="65" y="154"/>
                  </a:lnTo>
                  <a:lnTo>
                    <a:pt x="65" y="151"/>
                  </a:lnTo>
                  <a:lnTo>
                    <a:pt x="65" y="147"/>
                  </a:lnTo>
                  <a:lnTo>
                    <a:pt x="65" y="145"/>
                  </a:lnTo>
                  <a:lnTo>
                    <a:pt x="65" y="142"/>
                  </a:lnTo>
                  <a:lnTo>
                    <a:pt x="65" y="140"/>
                  </a:lnTo>
                  <a:lnTo>
                    <a:pt x="65" y="139"/>
                  </a:lnTo>
                  <a:lnTo>
                    <a:pt x="65" y="137"/>
                  </a:lnTo>
                  <a:lnTo>
                    <a:pt x="65" y="132"/>
                  </a:lnTo>
                  <a:lnTo>
                    <a:pt x="65" y="130"/>
                  </a:lnTo>
                  <a:lnTo>
                    <a:pt x="65" y="127"/>
                  </a:lnTo>
                  <a:lnTo>
                    <a:pt x="65" y="124"/>
                  </a:lnTo>
                  <a:lnTo>
                    <a:pt x="65" y="122"/>
                  </a:lnTo>
                  <a:lnTo>
                    <a:pt x="65" y="118"/>
                  </a:lnTo>
                  <a:lnTo>
                    <a:pt x="65" y="115"/>
                  </a:lnTo>
                  <a:lnTo>
                    <a:pt x="65" y="113"/>
                  </a:lnTo>
                  <a:lnTo>
                    <a:pt x="65" y="111"/>
                  </a:lnTo>
                  <a:lnTo>
                    <a:pt x="65" y="108"/>
                  </a:lnTo>
                  <a:lnTo>
                    <a:pt x="65" y="106"/>
                  </a:lnTo>
                  <a:lnTo>
                    <a:pt x="65" y="103"/>
                  </a:lnTo>
                  <a:lnTo>
                    <a:pt x="65" y="99"/>
                  </a:lnTo>
                  <a:lnTo>
                    <a:pt x="65" y="97"/>
                  </a:lnTo>
                  <a:lnTo>
                    <a:pt x="65" y="94"/>
                  </a:lnTo>
                  <a:lnTo>
                    <a:pt x="65" y="91"/>
                  </a:lnTo>
                  <a:lnTo>
                    <a:pt x="65" y="89"/>
                  </a:lnTo>
                  <a:lnTo>
                    <a:pt x="65" y="86"/>
                  </a:lnTo>
                  <a:lnTo>
                    <a:pt x="65" y="82"/>
                  </a:lnTo>
                  <a:lnTo>
                    <a:pt x="67" y="80"/>
                  </a:lnTo>
                  <a:lnTo>
                    <a:pt x="67" y="77"/>
                  </a:lnTo>
                  <a:lnTo>
                    <a:pt x="67" y="74"/>
                  </a:lnTo>
                  <a:lnTo>
                    <a:pt x="67" y="71"/>
                  </a:lnTo>
                  <a:lnTo>
                    <a:pt x="67" y="69"/>
                  </a:lnTo>
                  <a:lnTo>
                    <a:pt x="67" y="66"/>
                  </a:lnTo>
                  <a:lnTo>
                    <a:pt x="67" y="64"/>
                  </a:lnTo>
                  <a:lnTo>
                    <a:pt x="67" y="60"/>
                  </a:lnTo>
                  <a:lnTo>
                    <a:pt x="67" y="59"/>
                  </a:lnTo>
                  <a:lnTo>
                    <a:pt x="67" y="56"/>
                  </a:lnTo>
                  <a:lnTo>
                    <a:pt x="67" y="54"/>
                  </a:lnTo>
                  <a:lnTo>
                    <a:pt x="67" y="51"/>
                  </a:lnTo>
                  <a:lnTo>
                    <a:pt x="68" y="48"/>
                  </a:lnTo>
                  <a:lnTo>
                    <a:pt x="68" y="46"/>
                  </a:lnTo>
                  <a:lnTo>
                    <a:pt x="68" y="44"/>
                  </a:lnTo>
                  <a:lnTo>
                    <a:pt x="68" y="43"/>
                  </a:lnTo>
                  <a:lnTo>
                    <a:pt x="68" y="44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5"/>
                  </a:lnTo>
                  <a:lnTo>
                    <a:pt x="69" y="59"/>
                  </a:lnTo>
                  <a:lnTo>
                    <a:pt x="69" y="61"/>
                  </a:lnTo>
                  <a:lnTo>
                    <a:pt x="69" y="66"/>
                  </a:lnTo>
                  <a:lnTo>
                    <a:pt x="69" y="68"/>
                  </a:lnTo>
                  <a:lnTo>
                    <a:pt x="69" y="70"/>
                  </a:lnTo>
                  <a:lnTo>
                    <a:pt x="69" y="73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80"/>
                  </a:lnTo>
                  <a:lnTo>
                    <a:pt x="69" y="84"/>
                  </a:lnTo>
                  <a:lnTo>
                    <a:pt x="69" y="86"/>
                  </a:lnTo>
                  <a:lnTo>
                    <a:pt x="69" y="89"/>
                  </a:lnTo>
                  <a:lnTo>
                    <a:pt x="69" y="92"/>
                  </a:lnTo>
                  <a:lnTo>
                    <a:pt x="69" y="96"/>
                  </a:lnTo>
                  <a:lnTo>
                    <a:pt x="70" y="99"/>
                  </a:lnTo>
                  <a:lnTo>
                    <a:pt x="70" y="102"/>
                  </a:lnTo>
                  <a:lnTo>
                    <a:pt x="70" y="106"/>
                  </a:lnTo>
                  <a:lnTo>
                    <a:pt x="70" y="109"/>
                  </a:lnTo>
                  <a:lnTo>
                    <a:pt x="70" y="113"/>
                  </a:lnTo>
                  <a:lnTo>
                    <a:pt x="70" y="117"/>
                  </a:lnTo>
                  <a:lnTo>
                    <a:pt x="70" y="119"/>
                  </a:lnTo>
                  <a:lnTo>
                    <a:pt x="70" y="123"/>
                  </a:lnTo>
                  <a:lnTo>
                    <a:pt x="70" y="127"/>
                  </a:lnTo>
                  <a:lnTo>
                    <a:pt x="72" y="129"/>
                  </a:lnTo>
                  <a:lnTo>
                    <a:pt x="72" y="132"/>
                  </a:lnTo>
                  <a:lnTo>
                    <a:pt x="72" y="137"/>
                  </a:lnTo>
                  <a:lnTo>
                    <a:pt x="72" y="139"/>
                  </a:lnTo>
                  <a:lnTo>
                    <a:pt x="72" y="142"/>
                  </a:lnTo>
                  <a:lnTo>
                    <a:pt x="72" y="145"/>
                  </a:lnTo>
                  <a:lnTo>
                    <a:pt x="72" y="147"/>
                  </a:lnTo>
                  <a:lnTo>
                    <a:pt x="73" y="150"/>
                  </a:lnTo>
                  <a:lnTo>
                    <a:pt x="73" y="152"/>
                  </a:lnTo>
                  <a:lnTo>
                    <a:pt x="73" y="154"/>
                  </a:lnTo>
                  <a:lnTo>
                    <a:pt x="73" y="158"/>
                  </a:lnTo>
                  <a:lnTo>
                    <a:pt x="73" y="161"/>
                  </a:lnTo>
                  <a:lnTo>
                    <a:pt x="74" y="162"/>
                  </a:lnTo>
                  <a:lnTo>
                    <a:pt x="74" y="163"/>
                  </a:lnTo>
                  <a:lnTo>
                    <a:pt x="76" y="161"/>
                  </a:lnTo>
                  <a:lnTo>
                    <a:pt x="76" y="160"/>
                  </a:lnTo>
                  <a:lnTo>
                    <a:pt x="76" y="157"/>
                  </a:lnTo>
                  <a:lnTo>
                    <a:pt x="76" y="155"/>
                  </a:lnTo>
                  <a:lnTo>
                    <a:pt x="76" y="152"/>
                  </a:lnTo>
                  <a:lnTo>
                    <a:pt x="76" y="150"/>
                  </a:lnTo>
                  <a:lnTo>
                    <a:pt x="76" y="146"/>
                  </a:lnTo>
                  <a:lnTo>
                    <a:pt x="76" y="145"/>
                  </a:lnTo>
                  <a:lnTo>
                    <a:pt x="76" y="142"/>
                  </a:lnTo>
                  <a:lnTo>
                    <a:pt x="76" y="140"/>
                  </a:lnTo>
                  <a:lnTo>
                    <a:pt x="76" y="137"/>
                  </a:lnTo>
                  <a:lnTo>
                    <a:pt x="76" y="134"/>
                  </a:lnTo>
                  <a:lnTo>
                    <a:pt x="76" y="132"/>
                  </a:lnTo>
                  <a:lnTo>
                    <a:pt x="76" y="127"/>
                  </a:lnTo>
                  <a:lnTo>
                    <a:pt x="76" y="125"/>
                  </a:lnTo>
                  <a:lnTo>
                    <a:pt x="76" y="123"/>
                  </a:lnTo>
                  <a:lnTo>
                    <a:pt x="76" y="119"/>
                  </a:lnTo>
                  <a:lnTo>
                    <a:pt x="76" y="117"/>
                  </a:lnTo>
                  <a:lnTo>
                    <a:pt x="76" y="114"/>
                  </a:lnTo>
                  <a:lnTo>
                    <a:pt x="76" y="113"/>
                  </a:lnTo>
                  <a:lnTo>
                    <a:pt x="76" y="111"/>
                  </a:lnTo>
                  <a:lnTo>
                    <a:pt x="76" y="108"/>
                  </a:lnTo>
                  <a:lnTo>
                    <a:pt x="76" y="106"/>
                  </a:lnTo>
                  <a:lnTo>
                    <a:pt x="76" y="103"/>
                  </a:lnTo>
                  <a:lnTo>
                    <a:pt x="76" y="101"/>
                  </a:lnTo>
                  <a:lnTo>
                    <a:pt x="76" y="99"/>
                  </a:lnTo>
                  <a:lnTo>
                    <a:pt x="76" y="96"/>
                  </a:lnTo>
                  <a:lnTo>
                    <a:pt x="77" y="92"/>
                  </a:lnTo>
                  <a:lnTo>
                    <a:pt x="77" y="89"/>
                  </a:lnTo>
                  <a:lnTo>
                    <a:pt x="77" y="87"/>
                  </a:lnTo>
                  <a:lnTo>
                    <a:pt x="77" y="85"/>
                  </a:lnTo>
                  <a:lnTo>
                    <a:pt x="77" y="82"/>
                  </a:lnTo>
                  <a:lnTo>
                    <a:pt x="77" y="80"/>
                  </a:lnTo>
                  <a:lnTo>
                    <a:pt x="77" y="76"/>
                  </a:lnTo>
                  <a:lnTo>
                    <a:pt x="77" y="74"/>
                  </a:lnTo>
                  <a:lnTo>
                    <a:pt x="77" y="71"/>
                  </a:lnTo>
                  <a:lnTo>
                    <a:pt x="77" y="69"/>
                  </a:lnTo>
                  <a:lnTo>
                    <a:pt x="77" y="66"/>
                  </a:lnTo>
                  <a:lnTo>
                    <a:pt x="77" y="64"/>
                  </a:lnTo>
                  <a:lnTo>
                    <a:pt x="77" y="63"/>
                  </a:lnTo>
                  <a:lnTo>
                    <a:pt x="77" y="60"/>
                  </a:lnTo>
                  <a:lnTo>
                    <a:pt x="78" y="59"/>
                  </a:lnTo>
                  <a:lnTo>
                    <a:pt x="78" y="55"/>
                  </a:lnTo>
                  <a:lnTo>
                    <a:pt x="78" y="51"/>
                  </a:lnTo>
                  <a:lnTo>
                    <a:pt x="78" y="49"/>
                  </a:lnTo>
                  <a:lnTo>
                    <a:pt x="78" y="48"/>
                  </a:lnTo>
                  <a:lnTo>
                    <a:pt x="79" y="51"/>
                  </a:lnTo>
                  <a:lnTo>
                    <a:pt x="79" y="53"/>
                  </a:lnTo>
                  <a:lnTo>
                    <a:pt x="79" y="55"/>
                  </a:lnTo>
                  <a:lnTo>
                    <a:pt x="79" y="56"/>
                  </a:lnTo>
                  <a:lnTo>
                    <a:pt x="79" y="59"/>
                  </a:lnTo>
                  <a:lnTo>
                    <a:pt x="79" y="63"/>
                  </a:lnTo>
                  <a:lnTo>
                    <a:pt x="79" y="65"/>
                  </a:lnTo>
                  <a:lnTo>
                    <a:pt x="79" y="69"/>
                  </a:lnTo>
                  <a:lnTo>
                    <a:pt x="79" y="71"/>
                  </a:lnTo>
                  <a:lnTo>
                    <a:pt x="79" y="73"/>
                  </a:lnTo>
                  <a:lnTo>
                    <a:pt x="79" y="75"/>
                  </a:lnTo>
                  <a:lnTo>
                    <a:pt x="79" y="77"/>
                  </a:lnTo>
                  <a:lnTo>
                    <a:pt x="79" y="80"/>
                  </a:lnTo>
                  <a:lnTo>
                    <a:pt x="79" y="82"/>
                  </a:lnTo>
                  <a:lnTo>
                    <a:pt x="79" y="85"/>
                  </a:lnTo>
                  <a:lnTo>
                    <a:pt x="79" y="87"/>
                  </a:lnTo>
                  <a:lnTo>
                    <a:pt x="79" y="89"/>
                  </a:lnTo>
                  <a:lnTo>
                    <a:pt x="79" y="94"/>
                  </a:lnTo>
                  <a:lnTo>
                    <a:pt x="79" y="96"/>
                  </a:lnTo>
                  <a:lnTo>
                    <a:pt x="81" y="99"/>
                  </a:lnTo>
                  <a:lnTo>
                    <a:pt x="81" y="102"/>
                  </a:lnTo>
                  <a:lnTo>
                    <a:pt x="81" y="106"/>
                  </a:lnTo>
                  <a:lnTo>
                    <a:pt x="81" y="109"/>
                  </a:lnTo>
                  <a:lnTo>
                    <a:pt x="81" y="112"/>
                  </a:lnTo>
                  <a:lnTo>
                    <a:pt x="81" y="115"/>
                  </a:lnTo>
                  <a:lnTo>
                    <a:pt x="81" y="118"/>
                  </a:lnTo>
                  <a:lnTo>
                    <a:pt x="81" y="122"/>
                  </a:lnTo>
                  <a:lnTo>
                    <a:pt x="81" y="124"/>
                  </a:lnTo>
                  <a:lnTo>
                    <a:pt x="81" y="127"/>
                  </a:lnTo>
                  <a:lnTo>
                    <a:pt x="82" y="130"/>
                  </a:lnTo>
                  <a:lnTo>
                    <a:pt x="82" y="132"/>
                  </a:lnTo>
                  <a:lnTo>
                    <a:pt x="82" y="137"/>
                  </a:lnTo>
                  <a:lnTo>
                    <a:pt x="82" y="139"/>
                  </a:lnTo>
                  <a:lnTo>
                    <a:pt x="82" y="142"/>
                  </a:lnTo>
                  <a:lnTo>
                    <a:pt x="82" y="144"/>
                  </a:lnTo>
                  <a:lnTo>
                    <a:pt x="82" y="146"/>
                  </a:lnTo>
                  <a:lnTo>
                    <a:pt x="82" y="149"/>
                  </a:lnTo>
                  <a:lnTo>
                    <a:pt x="83" y="150"/>
                  </a:lnTo>
                  <a:lnTo>
                    <a:pt x="83" y="154"/>
                  </a:lnTo>
                  <a:lnTo>
                    <a:pt x="83" y="156"/>
                  </a:lnTo>
                  <a:lnTo>
                    <a:pt x="83" y="157"/>
                  </a:lnTo>
                  <a:lnTo>
                    <a:pt x="84" y="158"/>
                  </a:lnTo>
                  <a:lnTo>
                    <a:pt x="84" y="156"/>
                  </a:lnTo>
                  <a:lnTo>
                    <a:pt x="84" y="155"/>
                  </a:lnTo>
                  <a:lnTo>
                    <a:pt x="84" y="154"/>
                  </a:lnTo>
                  <a:lnTo>
                    <a:pt x="86" y="151"/>
                  </a:lnTo>
                  <a:lnTo>
                    <a:pt x="86" y="150"/>
                  </a:lnTo>
                  <a:lnTo>
                    <a:pt x="86" y="146"/>
                  </a:lnTo>
                  <a:lnTo>
                    <a:pt x="86" y="144"/>
                  </a:lnTo>
                  <a:lnTo>
                    <a:pt x="86" y="140"/>
                  </a:lnTo>
                  <a:lnTo>
                    <a:pt x="86" y="137"/>
                  </a:lnTo>
                  <a:lnTo>
                    <a:pt x="86" y="132"/>
                  </a:lnTo>
                  <a:lnTo>
                    <a:pt x="86" y="130"/>
                  </a:lnTo>
                  <a:lnTo>
                    <a:pt x="86" y="127"/>
                  </a:lnTo>
                  <a:lnTo>
                    <a:pt x="86" y="124"/>
                  </a:lnTo>
                  <a:lnTo>
                    <a:pt x="86" y="122"/>
                  </a:lnTo>
                  <a:lnTo>
                    <a:pt x="86" y="119"/>
                  </a:lnTo>
                  <a:lnTo>
                    <a:pt x="86" y="117"/>
                  </a:lnTo>
                  <a:lnTo>
                    <a:pt x="86" y="113"/>
                  </a:lnTo>
                  <a:lnTo>
                    <a:pt x="86" y="108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87" y="94"/>
                  </a:lnTo>
                  <a:lnTo>
                    <a:pt x="87" y="89"/>
                  </a:lnTo>
                  <a:lnTo>
                    <a:pt x="87" y="85"/>
                  </a:lnTo>
                  <a:lnTo>
                    <a:pt x="87" y="80"/>
                  </a:lnTo>
                  <a:lnTo>
                    <a:pt x="88" y="75"/>
                  </a:lnTo>
                  <a:lnTo>
                    <a:pt x="88" y="71"/>
                  </a:lnTo>
                  <a:lnTo>
                    <a:pt x="88" y="66"/>
                  </a:lnTo>
                  <a:lnTo>
                    <a:pt x="88" y="64"/>
                  </a:lnTo>
                  <a:lnTo>
                    <a:pt x="89" y="60"/>
                  </a:lnTo>
                  <a:lnTo>
                    <a:pt x="89" y="58"/>
                  </a:lnTo>
                  <a:lnTo>
                    <a:pt x="89" y="56"/>
                  </a:lnTo>
                  <a:lnTo>
                    <a:pt x="89" y="55"/>
                  </a:lnTo>
                  <a:lnTo>
                    <a:pt x="91" y="55"/>
                  </a:lnTo>
                  <a:lnTo>
                    <a:pt x="91" y="56"/>
                  </a:lnTo>
                  <a:lnTo>
                    <a:pt x="91" y="58"/>
                  </a:lnTo>
                  <a:lnTo>
                    <a:pt x="91" y="60"/>
                  </a:lnTo>
                  <a:lnTo>
                    <a:pt x="91" y="65"/>
                  </a:lnTo>
                  <a:lnTo>
                    <a:pt x="91" y="68"/>
                  </a:lnTo>
                  <a:lnTo>
                    <a:pt x="91" y="70"/>
                  </a:lnTo>
                  <a:lnTo>
                    <a:pt x="91" y="74"/>
                  </a:lnTo>
                  <a:lnTo>
                    <a:pt x="91" y="76"/>
                  </a:lnTo>
                  <a:lnTo>
                    <a:pt x="91" y="81"/>
                  </a:lnTo>
                  <a:lnTo>
                    <a:pt x="91" y="85"/>
                  </a:lnTo>
                  <a:lnTo>
                    <a:pt x="91" y="87"/>
                  </a:lnTo>
                  <a:lnTo>
                    <a:pt x="91" y="89"/>
                  </a:lnTo>
                  <a:lnTo>
                    <a:pt x="91" y="94"/>
                  </a:lnTo>
                  <a:lnTo>
                    <a:pt x="91" y="96"/>
                  </a:lnTo>
                  <a:lnTo>
                    <a:pt x="91" y="99"/>
                  </a:lnTo>
                  <a:lnTo>
                    <a:pt x="91" y="101"/>
                  </a:lnTo>
                  <a:lnTo>
                    <a:pt x="91" y="104"/>
                  </a:lnTo>
                  <a:lnTo>
                    <a:pt x="92" y="107"/>
                  </a:lnTo>
                  <a:lnTo>
                    <a:pt x="92" y="109"/>
                  </a:lnTo>
                  <a:lnTo>
                    <a:pt x="92" y="113"/>
                  </a:lnTo>
                  <a:lnTo>
                    <a:pt x="92" y="115"/>
                  </a:lnTo>
                  <a:lnTo>
                    <a:pt x="92" y="118"/>
                  </a:lnTo>
                  <a:lnTo>
                    <a:pt x="92" y="122"/>
                  </a:lnTo>
                  <a:lnTo>
                    <a:pt x="92" y="124"/>
                  </a:lnTo>
                  <a:lnTo>
                    <a:pt x="92" y="127"/>
                  </a:lnTo>
                  <a:lnTo>
                    <a:pt x="92" y="129"/>
                  </a:lnTo>
                  <a:lnTo>
                    <a:pt x="92" y="132"/>
                  </a:lnTo>
                  <a:lnTo>
                    <a:pt x="92" y="134"/>
                  </a:lnTo>
                  <a:lnTo>
                    <a:pt x="92" y="139"/>
                  </a:lnTo>
                  <a:lnTo>
                    <a:pt x="93" y="144"/>
                  </a:lnTo>
                  <a:lnTo>
                    <a:pt x="93" y="146"/>
                  </a:lnTo>
                  <a:lnTo>
                    <a:pt x="93" y="150"/>
                  </a:lnTo>
                  <a:lnTo>
                    <a:pt x="93" y="152"/>
                  </a:lnTo>
                  <a:lnTo>
                    <a:pt x="93" y="154"/>
                  </a:lnTo>
                  <a:lnTo>
                    <a:pt x="95" y="154"/>
                  </a:lnTo>
                  <a:lnTo>
                    <a:pt x="95" y="151"/>
                  </a:lnTo>
                  <a:lnTo>
                    <a:pt x="95" y="149"/>
                  </a:lnTo>
                  <a:lnTo>
                    <a:pt x="95" y="147"/>
                  </a:lnTo>
                  <a:lnTo>
                    <a:pt x="95" y="145"/>
                  </a:lnTo>
                  <a:lnTo>
                    <a:pt x="95" y="142"/>
                  </a:lnTo>
                  <a:lnTo>
                    <a:pt x="95" y="140"/>
                  </a:lnTo>
                  <a:lnTo>
                    <a:pt x="95" y="137"/>
                  </a:lnTo>
                  <a:lnTo>
                    <a:pt x="95" y="132"/>
                  </a:lnTo>
                  <a:lnTo>
                    <a:pt x="95" y="129"/>
                  </a:lnTo>
                  <a:lnTo>
                    <a:pt x="95" y="127"/>
                  </a:lnTo>
                  <a:lnTo>
                    <a:pt x="95" y="125"/>
                  </a:lnTo>
                  <a:lnTo>
                    <a:pt x="95" y="123"/>
                  </a:lnTo>
                  <a:lnTo>
                    <a:pt x="95" y="120"/>
                  </a:lnTo>
                  <a:lnTo>
                    <a:pt x="95" y="118"/>
                  </a:lnTo>
                  <a:lnTo>
                    <a:pt x="95" y="115"/>
                  </a:lnTo>
                  <a:lnTo>
                    <a:pt x="95" y="112"/>
                  </a:lnTo>
                  <a:lnTo>
                    <a:pt x="95" y="108"/>
                  </a:lnTo>
                  <a:lnTo>
                    <a:pt x="95" y="103"/>
                  </a:lnTo>
                  <a:lnTo>
                    <a:pt x="95" y="99"/>
                  </a:lnTo>
                  <a:lnTo>
                    <a:pt x="96" y="94"/>
                  </a:lnTo>
                  <a:lnTo>
                    <a:pt x="96" y="91"/>
                  </a:lnTo>
                  <a:lnTo>
                    <a:pt x="96" y="86"/>
                  </a:lnTo>
                  <a:lnTo>
                    <a:pt x="96" y="81"/>
                  </a:lnTo>
                  <a:lnTo>
                    <a:pt x="96" y="77"/>
                  </a:lnTo>
                  <a:lnTo>
                    <a:pt x="96" y="74"/>
                  </a:lnTo>
                  <a:lnTo>
                    <a:pt x="97" y="69"/>
                  </a:lnTo>
                  <a:lnTo>
                    <a:pt x="97" y="66"/>
                  </a:lnTo>
                  <a:lnTo>
                    <a:pt x="97" y="63"/>
                  </a:lnTo>
                  <a:lnTo>
                    <a:pt x="97" y="60"/>
                  </a:lnTo>
                  <a:lnTo>
                    <a:pt x="97" y="59"/>
                  </a:lnTo>
                  <a:lnTo>
                    <a:pt x="99" y="58"/>
                  </a:lnTo>
                  <a:lnTo>
                    <a:pt x="99" y="59"/>
                  </a:lnTo>
                  <a:lnTo>
                    <a:pt x="99" y="60"/>
                  </a:lnTo>
                  <a:lnTo>
                    <a:pt x="100" y="63"/>
                  </a:lnTo>
                  <a:lnTo>
                    <a:pt x="100" y="66"/>
                  </a:lnTo>
                  <a:lnTo>
                    <a:pt x="100" y="69"/>
                  </a:lnTo>
                  <a:lnTo>
                    <a:pt x="100" y="71"/>
                  </a:lnTo>
                  <a:lnTo>
                    <a:pt x="100" y="75"/>
                  </a:lnTo>
                  <a:lnTo>
                    <a:pt x="100" y="77"/>
                  </a:lnTo>
                  <a:lnTo>
                    <a:pt x="100" y="81"/>
                  </a:lnTo>
                  <a:lnTo>
                    <a:pt x="100" y="85"/>
                  </a:lnTo>
                  <a:lnTo>
                    <a:pt x="100" y="89"/>
                  </a:lnTo>
                  <a:lnTo>
                    <a:pt x="101" y="92"/>
                  </a:lnTo>
                  <a:lnTo>
                    <a:pt x="101" y="96"/>
                  </a:lnTo>
                  <a:lnTo>
                    <a:pt x="101" y="99"/>
                  </a:lnTo>
                  <a:lnTo>
                    <a:pt x="101" y="101"/>
                  </a:lnTo>
                  <a:lnTo>
                    <a:pt x="101" y="103"/>
                  </a:lnTo>
                  <a:lnTo>
                    <a:pt x="101" y="106"/>
                  </a:lnTo>
                  <a:lnTo>
                    <a:pt x="101" y="108"/>
                  </a:lnTo>
                  <a:lnTo>
                    <a:pt x="101" y="111"/>
                  </a:lnTo>
                  <a:lnTo>
                    <a:pt x="101" y="113"/>
                  </a:lnTo>
                  <a:lnTo>
                    <a:pt x="101" y="115"/>
                  </a:lnTo>
                  <a:lnTo>
                    <a:pt x="102" y="118"/>
                  </a:lnTo>
                  <a:lnTo>
                    <a:pt x="102" y="120"/>
                  </a:lnTo>
                  <a:lnTo>
                    <a:pt x="102" y="123"/>
                  </a:lnTo>
                  <a:lnTo>
                    <a:pt x="102" y="125"/>
                  </a:lnTo>
                  <a:lnTo>
                    <a:pt x="102" y="130"/>
                  </a:lnTo>
                  <a:lnTo>
                    <a:pt x="102" y="135"/>
                  </a:lnTo>
                  <a:lnTo>
                    <a:pt x="104" y="139"/>
                  </a:lnTo>
                  <a:lnTo>
                    <a:pt x="104" y="142"/>
                  </a:lnTo>
                  <a:lnTo>
                    <a:pt x="104" y="146"/>
                  </a:lnTo>
                  <a:lnTo>
                    <a:pt x="105" y="147"/>
                  </a:lnTo>
                  <a:lnTo>
                    <a:pt x="105" y="150"/>
                  </a:lnTo>
                  <a:lnTo>
                    <a:pt x="106" y="149"/>
                  </a:lnTo>
                  <a:lnTo>
                    <a:pt x="106" y="146"/>
                  </a:lnTo>
                  <a:lnTo>
                    <a:pt x="106" y="142"/>
                  </a:lnTo>
                  <a:lnTo>
                    <a:pt x="106" y="140"/>
                  </a:lnTo>
                  <a:lnTo>
                    <a:pt x="106" y="137"/>
                  </a:lnTo>
                  <a:lnTo>
                    <a:pt x="106" y="134"/>
                  </a:lnTo>
                  <a:lnTo>
                    <a:pt x="106" y="132"/>
                  </a:lnTo>
                  <a:lnTo>
                    <a:pt x="106" y="127"/>
                  </a:lnTo>
                  <a:lnTo>
                    <a:pt x="106" y="123"/>
                  </a:lnTo>
                  <a:lnTo>
                    <a:pt x="106" y="120"/>
                  </a:lnTo>
                  <a:lnTo>
                    <a:pt x="106" y="117"/>
                  </a:lnTo>
                  <a:lnTo>
                    <a:pt x="107" y="112"/>
                  </a:lnTo>
                  <a:lnTo>
                    <a:pt x="107" y="108"/>
                  </a:lnTo>
                  <a:lnTo>
                    <a:pt x="107" y="103"/>
                  </a:lnTo>
                  <a:lnTo>
                    <a:pt x="107" y="99"/>
                  </a:lnTo>
                  <a:lnTo>
                    <a:pt x="107" y="94"/>
                  </a:lnTo>
                  <a:lnTo>
                    <a:pt x="107" y="89"/>
                  </a:lnTo>
                  <a:lnTo>
                    <a:pt x="109" y="85"/>
                  </a:lnTo>
                  <a:lnTo>
                    <a:pt x="109" y="80"/>
                  </a:lnTo>
                  <a:lnTo>
                    <a:pt x="109" y="75"/>
                  </a:lnTo>
                  <a:lnTo>
                    <a:pt x="109" y="71"/>
                  </a:lnTo>
                  <a:lnTo>
                    <a:pt x="109" y="68"/>
                  </a:lnTo>
                  <a:lnTo>
                    <a:pt x="110" y="65"/>
                  </a:lnTo>
                  <a:lnTo>
                    <a:pt x="110" y="63"/>
                  </a:lnTo>
                  <a:lnTo>
                    <a:pt x="110" y="61"/>
                  </a:lnTo>
                  <a:lnTo>
                    <a:pt x="110" y="60"/>
                  </a:lnTo>
                  <a:lnTo>
                    <a:pt x="110" y="61"/>
                  </a:lnTo>
                  <a:lnTo>
                    <a:pt x="111" y="61"/>
                  </a:lnTo>
                  <a:lnTo>
                    <a:pt x="111" y="64"/>
                  </a:lnTo>
                  <a:lnTo>
                    <a:pt x="111" y="69"/>
                  </a:lnTo>
                  <a:lnTo>
                    <a:pt x="111" y="70"/>
                  </a:lnTo>
                  <a:lnTo>
                    <a:pt x="111" y="73"/>
                  </a:lnTo>
                  <a:lnTo>
                    <a:pt x="111" y="76"/>
                  </a:lnTo>
                  <a:lnTo>
                    <a:pt x="111" y="79"/>
                  </a:lnTo>
                  <a:lnTo>
                    <a:pt x="111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2"/>
                  </a:lnTo>
                  <a:lnTo>
                    <a:pt x="112" y="97"/>
                  </a:lnTo>
                  <a:lnTo>
                    <a:pt x="112" y="101"/>
                  </a:lnTo>
                  <a:lnTo>
                    <a:pt x="112" y="106"/>
                  </a:lnTo>
                  <a:lnTo>
                    <a:pt x="112" y="109"/>
                  </a:lnTo>
                  <a:lnTo>
                    <a:pt x="112" y="114"/>
                  </a:lnTo>
                  <a:lnTo>
                    <a:pt x="112" y="119"/>
                  </a:lnTo>
                  <a:lnTo>
                    <a:pt x="114" y="124"/>
                  </a:lnTo>
                  <a:lnTo>
                    <a:pt x="114" y="127"/>
                  </a:lnTo>
                  <a:lnTo>
                    <a:pt x="114" y="132"/>
                  </a:lnTo>
                  <a:lnTo>
                    <a:pt x="114" y="137"/>
                  </a:lnTo>
                  <a:lnTo>
                    <a:pt x="114" y="139"/>
                  </a:lnTo>
                  <a:lnTo>
                    <a:pt x="115" y="142"/>
                  </a:lnTo>
                  <a:lnTo>
                    <a:pt x="115" y="144"/>
                  </a:lnTo>
                  <a:lnTo>
                    <a:pt x="115" y="146"/>
                  </a:lnTo>
                  <a:lnTo>
                    <a:pt x="116" y="146"/>
                  </a:lnTo>
                  <a:lnTo>
                    <a:pt x="116" y="145"/>
                  </a:lnTo>
                  <a:lnTo>
                    <a:pt x="116" y="142"/>
                  </a:lnTo>
                  <a:lnTo>
                    <a:pt x="116" y="139"/>
                  </a:lnTo>
                  <a:lnTo>
                    <a:pt x="116" y="137"/>
                  </a:lnTo>
                  <a:lnTo>
                    <a:pt x="116" y="135"/>
                  </a:lnTo>
                  <a:lnTo>
                    <a:pt x="116" y="132"/>
                  </a:lnTo>
                  <a:lnTo>
                    <a:pt x="116" y="129"/>
                  </a:lnTo>
                  <a:lnTo>
                    <a:pt x="116" y="125"/>
                  </a:lnTo>
                  <a:lnTo>
                    <a:pt x="116" y="122"/>
                  </a:lnTo>
                  <a:lnTo>
                    <a:pt x="116" y="117"/>
                  </a:lnTo>
                  <a:lnTo>
                    <a:pt x="118" y="113"/>
                  </a:lnTo>
                  <a:lnTo>
                    <a:pt x="118" y="108"/>
                  </a:lnTo>
                  <a:lnTo>
                    <a:pt x="118" y="103"/>
                  </a:lnTo>
                  <a:lnTo>
                    <a:pt x="118" y="99"/>
                  </a:lnTo>
                  <a:lnTo>
                    <a:pt x="118" y="94"/>
                  </a:lnTo>
                  <a:lnTo>
                    <a:pt x="118" y="89"/>
                  </a:lnTo>
                  <a:lnTo>
                    <a:pt x="119" y="85"/>
                  </a:lnTo>
                  <a:lnTo>
                    <a:pt x="119" y="81"/>
                  </a:lnTo>
                  <a:lnTo>
                    <a:pt x="119" y="77"/>
                  </a:lnTo>
                  <a:lnTo>
                    <a:pt x="119" y="74"/>
                  </a:lnTo>
                  <a:lnTo>
                    <a:pt x="120" y="71"/>
                  </a:lnTo>
                  <a:lnTo>
                    <a:pt x="120" y="69"/>
                  </a:lnTo>
                  <a:lnTo>
                    <a:pt x="120" y="68"/>
                  </a:lnTo>
                  <a:lnTo>
                    <a:pt x="120" y="66"/>
                  </a:lnTo>
                  <a:lnTo>
                    <a:pt x="122" y="66"/>
                  </a:lnTo>
                  <a:lnTo>
                    <a:pt x="122" y="68"/>
                  </a:lnTo>
                  <a:lnTo>
                    <a:pt x="122" y="70"/>
                  </a:lnTo>
                  <a:lnTo>
                    <a:pt x="122" y="73"/>
                  </a:lnTo>
                  <a:lnTo>
                    <a:pt x="122" y="77"/>
                  </a:lnTo>
                  <a:lnTo>
                    <a:pt x="122" y="80"/>
                  </a:lnTo>
                  <a:lnTo>
                    <a:pt x="122" y="84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94"/>
                  </a:lnTo>
                  <a:lnTo>
                    <a:pt x="122" y="97"/>
                  </a:lnTo>
                  <a:lnTo>
                    <a:pt x="122" y="101"/>
                  </a:lnTo>
                  <a:lnTo>
                    <a:pt x="122" y="103"/>
                  </a:lnTo>
                  <a:lnTo>
                    <a:pt x="123" y="107"/>
                  </a:lnTo>
                  <a:lnTo>
                    <a:pt x="123" y="111"/>
                  </a:lnTo>
                  <a:lnTo>
                    <a:pt x="123" y="114"/>
                  </a:lnTo>
                  <a:lnTo>
                    <a:pt x="123" y="118"/>
                  </a:lnTo>
                  <a:lnTo>
                    <a:pt x="123" y="122"/>
                  </a:lnTo>
                  <a:lnTo>
                    <a:pt x="123" y="125"/>
                  </a:lnTo>
                  <a:lnTo>
                    <a:pt x="124" y="127"/>
                  </a:lnTo>
                  <a:lnTo>
                    <a:pt x="124" y="132"/>
                  </a:lnTo>
                  <a:lnTo>
                    <a:pt x="124" y="135"/>
                  </a:lnTo>
                  <a:lnTo>
                    <a:pt x="124" y="137"/>
                  </a:lnTo>
                  <a:lnTo>
                    <a:pt x="125" y="142"/>
                  </a:lnTo>
                  <a:lnTo>
                    <a:pt x="125" y="144"/>
                  </a:lnTo>
                  <a:lnTo>
                    <a:pt x="127" y="142"/>
                  </a:lnTo>
                  <a:lnTo>
                    <a:pt x="127" y="139"/>
                  </a:lnTo>
                  <a:lnTo>
                    <a:pt x="127" y="135"/>
                  </a:lnTo>
                  <a:lnTo>
                    <a:pt x="127" y="132"/>
                  </a:lnTo>
                  <a:lnTo>
                    <a:pt x="127" y="129"/>
                  </a:lnTo>
                  <a:lnTo>
                    <a:pt x="127" y="125"/>
                  </a:lnTo>
                  <a:lnTo>
                    <a:pt x="127" y="123"/>
                  </a:lnTo>
                  <a:lnTo>
                    <a:pt x="127" y="119"/>
                  </a:lnTo>
                  <a:lnTo>
                    <a:pt x="127" y="115"/>
                  </a:lnTo>
                  <a:lnTo>
                    <a:pt x="127" y="112"/>
                  </a:lnTo>
                  <a:lnTo>
                    <a:pt x="128" y="107"/>
                  </a:lnTo>
                  <a:lnTo>
                    <a:pt x="128" y="103"/>
                  </a:lnTo>
                  <a:lnTo>
                    <a:pt x="128" y="99"/>
                  </a:lnTo>
                  <a:lnTo>
                    <a:pt x="128" y="94"/>
                  </a:lnTo>
                  <a:lnTo>
                    <a:pt x="128" y="89"/>
                  </a:lnTo>
                  <a:lnTo>
                    <a:pt x="128" y="86"/>
                  </a:lnTo>
                  <a:lnTo>
                    <a:pt x="129" y="82"/>
                  </a:lnTo>
                  <a:lnTo>
                    <a:pt x="129" y="79"/>
                  </a:lnTo>
                  <a:lnTo>
                    <a:pt x="129" y="75"/>
                  </a:lnTo>
                  <a:lnTo>
                    <a:pt x="129" y="73"/>
                  </a:lnTo>
                  <a:lnTo>
                    <a:pt x="131" y="70"/>
                  </a:lnTo>
                  <a:lnTo>
                    <a:pt x="131" y="68"/>
                  </a:lnTo>
                  <a:lnTo>
                    <a:pt x="131" y="66"/>
                  </a:lnTo>
                  <a:lnTo>
                    <a:pt x="132" y="66"/>
                  </a:lnTo>
                  <a:lnTo>
                    <a:pt x="132" y="69"/>
                  </a:lnTo>
                  <a:lnTo>
                    <a:pt x="132" y="70"/>
                  </a:lnTo>
                  <a:lnTo>
                    <a:pt x="132" y="73"/>
                  </a:lnTo>
                  <a:lnTo>
                    <a:pt x="132" y="77"/>
                  </a:lnTo>
                  <a:lnTo>
                    <a:pt x="132" y="80"/>
                  </a:lnTo>
                  <a:lnTo>
                    <a:pt x="132" y="82"/>
                  </a:lnTo>
                  <a:lnTo>
                    <a:pt x="132" y="85"/>
                  </a:lnTo>
                  <a:lnTo>
                    <a:pt x="132" y="89"/>
                  </a:lnTo>
                  <a:lnTo>
                    <a:pt x="132" y="92"/>
                  </a:lnTo>
                  <a:lnTo>
                    <a:pt x="132" y="96"/>
                  </a:lnTo>
                  <a:lnTo>
                    <a:pt x="132" y="99"/>
                  </a:lnTo>
                  <a:lnTo>
                    <a:pt x="132" y="102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33" y="112"/>
                  </a:lnTo>
                  <a:lnTo>
                    <a:pt x="133" y="115"/>
                  </a:lnTo>
                  <a:lnTo>
                    <a:pt x="133" y="118"/>
                  </a:lnTo>
                  <a:lnTo>
                    <a:pt x="133" y="122"/>
                  </a:lnTo>
                  <a:lnTo>
                    <a:pt x="134" y="125"/>
                  </a:lnTo>
                  <a:lnTo>
                    <a:pt x="134" y="127"/>
                  </a:lnTo>
                  <a:lnTo>
                    <a:pt x="134" y="130"/>
                  </a:lnTo>
                  <a:lnTo>
                    <a:pt x="134" y="132"/>
                  </a:lnTo>
                  <a:lnTo>
                    <a:pt x="136" y="137"/>
                  </a:lnTo>
                  <a:lnTo>
                    <a:pt x="136" y="140"/>
                  </a:lnTo>
                  <a:lnTo>
                    <a:pt x="137" y="137"/>
                  </a:lnTo>
                  <a:lnTo>
                    <a:pt x="137" y="135"/>
                  </a:lnTo>
                  <a:lnTo>
                    <a:pt x="137" y="132"/>
                  </a:lnTo>
                  <a:lnTo>
                    <a:pt x="137" y="130"/>
                  </a:lnTo>
                  <a:lnTo>
                    <a:pt x="137" y="129"/>
                  </a:lnTo>
                  <a:lnTo>
                    <a:pt x="137" y="127"/>
                  </a:lnTo>
                  <a:lnTo>
                    <a:pt x="137" y="124"/>
                  </a:lnTo>
                  <a:lnTo>
                    <a:pt x="137" y="122"/>
                  </a:lnTo>
                  <a:lnTo>
                    <a:pt x="137" y="118"/>
                  </a:lnTo>
                  <a:lnTo>
                    <a:pt x="137" y="114"/>
                  </a:lnTo>
                  <a:lnTo>
                    <a:pt x="138" y="111"/>
                  </a:lnTo>
                  <a:lnTo>
                    <a:pt x="138" y="107"/>
                  </a:lnTo>
                  <a:lnTo>
                    <a:pt x="138" y="103"/>
                  </a:lnTo>
                  <a:lnTo>
                    <a:pt x="138" y="99"/>
                  </a:lnTo>
                  <a:lnTo>
                    <a:pt x="138" y="94"/>
                  </a:lnTo>
                  <a:lnTo>
                    <a:pt x="138" y="91"/>
                  </a:lnTo>
                  <a:lnTo>
                    <a:pt x="138" y="87"/>
                  </a:lnTo>
                  <a:lnTo>
                    <a:pt x="139" y="84"/>
                  </a:lnTo>
                  <a:lnTo>
                    <a:pt x="139" y="80"/>
                  </a:lnTo>
                  <a:lnTo>
                    <a:pt x="139" y="77"/>
                  </a:lnTo>
                  <a:lnTo>
                    <a:pt x="139" y="75"/>
                  </a:lnTo>
                  <a:lnTo>
                    <a:pt x="141" y="71"/>
                  </a:lnTo>
                  <a:lnTo>
                    <a:pt x="141" y="69"/>
                  </a:lnTo>
                  <a:lnTo>
                    <a:pt x="142" y="73"/>
                  </a:lnTo>
                  <a:lnTo>
                    <a:pt x="142" y="74"/>
                  </a:lnTo>
                  <a:lnTo>
                    <a:pt x="142" y="76"/>
                  </a:lnTo>
                  <a:lnTo>
                    <a:pt x="142" y="81"/>
                  </a:lnTo>
                  <a:lnTo>
                    <a:pt x="142" y="82"/>
                  </a:lnTo>
                  <a:lnTo>
                    <a:pt x="142" y="85"/>
                  </a:lnTo>
                  <a:lnTo>
                    <a:pt x="142" y="89"/>
                  </a:lnTo>
                  <a:lnTo>
                    <a:pt x="142" y="91"/>
                  </a:lnTo>
                  <a:lnTo>
                    <a:pt x="142" y="94"/>
                  </a:lnTo>
                  <a:lnTo>
                    <a:pt x="142" y="97"/>
                  </a:lnTo>
                  <a:lnTo>
                    <a:pt x="142" y="99"/>
                  </a:lnTo>
                  <a:lnTo>
                    <a:pt x="143" y="103"/>
                  </a:lnTo>
                  <a:lnTo>
                    <a:pt x="143" y="106"/>
                  </a:lnTo>
                  <a:lnTo>
                    <a:pt x="143" y="109"/>
                  </a:lnTo>
                  <a:lnTo>
                    <a:pt x="143" y="112"/>
                  </a:lnTo>
                  <a:lnTo>
                    <a:pt x="143" y="115"/>
                  </a:lnTo>
                  <a:lnTo>
                    <a:pt x="143" y="118"/>
                  </a:lnTo>
                  <a:lnTo>
                    <a:pt x="143" y="122"/>
                  </a:lnTo>
                  <a:lnTo>
                    <a:pt x="145" y="124"/>
                  </a:lnTo>
                  <a:lnTo>
                    <a:pt x="145" y="127"/>
                  </a:lnTo>
                  <a:lnTo>
                    <a:pt x="145" y="130"/>
                  </a:lnTo>
                  <a:lnTo>
                    <a:pt x="145" y="132"/>
                  </a:lnTo>
                  <a:lnTo>
                    <a:pt x="146" y="137"/>
                  </a:lnTo>
                  <a:lnTo>
                    <a:pt x="146" y="139"/>
                  </a:lnTo>
                  <a:lnTo>
                    <a:pt x="147" y="137"/>
                  </a:lnTo>
                  <a:lnTo>
                    <a:pt x="147" y="134"/>
                  </a:lnTo>
                  <a:lnTo>
                    <a:pt x="147" y="132"/>
                  </a:lnTo>
                  <a:lnTo>
                    <a:pt x="147" y="129"/>
                  </a:lnTo>
                  <a:lnTo>
                    <a:pt x="147" y="127"/>
                  </a:lnTo>
                  <a:lnTo>
                    <a:pt x="147" y="125"/>
                  </a:lnTo>
                  <a:lnTo>
                    <a:pt x="147" y="123"/>
                  </a:lnTo>
                  <a:lnTo>
                    <a:pt x="147" y="120"/>
                  </a:lnTo>
                  <a:lnTo>
                    <a:pt x="147" y="118"/>
                  </a:lnTo>
                  <a:lnTo>
                    <a:pt x="148" y="115"/>
                  </a:lnTo>
                  <a:lnTo>
                    <a:pt x="148" y="112"/>
                  </a:lnTo>
                  <a:lnTo>
                    <a:pt x="148" y="108"/>
                  </a:lnTo>
                  <a:lnTo>
                    <a:pt x="148" y="104"/>
                  </a:lnTo>
                  <a:lnTo>
                    <a:pt x="148" y="101"/>
                  </a:lnTo>
                  <a:lnTo>
                    <a:pt x="148" y="97"/>
                  </a:lnTo>
                  <a:lnTo>
                    <a:pt x="148" y="94"/>
                  </a:lnTo>
                  <a:lnTo>
                    <a:pt x="150" y="89"/>
                  </a:lnTo>
                  <a:lnTo>
                    <a:pt x="150" y="87"/>
                  </a:lnTo>
                  <a:lnTo>
                    <a:pt x="150" y="84"/>
                  </a:lnTo>
                  <a:lnTo>
                    <a:pt x="150" y="81"/>
                  </a:lnTo>
                  <a:lnTo>
                    <a:pt x="151" y="79"/>
                  </a:lnTo>
                  <a:lnTo>
                    <a:pt x="151" y="75"/>
                  </a:lnTo>
                  <a:lnTo>
                    <a:pt x="152" y="74"/>
                  </a:lnTo>
                  <a:lnTo>
                    <a:pt x="152" y="76"/>
                  </a:lnTo>
                  <a:lnTo>
                    <a:pt x="152" y="77"/>
                  </a:lnTo>
                  <a:lnTo>
                    <a:pt x="152" y="80"/>
                  </a:lnTo>
                  <a:lnTo>
                    <a:pt x="152" y="84"/>
                  </a:lnTo>
                  <a:lnTo>
                    <a:pt x="152" y="86"/>
                  </a:lnTo>
                  <a:lnTo>
                    <a:pt x="152" y="87"/>
                  </a:lnTo>
                  <a:lnTo>
                    <a:pt x="152" y="89"/>
                  </a:lnTo>
                  <a:lnTo>
                    <a:pt x="152" y="94"/>
                  </a:lnTo>
                  <a:lnTo>
                    <a:pt x="152" y="96"/>
                  </a:lnTo>
                  <a:lnTo>
                    <a:pt x="152" y="99"/>
                  </a:lnTo>
                  <a:lnTo>
                    <a:pt x="152" y="102"/>
                  </a:lnTo>
                  <a:lnTo>
                    <a:pt x="154" y="104"/>
                  </a:lnTo>
                  <a:lnTo>
                    <a:pt x="154" y="107"/>
                  </a:lnTo>
                  <a:lnTo>
                    <a:pt x="154" y="111"/>
                  </a:lnTo>
                  <a:lnTo>
                    <a:pt x="154" y="113"/>
                  </a:lnTo>
                  <a:lnTo>
                    <a:pt x="154" y="115"/>
                  </a:lnTo>
                  <a:lnTo>
                    <a:pt x="154" y="119"/>
                  </a:lnTo>
                  <a:lnTo>
                    <a:pt x="155" y="122"/>
                  </a:lnTo>
                  <a:lnTo>
                    <a:pt x="155" y="124"/>
                  </a:lnTo>
                  <a:lnTo>
                    <a:pt x="155" y="127"/>
                  </a:lnTo>
                  <a:lnTo>
                    <a:pt x="155" y="129"/>
                  </a:lnTo>
                  <a:lnTo>
                    <a:pt x="155" y="132"/>
                  </a:lnTo>
                  <a:lnTo>
                    <a:pt x="156" y="135"/>
                  </a:lnTo>
                  <a:lnTo>
                    <a:pt x="157" y="137"/>
                  </a:lnTo>
                  <a:lnTo>
                    <a:pt x="157" y="135"/>
                  </a:lnTo>
                  <a:lnTo>
                    <a:pt x="157" y="134"/>
                  </a:lnTo>
                  <a:lnTo>
                    <a:pt x="157" y="132"/>
                  </a:lnTo>
                  <a:lnTo>
                    <a:pt x="157" y="129"/>
                  </a:lnTo>
                  <a:lnTo>
                    <a:pt x="157" y="127"/>
                  </a:lnTo>
                  <a:lnTo>
                    <a:pt x="157" y="125"/>
                  </a:lnTo>
                  <a:lnTo>
                    <a:pt x="157" y="124"/>
                  </a:lnTo>
                  <a:lnTo>
                    <a:pt x="157" y="122"/>
                  </a:lnTo>
                  <a:lnTo>
                    <a:pt x="159" y="119"/>
                  </a:lnTo>
                  <a:lnTo>
                    <a:pt x="159" y="117"/>
                  </a:lnTo>
                  <a:lnTo>
                    <a:pt x="159" y="113"/>
                  </a:lnTo>
                  <a:lnTo>
                    <a:pt x="159" y="109"/>
                  </a:lnTo>
                  <a:lnTo>
                    <a:pt x="159" y="106"/>
                  </a:lnTo>
                  <a:lnTo>
                    <a:pt x="159" y="102"/>
                  </a:lnTo>
                  <a:lnTo>
                    <a:pt x="159" y="99"/>
                  </a:lnTo>
                  <a:lnTo>
                    <a:pt x="159" y="94"/>
                  </a:lnTo>
                  <a:lnTo>
                    <a:pt x="159" y="92"/>
                  </a:lnTo>
                  <a:lnTo>
                    <a:pt x="160" y="89"/>
                  </a:lnTo>
                  <a:lnTo>
                    <a:pt x="160" y="86"/>
                  </a:lnTo>
                  <a:lnTo>
                    <a:pt x="160" y="82"/>
                  </a:lnTo>
                  <a:lnTo>
                    <a:pt x="160" y="80"/>
                  </a:lnTo>
                  <a:lnTo>
                    <a:pt x="161" y="79"/>
                  </a:lnTo>
                  <a:lnTo>
                    <a:pt x="161" y="75"/>
                  </a:lnTo>
                  <a:lnTo>
                    <a:pt x="162" y="74"/>
                  </a:lnTo>
                  <a:lnTo>
                    <a:pt x="162" y="76"/>
                  </a:lnTo>
                  <a:lnTo>
                    <a:pt x="162" y="77"/>
                  </a:lnTo>
                  <a:lnTo>
                    <a:pt x="162" y="80"/>
                  </a:lnTo>
                  <a:lnTo>
                    <a:pt x="162" y="84"/>
                  </a:lnTo>
                  <a:lnTo>
                    <a:pt x="162" y="86"/>
                  </a:lnTo>
                  <a:lnTo>
                    <a:pt x="162" y="89"/>
                  </a:lnTo>
                  <a:lnTo>
                    <a:pt x="162" y="91"/>
                  </a:lnTo>
                  <a:lnTo>
                    <a:pt x="164" y="94"/>
                  </a:lnTo>
                  <a:lnTo>
                    <a:pt x="164" y="96"/>
                  </a:lnTo>
                  <a:lnTo>
                    <a:pt x="164" y="99"/>
                  </a:lnTo>
                  <a:lnTo>
                    <a:pt x="164" y="101"/>
                  </a:lnTo>
                  <a:lnTo>
                    <a:pt x="164" y="103"/>
                  </a:lnTo>
                  <a:lnTo>
                    <a:pt x="164" y="106"/>
                  </a:lnTo>
                  <a:lnTo>
                    <a:pt x="164" y="108"/>
                  </a:lnTo>
                  <a:lnTo>
                    <a:pt x="164" y="112"/>
                  </a:lnTo>
                  <a:lnTo>
                    <a:pt x="164" y="114"/>
                  </a:lnTo>
                  <a:lnTo>
                    <a:pt x="164" y="117"/>
                  </a:lnTo>
                  <a:lnTo>
                    <a:pt x="164" y="119"/>
                  </a:lnTo>
                  <a:lnTo>
                    <a:pt x="165" y="122"/>
                  </a:lnTo>
                  <a:lnTo>
                    <a:pt x="165" y="124"/>
                  </a:lnTo>
                  <a:lnTo>
                    <a:pt x="165" y="127"/>
                  </a:lnTo>
                  <a:lnTo>
                    <a:pt x="165" y="129"/>
                  </a:lnTo>
                  <a:lnTo>
                    <a:pt x="166" y="132"/>
                  </a:lnTo>
                  <a:lnTo>
                    <a:pt x="166" y="134"/>
                  </a:lnTo>
                  <a:lnTo>
                    <a:pt x="167" y="132"/>
                  </a:lnTo>
                  <a:lnTo>
                    <a:pt x="167" y="130"/>
                  </a:lnTo>
                  <a:lnTo>
                    <a:pt x="167" y="127"/>
                  </a:lnTo>
                  <a:lnTo>
                    <a:pt x="167" y="125"/>
                  </a:lnTo>
                  <a:lnTo>
                    <a:pt x="167" y="123"/>
                  </a:lnTo>
                  <a:lnTo>
                    <a:pt x="167" y="122"/>
                  </a:lnTo>
                  <a:lnTo>
                    <a:pt x="167" y="119"/>
                  </a:lnTo>
                  <a:lnTo>
                    <a:pt x="169" y="117"/>
                  </a:lnTo>
                  <a:lnTo>
                    <a:pt x="169" y="114"/>
                  </a:lnTo>
                  <a:lnTo>
                    <a:pt x="169" y="111"/>
                  </a:lnTo>
                  <a:lnTo>
                    <a:pt x="169" y="108"/>
                  </a:lnTo>
                  <a:lnTo>
                    <a:pt x="169" y="104"/>
                  </a:lnTo>
                  <a:lnTo>
                    <a:pt x="169" y="101"/>
                  </a:lnTo>
                  <a:lnTo>
                    <a:pt x="169" y="99"/>
                  </a:lnTo>
                  <a:lnTo>
                    <a:pt x="169" y="94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70" y="87"/>
                  </a:lnTo>
                  <a:lnTo>
                    <a:pt x="170" y="85"/>
                  </a:lnTo>
                  <a:lnTo>
                    <a:pt x="170" y="82"/>
                  </a:lnTo>
                  <a:lnTo>
                    <a:pt x="171" y="79"/>
                  </a:lnTo>
                  <a:lnTo>
                    <a:pt x="171" y="77"/>
                  </a:lnTo>
                  <a:lnTo>
                    <a:pt x="173" y="80"/>
                  </a:lnTo>
                  <a:lnTo>
                    <a:pt x="173" y="81"/>
                  </a:lnTo>
                  <a:lnTo>
                    <a:pt x="174" y="84"/>
                  </a:lnTo>
                  <a:lnTo>
                    <a:pt x="174" y="87"/>
                  </a:lnTo>
                  <a:lnTo>
                    <a:pt x="174" y="89"/>
                  </a:lnTo>
                  <a:lnTo>
                    <a:pt x="174" y="91"/>
                  </a:lnTo>
                  <a:lnTo>
                    <a:pt x="174" y="94"/>
                  </a:lnTo>
                  <a:lnTo>
                    <a:pt x="174" y="99"/>
                  </a:lnTo>
                  <a:lnTo>
                    <a:pt x="175" y="101"/>
                  </a:lnTo>
                  <a:lnTo>
                    <a:pt x="174" y="103"/>
                  </a:lnTo>
                  <a:lnTo>
                    <a:pt x="174" y="106"/>
                  </a:lnTo>
                  <a:lnTo>
                    <a:pt x="174" y="108"/>
                  </a:lnTo>
                  <a:lnTo>
                    <a:pt x="174" y="111"/>
                  </a:lnTo>
                  <a:lnTo>
                    <a:pt x="174" y="113"/>
                  </a:lnTo>
                  <a:lnTo>
                    <a:pt x="174" y="115"/>
                  </a:lnTo>
                  <a:lnTo>
                    <a:pt x="174" y="118"/>
                  </a:lnTo>
                  <a:lnTo>
                    <a:pt x="174" y="120"/>
                  </a:lnTo>
                  <a:lnTo>
                    <a:pt x="174" y="123"/>
                  </a:lnTo>
                  <a:lnTo>
                    <a:pt x="175" y="124"/>
                  </a:lnTo>
                  <a:lnTo>
                    <a:pt x="175" y="127"/>
                  </a:lnTo>
                  <a:lnTo>
                    <a:pt x="177" y="132"/>
                  </a:lnTo>
                  <a:lnTo>
                    <a:pt x="178" y="130"/>
                  </a:lnTo>
                  <a:lnTo>
                    <a:pt x="178" y="129"/>
                  </a:lnTo>
                  <a:lnTo>
                    <a:pt x="178" y="127"/>
                  </a:lnTo>
                  <a:lnTo>
                    <a:pt x="178" y="125"/>
                  </a:lnTo>
                  <a:lnTo>
                    <a:pt x="178" y="123"/>
                  </a:lnTo>
                  <a:lnTo>
                    <a:pt x="178" y="119"/>
                  </a:lnTo>
                  <a:lnTo>
                    <a:pt x="179" y="115"/>
                  </a:lnTo>
                  <a:lnTo>
                    <a:pt x="179" y="112"/>
                  </a:lnTo>
                  <a:lnTo>
                    <a:pt x="179" y="109"/>
                  </a:lnTo>
                  <a:lnTo>
                    <a:pt x="179" y="106"/>
                  </a:lnTo>
                  <a:lnTo>
                    <a:pt x="179" y="103"/>
                  </a:lnTo>
                  <a:lnTo>
                    <a:pt x="179" y="99"/>
                  </a:lnTo>
                  <a:lnTo>
                    <a:pt x="179" y="97"/>
                  </a:lnTo>
                  <a:lnTo>
                    <a:pt x="179" y="94"/>
                  </a:lnTo>
                  <a:lnTo>
                    <a:pt x="181" y="91"/>
                  </a:lnTo>
                  <a:lnTo>
                    <a:pt x="181" y="89"/>
                  </a:lnTo>
                  <a:lnTo>
                    <a:pt x="181" y="86"/>
                  </a:lnTo>
                  <a:lnTo>
                    <a:pt x="181" y="84"/>
                  </a:lnTo>
                  <a:lnTo>
                    <a:pt x="181" y="82"/>
                  </a:lnTo>
                  <a:lnTo>
                    <a:pt x="182" y="79"/>
                  </a:lnTo>
                  <a:lnTo>
                    <a:pt x="182" y="77"/>
                  </a:lnTo>
                  <a:lnTo>
                    <a:pt x="183" y="80"/>
                  </a:lnTo>
                  <a:lnTo>
                    <a:pt x="183" y="81"/>
                  </a:lnTo>
                  <a:lnTo>
                    <a:pt x="184" y="84"/>
                  </a:lnTo>
                  <a:lnTo>
                    <a:pt x="184" y="86"/>
                  </a:lnTo>
                  <a:lnTo>
                    <a:pt x="184" y="89"/>
                  </a:lnTo>
                  <a:lnTo>
                    <a:pt x="184" y="92"/>
                  </a:lnTo>
                  <a:lnTo>
                    <a:pt x="184" y="94"/>
                  </a:lnTo>
                  <a:lnTo>
                    <a:pt x="184" y="96"/>
                  </a:lnTo>
                  <a:lnTo>
                    <a:pt x="186" y="99"/>
                  </a:lnTo>
                  <a:lnTo>
                    <a:pt x="184" y="103"/>
                  </a:lnTo>
                  <a:lnTo>
                    <a:pt x="184" y="108"/>
                  </a:lnTo>
                  <a:lnTo>
                    <a:pt x="184" y="112"/>
                  </a:lnTo>
                  <a:lnTo>
                    <a:pt x="184" y="117"/>
                  </a:lnTo>
                  <a:lnTo>
                    <a:pt x="186" y="122"/>
                  </a:lnTo>
                  <a:lnTo>
                    <a:pt x="186" y="124"/>
                  </a:lnTo>
                  <a:lnTo>
                    <a:pt x="187" y="127"/>
                  </a:lnTo>
                  <a:lnTo>
                    <a:pt x="187" y="129"/>
                  </a:lnTo>
                  <a:lnTo>
                    <a:pt x="188" y="127"/>
                  </a:lnTo>
                  <a:lnTo>
                    <a:pt x="188" y="125"/>
                  </a:lnTo>
                  <a:lnTo>
                    <a:pt x="188" y="123"/>
                  </a:lnTo>
                  <a:lnTo>
                    <a:pt x="189" y="120"/>
                  </a:lnTo>
                  <a:lnTo>
                    <a:pt x="189" y="118"/>
                  </a:lnTo>
                  <a:lnTo>
                    <a:pt x="189" y="113"/>
                  </a:lnTo>
                  <a:lnTo>
                    <a:pt x="189" y="111"/>
                  </a:lnTo>
                  <a:lnTo>
                    <a:pt x="189" y="108"/>
                  </a:lnTo>
                  <a:lnTo>
                    <a:pt x="189" y="106"/>
                  </a:lnTo>
                  <a:lnTo>
                    <a:pt x="189" y="102"/>
                  </a:lnTo>
                  <a:lnTo>
                    <a:pt x="189" y="99"/>
                  </a:lnTo>
                  <a:lnTo>
                    <a:pt x="189" y="97"/>
                  </a:lnTo>
                  <a:lnTo>
                    <a:pt x="189" y="94"/>
                  </a:lnTo>
                  <a:lnTo>
                    <a:pt x="190" y="91"/>
                  </a:lnTo>
                  <a:lnTo>
                    <a:pt x="190" y="89"/>
                  </a:lnTo>
                  <a:lnTo>
                    <a:pt x="190" y="87"/>
                  </a:lnTo>
                  <a:lnTo>
                    <a:pt x="192" y="85"/>
                  </a:lnTo>
                  <a:lnTo>
                    <a:pt x="192" y="84"/>
                  </a:lnTo>
                  <a:lnTo>
                    <a:pt x="192" y="80"/>
                  </a:lnTo>
                  <a:lnTo>
                    <a:pt x="193" y="79"/>
                  </a:lnTo>
                  <a:lnTo>
                    <a:pt x="194" y="81"/>
                  </a:lnTo>
                  <a:lnTo>
                    <a:pt x="194" y="82"/>
                  </a:lnTo>
                  <a:lnTo>
                    <a:pt x="194" y="85"/>
                  </a:lnTo>
                  <a:lnTo>
                    <a:pt x="194" y="87"/>
                  </a:lnTo>
                  <a:lnTo>
                    <a:pt x="194" y="89"/>
                  </a:lnTo>
                  <a:lnTo>
                    <a:pt x="194" y="91"/>
                  </a:lnTo>
                  <a:lnTo>
                    <a:pt x="194" y="92"/>
                  </a:lnTo>
                  <a:lnTo>
                    <a:pt x="196" y="94"/>
                  </a:lnTo>
                  <a:lnTo>
                    <a:pt x="196" y="97"/>
                  </a:lnTo>
                  <a:lnTo>
                    <a:pt x="196" y="99"/>
                  </a:lnTo>
                  <a:lnTo>
                    <a:pt x="196" y="103"/>
                  </a:lnTo>
                  <a:lnTo>
                    <a:pt x="196" y="107"/>
                  </a:lnTo>
                  <a:lnTo>
                    <a:pt x="196" y="112"/>
                  </a:lnTo>
                  <a:lnTo>
                    <a:pt x="196" y="115"/>
                  </a:lnTo>
                  <a:lnTo>
                    <a:pt x="197" y="119"/>
                  </a:lnTo>
                  <a:lnTo>
                    <a:pt x="197" y="122"/>
                  </a:lnTo>
                  <a:lnTo>
                    <a:pt x="197" y="124"/>
                  </a:lnTo>
                  <a:lnTo>
                    <a:pt x="198" y="125"/>
                  </a:lnTo>
                  <a:lnTo>
                    <a:pt x="198" y="124"/>
                  </a:lnTo>
                  <a:lnTo>
                    <a:pt x="200" y="123"/>
                  </a:lnTo>
                  <a:lnTo>
                    <a:pt x="200" y="120"/>
                  </a:lnTo>
                  <a:lnTo>
                    <a:pt x="200" y="118"/>
                  </a:lnTo>
                  <a:lnTo>
                    <a:pt x="200" y="115"/>
                  </a:lnTo>
                  <a:lnTo>
                    <a:pt x="201" y="112"/>
                  </a:lnTo>
                  <a:lnTo>
                    <a:pt x="200" y="107"/>
                  </a:lnTo>
                  <a:lnTo>
                    <a:pt x="200" y="102"/>
                  </a:lnTo>
                  <a:lnTo>
                    <a:pt x="200" y="97"/>
                  </a:lnTo>
                  <a:lnTo>
                    <a:pt x="201" y="92"/>
                  </a:lnTo>
                  <a:lnTo>
                    <a:pt x="201" y="89"/>
                  </a:lnTo>
                  <a:lnTo>
                    <a:pt x="202" y="86"/>
                  </a:lnTo>
                  <a:lnTo>
                    <a:pt x="203" y="82"/>
                  </a:lnTo>
                  <a:lnTo>
                    <a:pt x="203" y="81"/>
                  </a:lnTo>
                  <a:lnTo>
                    <a:pt x="205" y="84"/>
                  </a:lnTo>
                  <a:lnTo>
                    <a:pt x="205" y="85"/>
                  </a:lnTo>
                  <a:lnTo>
                    <a:pt x="205" y="86"/>
                  </a:lnTo>
                  <a:lnTo>
                    <a:pt x="205" y="89"/>
                  </a:lnTo>
                  <a:lnTo>
                    <a:pt x="206" y="91"/>
                  </a:lnTo>
                  <a:lnTo>
                    <a:pt x="206" y="94"/>
                  </a:lnTo>
                  <a:lnTo>
                    <a:pt x="206" y="99"/>
                  </a:lnTo>
                  <a:lnTo>
                    <a:pt x="206" y="103"/>
                  </a:lnTo>
                  <a:lnTo>
                    <a:pt x="206" y="108"/>
                  </a:lnTo>
                  <a:lnTo>
                    <a:pt x="206" y="112"/>
                  </a:lnTo>
                  <a:lnTo>
                    <a:pt x="207" y="115"/>
                  </a:lnTo>
                  <a:lnTo>
                    <a:pt x="207" y="119"/>
                  </a:lnTo>
                  <a:lnTo>
                    <a:pt x="207" y="122"/>
                  </a:lnTo>
                  <a:lnTo>
                    <a:pt x="209" y="124"/>
                  </a:lnTo>
                  <a:lnTo>
                    <a:pt x="210" y="123"/>
                  </a:lnTo>
                  <a:lnTo>
                    <a:pt x="210" y="122"/>
                  </a:lnTo>
                  <a:lnTo>
                    <a:pt x="210" y="120"/>
                  </a:lnTo>
                  <a:lnTo>
                    <a:pt x="210" y="118"/>
                  </a:lnTo>
                  <a:lnTo>
                    <a:pt x="210" y="115"/>
                  </a:lnTo>
                  <a:lnTo>
                    <a:pt x="211" y="113"/>
                  </a:lnTo>
                  <a:lnTo>
                    <a:pt x="211" y="108"/>
                  </a:lnTo>
                  <a:lnTo>
                    <a:pt x="211" y="104"/>
                  </a:lnTo>
                  <a:lnTo>
                    <a:pt x="211" y="101"/>
                  </a:lnTo>
                  <a:lnTo>
                    <a:pt x="211" y="97"/>
                  </a:lnTo>
                  <a:lnTo>
                    <a:pt x="212" y="94"/>
                  </a:lnTo>
                  <a:lnTo>
                    <a:pt x="212" y="89"/>
                  </a:lnTo>
                  <a:lnTo>
                    <a:pt x="214" y="86"/>
                  </a:lnTo>
                  <a:lnTo>
                    <a:pt x="215" y="87"/>
                  </a:lnTo>
                  <a:lnTo>
                    <a:pt x="215" y="89"/>
                  </a:lnTo>
                  <a:lnTo>
                    <a:pt x="215" y="92"/>
                  </a:lnTo>
                  <a:lnTo>
                    <a:pt x="215" y="94"/>
                  </a:lnTo>
                  <a:lnTo>
                    <a:pt x="216" y="97"/>
                  </a:lnTo>
                  <a:lnTo>
                    <a:pt x="216" y="101"/>
                  </a:lnTo>
                  <a:lnTo>
                    <a:pt x="215" y="103"/>
                  </a:lnTo>
                  <a:lnTo>
                    <a:pt x="216" y="107"/>
                  </a:lnTo>
                  <a:lnTo>
                    <a:pt x="216" y="111"/>
                  </a:lnTo>
                  <a:lnTo>
                    <a:pt x="216" y="114"/>
                  </a:lnTo>
                  <a:lnTo>
                    <a:pt x="217" y="118"/>
                  </a:lnTo>
                  <a:lnTo>
                    <a:pt x="217" y="120"/>
                  </a:lnTo>
                  <a:lnTo>
                    <a:pt x="219" y="122"/>
                  </a:lnTo>
                  <a:lnTo>
                    <a:pt x="219" y="123"/>
                  </a:lnTo>
                  <a:lnTo>
                    <a:pt x="220" y="122"/>
                  </a:lnTo>
                  <a:lnTo>
                    <a:pt x="220" y="120"/>
                  </a:lnTo>
                  <a:lnTo>
                    <a:pt x="220" y="119"/>
                  </a:lnTo>
                  <a:lnTo>
                    <a:pt x="221" y="117"/>
                  </a:lnTo>
                  <a:lnTo>
                    <a:pt x="221" y="115"/>
                  </a:lnTo>
                  <a:lnTo>
                    <a:pt x="221" y="112"/>
                  </a:lnTo>
                  <a:lnTo>
                    <a:pt x="221" y="108"/>
                  </a:lnTo>
                  <a:lnTo>
                    <a:pt x="221" y="104"/>
                  </a:lnTo>
                  <a:lnTo>
                    <a:pt x="221" y="99"/>
                  </a:lnTo>
                  <a:lnTo>
                    <a:pt x="222" y="96"/>
                  </a:lnTo>
                  <a:lnTo>
                    <a:pt x="222" y="92"/>
                  </a:lnTo>
                  <a:lnTo>
                    <a:pt x="224" y="89"/>
                  </a:lnTo>
                  <a:lnTo>
                    <a:pt x="224" y="87"/>
                  </a:lnTo>
                  <a:lnTo>
                    <a:pt x="225" y="86"/>
                  </a:lnTo>
                  <a:lnTo>
                    <a:pt x="225" y="89"/>
                  </a:lnTo>
                  <a:lnTo>
                    <a:pt x="226" y="92"/>
                  </a:lnTo>
                  <a:lnTo>
                    <a:pt x="226" y="94"/>
                  </a:lnTo>
                  <a:lnTo>
                    <a:pt x="226" y="97"/>
                  </a:lnTo>
                  <a:lnTo>
                    <a:pt x="226" y="101"/>
                  </a:lnTo>
                  <a:lnTo>
                    <a:pt x="226" y="104"/>
                  </a:lnTo>
                  <a:lnTo>
                    <a:pt x="226" y="108"/>
                  </a:lnTo>
                  <a:lnTo>
                    <a:pt x="226" y="111"/>
                  </a:lnTo>
                  <a:lnTo>
                    <a:pt x="228" y="114"/>
                  </a:lnTo>
                  <a:lnTo>
                    <a:pt x="228" y="118"/>
                  </a:lnTo>
                  <a:lnTo>
                    <a:pt x="229" y="119"/>
                  </a:lnTo>
                  <a:lnTo>
                    <a:pt x="229" y="122"/>
                  </a:lnTo>
                  <a:lnTo>
                    <a:pt x="230" y="123"/>
                  </a:lnTo>
                  <a:lnTo>
                    <a:pt x="230" y="122"/>
                  </a:lnTo>
                  <a:lnTo>
                    <a:pt x="230" y="120"/>
                  </a:lnTo>
                  <a:lnTo>
                    <a:pt x="230" y="119"/>
                  </a:lnTo>
                  <a:lnTo>
                    <a:pt x="232" y="118"/>
                  </a:lnTo>
                  <a:lnTo>
                    <a:pt x="232" y="115"/>
                  </a:lnTo>
                  <a:lnTo>
                    <a:pt x="232" y="113"/>
                  </a:lnTo>
                  <a:lnTo>
                    <a:pt x="232" y="111"/>
                  </a:lnTo>
                  <a:lnTo>
                    <a:pt x="232" y="107"/>
                  </a:lnTo>
                  <a:lnTo>
                    <a:pt x="232" y="103"/>
                  </a:lnTo>
                  <a:lnTo>
                    <a:pt x="232" y="101"/>
                  </a:lnTo>
                  <a:lnTo>
                    <a:pt x="233" y="97"/>
                  </a:lnTo>
                  <a:lnTo>
                    <a:pt x="233" y="94"/>
                  </a:lnTo>
                  <a:lnTo>
                    <a:pt x="234" y="92"/>
                  </a:lnTo>
                  <a:lnTo>
                    <a:pt x="234" y="91"/>
                  </a:lnTo>
                  <a:lnTo>
                    <a:pt x="236" y="91"/>
                  </a:lnTo>
                  <a:lnTo>
                    <a:pt x="236" y="92"/>
                  </a:lnTo>
                  <a:lnTo>
                    <a:pt x="236" y="94"/>
                  </a:lnTo>
                  <a:lnTo>
                    <a:pt x="237" y="96"/>
                  </a:lnTo>
                  <a:lnTo>
                    <a:pt x="237" y="97"/>
                  </a:lnTo>
                  <a:lnTo>
                    <a:pt x="237" y="99"/>
                  </a:lnTo>
                  <a:lnTo>
                    <a:pt x="237" y="102"/>
                  </a:lnTo>
                  <a:lnTo>
                    <a:pt x="237" y="107"/>
                  </a:lnTo>
                  <a:lnTo>
                    <a:pt x="237" y="109"/>
                  </a:lnTo>
                  <a:lnTo>
                    <a:pt x="237" y="113"/>
                  </a:lnTo>
                  <a:lnTo>
                    <a:pt x="238" y="115"/>
                  </a:lnTo>
                  <a:lnTo>
                    <a:pt x="238" y="118"/>
                  </a:lnTo>
                  <a:lnTo>
                    <a:pt x="239" y="118"/>
                  </a:lnTo>
                  <a:lnTo>
                    <a:pt x="239" y="119"/>
                  </a:lnTo>
                  <a:lnTo>
                    <a:pt x="240" y="119"/>
                  </a:lnTo>
                  <a:lnTo>
                    <a:pt x="240" y="117"/>
                  </a:lnTo>
                  <a:lnTo>
                    <a:pt x="240" y="115"/>
                  </a:lnTo>
                  <a:lnTo>
                    <a:pt x="242" y="113"/>
                  </a:lnTo>
                  <a:lnTo>
                    <a:pt x="242" y="112"/>
                  </a:lnTo>
                  <a:lnTo>
                    <a:pt x="242" y="109"/>
                  </a:lnTo>
                  <a:lnTo>
                    <a:pt x="242" y="107"/>
                  </a:lnTo>
                  <a:lnTo>
                    <a:pt x="242" y="103"/>
                  </a:lnTo>
                  <a:lnTo>
                    <a:pt x="242" y="99"/>
                  </a:lnTo>
                  <a:lnTo>
                    <a:pt x="242" y="97"/>
                  </a:lnTo>
                  <a:lnTo>
                    <a:pt x="243" y="94"/>
                  </a:lnTo>
                  <a:lnTo>
                    <a:pt x="243" y="92"/>
                  </a:lnTo>
                  <a:lnTo>
                    <a:pt x="244" y="91"/>
                  </a:lnTo>
                  <a:lnTo>
                    <a:pt x="244" y="89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5" y="94"/>
                  </a:lnTo>
                  <a:lnTo>
                    <a:pt x="245" y="96"/>
                  </a:lnTo>
                  <a:lnTo>
                    <a:pt x="247" y="97"/>
                  </a:lnTo>
                  <a:lnTo>
                    <a:pt x="247" y="99"/>
                  </a:lnTo>
                  <a:lnTo>
                    <a:pt x="247" y="102"/>
                  </a:lnTo>
                  <a:lnTo>
                    <a:pt x="247" y="106"/>
                  </a:lnTo>
                  <a:lnTo>
                    <a:pt x="247" y="109"/>
                  </a:lnTo>
                  <a:lnTo>
                    <a:pt x="247" y="112"/>
                  </a:lnTo>
                  <a:lnTo>
                    <a:pt x="248" y="114"/>
                  </a:lnTo>
                  <a:lnTo>
                    <a:pt x="248" y="117"/>
                  </a:lnTo>
                  <a:lnTo>
                    <a:pt x="249" y="118"/>
                  </a:lnTo>
                  <a:lnTo>
                    <a:pt x="249" y="119"/>
                  </a:lnTo>
                  <a:lnTo>
                    <a:pt x="251" y="119"/>
                  </a:lnTo>
                  <a:lnTo>
                    <a:pt x="251" y="117"/>
                  </a:lnTo>
                  <a:lnTo>
                    <a:pt x="252" y="117"/>
                  </a:lnTo>
                  <a:lnTo>
                    <a:pt x="252" y="115"/>
                  </a:lnTo>
                  <a:lnTo>
                    <a:pt x="252" y="113"/>
                  </a:lnTo>
                  <a:lnTo>
                    <a:pt x="252" y="112"/>
                  </a:lnTo>
                  <a:lnTo>
                    <a:pt x="253" y="109"/>
                  </a:lnTo>
                  <a:lnTo>
                    <a:pt x="253" y="107"/>
                  </a:lnTo>
                  <a:lnTo>
                    <a:pt x="253" y="104"/>
                  </a:lnTo>
                  <a:lnTo>
                    <a:pt x="253" y="101"/>
                  </a:lnTo>
                  <a:lnTo>
                    <a:pt x="253" y="99"/>
                  </a:lnTo>
                  <a:lnTo>
                    <a:pt x="253" y="96"/>
                  </a:lnTo>
                  <a:lnTo>
                    <a:pt x="255" y="94"/>
                  </a:lnTo>
                  <a:lnTo>
                    <a:pt x="256" y="92"/>
                  </a:lnTo>
                  <a:lnTo>
                    <a:pt x="256" y="91"/>
                  </a:lnTo>
                  <a:lnTo>
                    <a:pt x="257" y="91"/>
                  </a:lnTo>
                  <a:lnTo>
                    <a:pt x="257" y="92"/>
                  </a:lnTo>
                  <a:lnTo>
                    <a:pt x="259" y="92"/>
                  </a:lnTo>
                  <a:lnTo>
                    <a:pt x="259" y="94"/>
                  </a:lnTo>
                  <a:lnTo>
                    <a:pt x="259" y="96"/>
                  </a:lnTo>
                  <a:lnTo>
                    <a:pt x="259" y="99"/>
                  </a:lnTo>
                  <a:lnTo>
                    <a:pt x="259" y="101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59" y="108"/>
                  </a:lnTo>
                  <a:lnTo>
                    <a:pt x="259" y="109"/>
                  </a:lnTo>
                  <a:lnTo>
                    <a:pt x="260" y="111"/>
                  </a:lnTo>
                  <a:lnTo>
                    <a:pt x="261" y="111"/>
                  </a:lnTo>
                  <a:lnTo>
                    <a:pt x="262" y="107"/>
                  </a:lnTo>
                  <a:lnTo>
                    <a:pt x="264" y="104"/>
                  </a:lnTo>
                  <a:lnTo>
                    <a:pt x="264" y="101"/>
                  </a:lnTo>
                  <a:lnTo>
                    <a:pt x="265" y="99"/>
                  </a:lnTo>
                  <a:lnTo>
                    <a:pt x="266" y="97"/>
                  </a:lnTo>
                  <a:lnTo>
                    <a:pt x="266" y="96"/>
                  </a:lnTo>
                  <a:lnTo>
                    <a:pt x="267" y="97"/>
                  </a:lnTo>
                  <a:lnTo>
                    <a:pt x="269" y="99"/>
                  </a:lnTo>
                  <a:lnTo>
                    <a:pt x="270" y="103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8525" name="Group 202"/>
          <p:cNvGrpSpPr>
            <a:grpSpLocks/>
          </p:cNvGrpSpPr>
          <p:nvPr/>
        </p:nvGrpSpPr>
        <p:grpSpPr bwMode="auto">
          <a:xfrm>
            <a:off x="6215063" y="3497263"/>
            <a:ext cx="2028825" cy="360362"/>
            <a:chOff x="1473" y="2676"/>
            <a:chExt cx="2115" cy="199"/>
          </a:xfrm>
        </p:grpSpPr>
        <p:sp>
          <p:nvSpPr>
            <p:cNvPr id="18693" name="Line 203"/>
            <p:cNvSpPr>
              <a:spLocks noChangeShapeType="1"/>
            </p:cNvSpPr>
            <p:nvPr/>
          </p:nvSpPr>
          <p:spPr bwMode="auto">
            <a:xfrm>
              <a:off x="1473" y="2676"/>
              <a:ext cx="111" cy="13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694" name="Line 204"/>
            <p:cNvSpPr>
              <a:spLocks noChangeShapeType="1"/>
            </p:cNvSpPr>
            <p:nvPr/>
          </p:nvSpPr>
          <p:spPr bwMode="auto">
            <a:xfrm>
              <a:off x="1579" y="2696"/>
              <a:ext cx="110" cy="12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695" name="Line 205"/>
            <p:cNvSpPr>
              <a:spLocks noChangeShapeType="1"/>
            </p:cNvSpPr>
            <p:nvPr/>
          </p:nvSpPr>
          <p:spPr bwMode="auto">
            <a:xfrm>
              <a:off x="1684" y="2715"/>
              <a:ext cx="111" cy="11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696" name="Line 206"/>
            <p:cNvSpPr>
              <a:spLocks noChangeShapeType="1"/>
            </p:cNvSpPr>
            <p:nvPr/>
          </p:nvSpPr>
          <p:spPr bwMode="auto">
            <a:xfrm>
              <a:off x="1790" y="2731"/>
              <a:ext cx="112" cy="10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697" name="Line 207"/>
            <p:cNvSpPr>
              <a:spLocks noChangeShapeType="1"/>
            </p:cNvSpPr>
            <p:nvPr/>
          </p:nvSpPr>
          <p:spPr bwMode="auto">
            <a:xfrm>
              <a:off x="1896" y="2747"/>
              <a:ext cx="111" cy="8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698" name="Line 208"/>
            <p:cNvSpPr>
              <a:spLocks noChangeShapeType="1"/>
            </p:cNvSpPr>
            <p:nvPr/>
          </p:nvSpPr>
          <p:spPr bwMode="auto">
            <a:xfrm>
              <a:off x="2001" y="2761"/>
              <a:ext cx="111" cy="8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699" name="Line 209"/>
            <p:cNvSpPr>
              <a:spLocks noChangeShapeType="1"/>
            </p:cNvSpPr>
            <p:nvPr/>
          </p:nvSpPr>
          <p:spPr bwMode="auto">
            <a:xfrm>
              <a:off x="2107" y="2774"/>
              <a:ext cx="111" cy="6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00" name="Line 210"/>
            <p:cNvSpPr>
              <a:spLocks noChangeShapeType="1"/>
            </p:cNvSpPr>
            <p:nvPr/>
          </p:nvSpPr>
          <p:spPr bwMode="auto">
            <a:xfrm>
              <a:off x="2213" y="2786"/>
              <a:ext cx="111" cy="5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01" name="Line 211"/>
            <p:cNvSpPr>
              <a:spLocks noChangeShapeType="1"/>
            </p:cNvSpPr>
            <p:nvPr/>
          </p:nvSpPr>
          <p:spPr bwMode="auto">
            <a:xfrm>
              <a:off x="2319" y="2797"/>
              <a:ext cx="110" cy="4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02" name="Line 212"/>
            <p:cNvSpPr>
              <a:spLocks noChangeShapeType="1"/>
            </p:cNvSpPr>
            <p:nvPr/>
          </p:nvSpPr>
          <p:spPr bwMode="auto">
            <a:xfrm>
              <a:off x="2424" y="2807"/>
              <a:ext cx="111" cy="4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03" name="Line 213"/>
            <p:cNvSpPr>
              <a:spLocks noChangeShapeType="1"/>
            </p:cNvSpPr>
            <p:nvPr/>
          </p:nvSpPr>
          <p:spPr bwMode="auto">
            <a:xfrm>
              <a:off x="2530" y="2817"/>
              <a:ext cx="111" cy="2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04" name="Line 214"/>
            <p:cNvSpPr>
              <a:spLocks noChangeShapeType="1"/>
            </p:cNvSpPr>
            <p:nvPr/>
          </p:nvSpPr>
          <p:spPr bwMode="auto">
            <a:xfrm>
              <a:off x="2635" y="2825"/>
              <a:ext cx="111" cy="2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05" name="Line 215"/>
            <p:cNvSpPr>
              <a:spLocks noChangeShapeType="1"/>
            </p:cNvSpPr>
            <p:nvPr/>
          </p:nvSpPr>
          <p:spPr bwMode="auto">
            <a:xfrm>
              <a:off x="2741" y="2834"/>
              <a:ext cx="108" cy="0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06" name="Line 216"/>
            <p:cNvSpPr>
              <a:spLocks noChangeShapeType="1"/>
            </p:cNvSpPr>
            <p:nvPr/>
          </p:nvSpPr>
          <p:spPr bwMode="auto">
            <a:xfrm>
              <a:off x="2847" y="2838"/>
              <a:ext cx="107" cy="7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07" name="Line 217"/>
            <p:cNvSpPr>
              <a:spLocks noChangeShapeType="1"/>
            </p:cNvSpPr>
            <p:nvPr/>
          </p:nvSpPr>
          <p:spPr bwMode="auto">
            <a:xfrm>
              <a:off x="2953" y="2845"/>
              <a:ext cx="107" cy="6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08" name="Line 218"/>
            <p:cNvSpPr>
              <a:spLocks noChangeShapeType="1"/>
            </p:cNvSpPr>
            <p:nvPr/>
          </p:nvSpPr>
          <p:spPr bwMode="auto">
            <a:xfrm>
              <a:off x="3057" y="2851"/>
              <a:ext cx="108" cy="6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09" name="Line 219"/>
            <p:cNvSpPr>
              <a:spLocks noChangeShapeType="1"/>
            </p:cNvSpPr>
            <p:nvPr/>
          </p:nvSpPr>
          <p:spPr bwMode="auto">
            <a:xfrm>
              <a:off x="3270" y="2862"/>
              <a:ext cx="107" cy="6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10" name="Line 220"/>
            <p:cNvSpPr>
              <a:spLocks noChangeShapeType="1"/>
            </p:cNvSpPr>
            <p:nvPr/>
          </p:nvSpPr>
          <p:spPr bwMode="auto">
            <a:xfrm>
              <a:off x="3376" y="2868"/>
              <a:ext cx="106" cy="4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711" name="Line 221"/>
            <p:cNvSpPr>
              <a:spLocks noChangeShapeType="1"/>
            </p:cNvSpPr>
            <p:nvPr/>
          </p:nvSpPr>
          <p:spPr bwMode="auto">
            <a:xfrm>
              <a:off x="3481" y="2872"/>
              <a:ext cx="107" cy="3"/>
            </a:xfrm>
            <a:prstGeom prst="line">
              <a:avLst/>
            </a:pr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8526" name="Rectangle 222"/>
          <p:cNvSpPr>
            <a:spLocks noChangeArrowheads="1"/>
          </p:cNvSpPr>
          <p:nvPr/>
        </p:nvSpPr>
        <p:spPr bwMode="auto">
          <a:xfrm>
            <a:off x="7308850" y="3425825"/>
            <a:ext cx="5461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 b="1">
                <a:latin typeface="Arial" panose="020B0604020202020204" pitchFamily="34" charset="0"/>
              </a:rPr>
              <a:t>T</a:t>
            </a:r>
            <a:r>
              <a:rPr lang="en-US" altLang="it-IT" sz="1800" b="1" baseline="-25000">
                <a:latin typeface="Arial" panose="020B0604020202020204" pitchFamily="34" charset="0"/>
              </a:rPr>
              <a:t>2</a:t>
            </a:r>
            <a:r>
              <a:rPr lang="en-US" altLang="it-IT" sz="1800" b="1">
                <a:latin typeface="Arial" panose="020B0604020202020204" pitchFamily="34" charset="0"/>
              </a:rPr>
              <a:t>*</a:t>
            </a:r>
          </a:p>
        </p:txBody>
      </p:sp>
      <p:sp>
        <p:nvSpPr>
          <p:cNvPr id="18527" name="Rectangle 223"/>
          <p:cNvSpPr>
            <a:spLocks noChangeArrowheads="1"/>
          </p:cNvSpPr>
          <p:nvPr/>
        </p:nvSpPr>
        <p:spPr bwMode="auto">
          <a:xfrm>
            <a:off x="1682750" y="763588"/>
            <a:ext cx="2241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Times" panose="02020603050405020304" pitchFamily="18" charset="0"/>
              </a:rPr>
              <a:t>Conventional MRI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>
                <a:latin typeface="Times" panose="02020603050405020304" pitchFamily="18" charset="0"/>
              </a:rPr>
              <a:t>(gradient-echo)</a:t>
            </a:r>
          </a:p>
        </p:txBody>
      </p:sp>
      <p:sp>
        <p:nvSpPr>
          <p:cNvPr id="18528" name="Rectangle 224"/>
          <p:cNvSpPr>
            <a:spLocks noChangeArrowheads="1"/>
          </p:cNvSpPr>
          <p:nvPr/>
        </p:nvSpPr>
        <p:spPr bwMode="auto">
          <a:xfrm>
            <a:off x="6688138" y="53101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k</a:t>
            </a:r>
            <a:r>
              <a:rPr lang="en-US" altLang="it-IT" sz="2000" b="1" baseline="-25000">
                <a:latin typeface="Arial" panose="020B0604020202020204" pitchFamily="34" charset="0"/>
              </a:rPr>
              <a:t>x</a:t>
            </a:r>
            <a:endParaRPr lang="en-US" altLang="it-IT" b="1" baseline="-25000">
              <a:latin typeface="Arial" panose="020B0604020202020204" pitchFamily="34" charset="0"/>
            </a:endParaRPr>
          </a:p>
        </p:txBody>
      </p:sp>
      <p:sp>
        <p:nvSpPr>
          <p:cNvPr id="18529" name="Rectangle 225"/>
          <p:cNvSpPr>
            <a:spLocks noChangeArrowheads="1"/>
          </p:cNvSpPr>
          <p:nvPr/>
        </p:nvSpPr>
        <p:spPr bwMode="auto">
          <a:xfrm>
            <a:off x="5722938" y="4243388"/>
            <a:ext cx="4206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Arial" panose="020B0604020202020204" pitchFamily="34" charset="0"/>
              </a:rPr>
              <a:t>k</a:t>
            </a:r>
            <a:r>
              <a:rPr lang="en-US" altLang="it-IT" sz="2000" b="1" baseline="-25000">
                <a:latin typeface="Arial" panose="020B0604020202020204" pitchFamily="34" charset="0"/>
              </a:rPr>
              <a:t>y</a:t>
            </a:r>
            <a:endParaRPr lang="en-US" altLang="it-IT" b="1" baseline="-25000">
              <a:latin typeface="Arial" panose="020B0604020202020204" pitchFamily="34" charset="0"/>
            </a:endParaRPr>
          </a:p>
        </p:txBody>
      </p:sp>
      <p:grpSp>
        <p:nvGrpSpPr>
          <p:cNvPr id="18530" name="Group 226"/>
          <p:cNvGrpSpPr>
            <a:grpSpLocks/>
          </p:cNvGrpSpPr>
          <p:nvPr/>
        </p:nvGrpSpPr>
        <p:grpSpPr bwMode="auto">
          <a:xfrm>
            <a:off x="5062538" y="4829175"/>
            <a:ext cx="1287462" cy="1471613"/>
            <a:chOff x="4081" y="1111"/>
            <a:chExt cx="1870" cy="1928"/>
          </a:xfrm>
        </p:grpSpPr>
        <p:grpSp>
          <p:nvGrpSpPr>
            <p:cNvPr id="18587" name="Group 227"/>
            <p:cNvGrpSpPr>
              <a:grpSpLocks/>
            </p:cNvGrpSpPr>
            <p:nvPr/>
          </p:nvGrpSpPr>
          <p:grpSpPr bwMode="auto">
            <a:xfrm>
              <a:off x="4092" y="2634"/>
              <a:ext cx="1859" cy="405"/>
              <a:chOff x="4092" y="2634"/>
              <a:chExt cx="1859" cy="405"/>
            </a:xfrm>
          </p:grpSpPr>
          <p:grpSp>
            <p:nvGrpSpPr>
              <p:cNvPr id="18638" name="Group 228"/>
              <p:cNvGrpSpPr>
                <a:grpSpLocks/>
              </p:cNvGrpSpPr>
              <p:nvPr/>
            </p:nvGrpSpPr>
            <p:grpSpPr bwMode="auto">
              <a:xfrm>
                <a:off x="4092" y="2634"/>
                <a:ext cx="1859" cy="74"/>
                <a:chOff x="4092" y="2634"/>
                <a:chExt cx="1859" cy="74"/>
              </a:xfrm>
            </p:grpSpPr>
            <p:sp>
              <p:nvSpPr>
                <p:cNvPr id="18675" name="Line 229"/>
                <p:cNvSpPr>
                  <a:spLocks noChangeShapeType="1"/>
                </p:cNvSpPr>
                <p:nvPr/>
              </p:nvSpPr>
              <p:spPr bwMode="auto">
                <a:xfrm>
                  <a:off x="4987" y="2674"/>
                  <a:ext cx="60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grpSp>
              <p:nvGrpSpPr>
                <p:cNvPr id="18676" name="Group 230"/>
                <p:cNvGrpSpPr>
                  <a:grpSpLocks/>
                </p:cNvGrpSpPr>
                <p:nvPr/>
              </p:nvGrpSpPr>
              <p:grpSpPr bwMode="auto">
                <a:xfrm>
                  <a:off x="4980" y="2639"/>
                  <a:ext cx="460" cy="69"/>
                  <a:chOff x="4980" y="2639"/>
                  <a:chExt cx="460" cy="69"/>
                </a:xfrm>
              </p:grpSpPr>
              <p:sp>
                <p:nvSpPr>
                  <p:cNvPr id="18689" name="Oval 231"/>
                  <p:cNvSpPr>
                    <a:spLocks noChangeArrowheads="1"/>
                  </p:cNvSpPr>
                  <p:nvPr/>
                </p:nvSpPr>
                <p:spPr bwMode="auto">
                  <a:xfrm>
                    <a:off x="4980" y="2641"/>
                    <a:ext cx="68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90" name="Oval 232"/>
                  <p:cNvSpPr>
                    <a:spLocks noChangeArrowheads="1"/>
                  </p:cNvSpPr>
                  <p:nvPr/>
                </p:nvSpPr>
                <p:spPr bwMode="auto">
                  <a:xfrm>
                    <a:off x="5110" y="2641"/>
                    <a:ext cx="67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91" name="Oval 233"/>
                  <p:cNvSpPr>
                    <a:spLocks noChangeArrowheads="1"/>
                  </p:cNvSpPr>
                  <p:nvPr/>
                </p:nvSpPr>
                <p:spPr bwMode="auto">
                  <a:xfrm>
                    <a:off x="5243" y="2642"/>
                    <a:ext cx="67" cy="6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92" name="Oval 234"/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2639"/>
                    <a:ext cx="68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</p:grpSp>
            <p:grpSp>
              <p:nvGrpSpPr>
                <p:cNvPr id="18677" name="Group 235"/>
                <p:cNvGrpSpPr>
                  <a:grpSpLocks/>
                </p:cNvGrpSpPr>
                <p:nvPr/>
              </p:nvGrpSpPr>
              <p:grpSpPr bwMode="auto">
                <a:xfrm>
                  <a:off x="5492" y="2639"/>
                  <a:ext cx="459" cy="69"/>
                  <a:chOff x="5492" y="2639"/>
                  <a:chExt cx="459" cy="69"/>
                </a:xfrm>
              </p:grpSpPr>
              <p:sp>
                <p:nvSpPr>
                  <p:cNvPr id="18685" name="Oval 236"/>
                  <p:cNvSpPr>
                    <a:spLocks noChangeArrowheads="1"/>
                  </p:cNvSpPr>
                  <p:nvPr/>
                </p:nvSpPr>
                <p:spPr bwMode="auto">
                  <a:xfrm>
                    <a:off x="5492" y="2641"/>
                    <a:ext cx="68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86" name="Oval 237"/>
                  <p:cNvSpPr>
                    <a:spLocks noChangeArrowheads="1"/>
                  </p:cNvSpPr>
                  <p:nvPr/>
                </p:nvSpPr>
                <p:spPr bwMode="auto">
                  <a:xfrm>
                    <a:off x="5622" y="2641"/>
                    <a:ext cx="67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87" name="Oval 238"/>
                  <p:cNvSpPr>
                    <a:spLocks noChangeArrowheads="1"/>
                  </p:cNvSpPr>
                  <p:nvPr/>
                </p:nvSpPr>
                <p:spPr bwMode="auto">
                  <a:xfrm>
                    <a:off x="5755" y="2642"/>
                    <a:ext cx="67" cy="6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88" name="Oval 239"/>
                  <p:cNvSpPr>
                    <a:spLocks noChangeArrowheads="1"/>
                  </p:cNvSpPr>
                  <p:nvPr/>
                </p:nvSpPr>
                <p:spPr bwMode="auto">
                  <a:xfrm>
                    <a:off x="5884" y="2639"/>
                    <a:ext cx="67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</p:grpSp>
            <p:sp>
              <p:nvSpPr>
                <p:cNvPr id="18678" name="Oval 240"/>
                <p:cNvSpPr>
                  <a:spLocks noChangeArrowheads="1"/>
                </p:cNvSpPr>
                <p:nvPr/>
              </p:nvSpPr>
              <p:spPr bwMode="auto">
                <a:xfrm>
                  <a:off x="4092" y="2635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79" name="Oval 241"/>
                <p:cNvSpPr>
                  <a:spLocks noChangeArrowheads="1"/>
                </p:cNvSpPr>
                <p:nvPr/>
              </p:nvSpPr>
              <p:spPr bwMode="auto">
                <a:xfrm>
                  <a:off x="4225" y="2636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80" name="Oval 242"/>
                <p:cNvSpPr>
                  <a:spLocks noChangeArrowheads="1"/>
                </p:cNvSpPr>
                <p:nvPr/>
              </p:nvSpPr>
              <p:spPr bwMode="auto">
                <a:xfrm>
                  <a:off x="4354" y="2634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81" name="Oval 243"/>
                <p:cNvSpPr>
                  <a:spLocks noChangeArrowheads="1"/>
                </p:cNvSpPr>
                <p:nvPr/>
              </p:nvSpPr>
              <p:spPr bwMode="auto">
                <a:xfrm>
                  <a:off x="4474" y="2635"/>
                  <a:ext cx="68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82" name="Oval 244"/>
                <p:cNvSpPr>
                  <a:spLocks noChangeArrowheads="1"/>
                </p:cNvSpPr>
                <p:nvPr/>
              </p:nvSpPr>
              <p:spPr bwMode="auto">
                <a:xfrm>
                  <a:off x="4604" y="2635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83" name="Oval 245"/>
                <p:cNvSpPr>
                  <a:spLocks noChangeArrowheads="1"/>
                </p:cNvSpPr>
                <p:nvPr/>
              </p:nvSpPr>
              <p:spPr bwMode="auto">
                <a:xfrm>
                  <a:off x="4736" y="2636"/>
                  <a:ext cx="68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84" name="Oval 246"/>
                <p:cNvSpPr>
                  <a:spLocks noChangeArrowheads="1"/>
                </p:cNvSpPr>
                <p:nvPr/>
              </p:nvSpPr>
              <p:spPr bwMode="auto">
                <a:xfrm>
                  <a:off x="4866" y="2634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</p:grpSp>
          <p:grpSp>
            <p:nvGrpSpPr>
              <p:cNvPr id="18639" name="Group 247"/>
              <p:cNvGrpSpPr>
                <a:grpSpLocks/>
              </p:cNvGrpSpPr>
              <p:nvPr/>
            </p:nvGrpSpPr>
            <p:grpSpPr bwMode="auto">
              <a:xfrm>
                <a:off x="4092" y="2805"/>
                <a:ext cx="1859" cy="74"/>
                <a:chOff x="4092" y="2805"/>
                <a:chExt cx="1859" cy="74"/>
              </a:xfrm>
            </p:grpSpPr>
            <p:sp>
              <p:nvSpPr>
                <p:cNvPr id="18657" name="Line 248"/>
                <p:cNvSpPr>
                  <a:spLocks noChangeShapeType="1"/>
                </p:cNvSpPr>
                <p:nvPr/>
              </p:nvSpPr>
              <p:spPr bwMode="auto">
                <a:xfrm>
                  <a:off x="4987" y="2845"/>
                  <a:ext cx="60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grpSp>
              <p:nvGrpSpPr>
                <p:cNvPr id="18658" name="Group 249"/>
                <p:cNvGrpSpPr>
                  <a:grpSpLocks/>
                </p:cNvGrpSpPr>
                <p:nvPr/>
              </p:nvGrpSpPr>
              <p:grpSpPr bwMode="auto">
                <a:xfrm>
                  <a:off x="4980" y="2810"/>
                  <a:ext cx="460" cy="69"/>
                  <a:chOff x="4980" y="2810"/>
                  <a:chExt cx="460" cy="69"/>
                </a:xfrm>
              </p:grpSpPr>
              <p:sp>
                <p:nvSpPr>
                  <p:cNvPr id="18671" name="Oval 250"/>
                  <p:cNvSpPr>
                    <a:spLocks noChangeArrowheads="1"/>
                  </p:cNvSpPr>
                  <p:nvPr/>
                </p:nvSpPr>
                <p:spPr bwMode="auto">
                  <a:xfrm>
                    <a:off x="4980" y="2812"/>
                    <a:ext cx="68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72" name="Oval 251"/>
                  <p:cNvSpPr>
                    <a:spLocks noChangeArrowheads="1"/>
                  </p:cNvSpPr>
                  <p:nvPr/>
                </p:nvSpPr>
                <p:spPr bwMode="auto">
                  <a:xfrm>
                    <a:off x="5110" y="2812"/>
                    <a:ext cx="67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73" name="Oval 252"/>
                  <p:cNvSpPr>
                    <a:spLocks noChangeArrowheads="1"/>
                  </p:cNvSpPr>
                  <p:nvPr/>
                </p:nvSpPr>
                <p:spPr bwMode="auto">
                  <a:xfrm>
                    <a:off x="5243" y="2813"/>
                    <a:ext cx="67" cy="6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74" name="Oval 253"/>
                  <p:cNvSpPr>
                    <a:spLocks noChangeArrowheads="1"/>
                  </p:cNvSpPr>
                  <p:nvPr/>
                </p:nvSpPr>
                <p:spPr bwMode="auto">
                  <a:xfrm>
                    <a:off x="5372" y="2810"/>
                    <a:ext cx="68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</p:grpSp>
            <p:grpSp>
              <p:nvGrpSpPr>
                <p:cNvPr id="18659" name="Group 254"/>
                <p:cNvGrpSpPr>
                  <a:grpSpLocks/>
                </p:cNvGrpSpPr>
                <p:nvPr/>
              </p:nvGrpSpPr>
              <p:grpSpPr bwMode="auto">
                <a:xfrm>
                  <a:off x="5492" y="2810"/>
                  <a:ext cx="459" cy="69"/>
                  <a:chOff x="5492" y="2810"/>
                  <a:chExt cx="459" cy="69"/>
                </a:xfrm>
              </p:grpSpPr>
              <p:sp>
                <p:nvSpPr>
                  <p:cNvPr id="18667" name="Oval 255"/>
                  <p:cNvSpPr>
                    <a:spLocks noChangeArrowheads="1"/>
                  </p:cNvSpPr>
                  <p:nvPr/>
                </p:nvSpPr>
                <p:spPr bwMode="auto">
                  <a:xfrm>
                    <a:off x="5492" y="2812"/>
                    <a:ext cx="68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68" name="Oval 256"/>
                  <p:cNvSpPr>
                    <a:spLocks noChangeArrowheads="1"/>
                  </p:cNvSpPr>
                  <p:nvPr/>
                </p:nvSpPr>
                <p:spPr bwMode="auto">
                  <a:xfrm>
                    <a:off x="5622" y="2812"/>
                    <a:ext cx="67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69" name="Oval 257"/>
                  <p:cNvSpPr>
                    <a:spLocks noChangeArrowheads="1"/>
                  </p:cNvSpPr>
                  <p:nvPr/>
                </p:nvSpPr>
                <p:spPr bwMode="auto">
                  <a:xfrm>
                    <a:off x="5755" y="2813"/>
                    <a:ext cx="67" cy="66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  <p:sp>
                <p:nvSpPr>
                  <p:cNvPr id="18670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5884" y="2810"/>
                    <a:ext cx="67" cy="67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rgbClr val="66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it-IT" altLang="it-IT" sz="2000" u="sng"/>
                  </a:p>
                </p:txBody>
              </p:sp>
            </p:grpSp>
            <p:sp>
              <p:nvSpPr>
                <p:cNvPr id="18660" name="Oval 259"/>
                <p:cNvSpPr>
                  <a:spLocks noChangeArrowheads="1"/>
                </p:cNvSpPr>
                <p:nvPr/>
              </p:nvSpPr>
              <p:spPr bwMode="auto">
                <a:xfrm>
                  <a:off x="4092" y="2806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61" name="Oval 260"/>
                <p:cNvSpPr>
                  <a:spLocks noChangeArrowheads="1"/>
                </p:cNvSpPr>
                <p:nvPr/>
              </p:nvSpPr>
              <p:spPr bwMode="auto">
                <a:xfrm>
                  <a:off x="4225" y="2807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62" name="Oval 261"/>
                <p:cNvSpPr>
                  <a:spLocks noChangeArrowheads="1"/>
                </p:cNvSpPr>
                <p:nvPr/>
              </p:nvSpPr>
              <p:spPr bwMode="auto">
                <a:xfrm>
                  <a:off x="4354" y="2805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63" name="Oval 262"/>
                <p:cNvSpPr>
                  <a:spLocks noChangeArrowheads="1"/>
                </p:cNvSpPr>
                <p:nvPr/>
              </p:nvSpPr>
              <p:spPr bwMode="auto">
                <a:xfrm>
                  <a:off x="4474" y="2806"/>
                  <a:ext cx="68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64" name="Oval 263"/>
                <p:cNvSpPr>
                  <a:spLocks noChangeArrowheads="1"/>
                </p:cNvSpPr>
                <p:nvPr/>
              </p:nvSpPr>
              <p:spPr bwMode="auto">
                <a:xfrm>
                  <a:off x="4604" y="2806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65" name="Oval 264"/>
                <p:cNvSpPr>
                  <a:spLocks noChangeArrowheads="1"/>
                </p:cNvSpPr>
                <p:nvPr/>
              </p:nvSpPr>
              <p:spPr bwMode="auto">
                <a:xfrm>
                  <a:off x="4736" y="2807"/>
                  <a:ext cx="68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66" name="Oval 265"/>
                <p:cNvSpPr>
                  <a:spLocks noChangeArrowheads="1"/>
                </p:cNvSpPr>
                <p:nvPr/>
              </p:nvSpPr>
              <p:spPr bwMode="auto">
                <a:xfrm>
                  <a:off x="4866" y="2805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</p:grpSp>
          <p:sp>
            <p:nvSpPr>
              <p:cNvPr id="18640" name="Line 266"/>
              <p:cNvSpPr>
                <a:spLocks noChangeShapeType="1"/>
              </p:cNvSpPr>
              <p:nvPr/>
            </p:nvSpPr>
            <p:spPr bwMode="auto">
              <a:xfrm>
                <a:off x="4987" y="3005"/>
                <a:ext cx="60" cy="0"/>
              </a:xfrm>
              <a:prstGeom prst="line">
                <a:avLst/>
              </a:prstGeom>
              <a:noFill/>
              <a:ln w="12700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641" name="Oval 267"/>
              <p:cNvSpPr>
                <a:spLocks noChangeArrowheads="1"/>
              </p:cNvSpPr>
              <p:nvPr/>
            </p:nvSpPr>
            <p:spPr bwMode="auto">
              <a:xfrm>
                <a:off x="4984" y="2971"/>
                <a:ext cx="60" cy="59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642" name="Oval 268"/>
              <p:cNvSpPr>
                <a:spLocks noChangeArrowheads="1"/>
              </p:cNvSpPr>
              <p:nvPr/>
            </p:nvSpPr>
            <p:spPr bwMode="auto">
              <a:xfrm>
                <a:off x="5110" y="2972"/>
                <a:ext cx="67" cy="67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643" name="Oval 269"/>
              <p:cNvSpPr>
                <a:spLocks noChangeArrowheads="1"/>
              </p:cNvSpPr>
              <p:nvPr/>
            </p:nvSpPr>
            <p:spPr bwMode="auto">
              <a:xfrm>
                <a:off x="5243" y="2973"/>
                <a:ext cx="67" cy="66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644" name="Oval 270"/>
              <p:cNvSpPr>
                <a:spLocks noChangeArrowheads="1"/>
              </p:cNvSpPr>
              <p:nvPr/>
            </p:nvSpPr>
            <p:spPr bwMode="auto">
              <a:xfrm>
                <a:off x="5372" y="2970"/>
                <a:ext cx="68" cy="67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grpSp>
            <p:nvGrpSpPr>
              <p:cNvPr id="18645" name="Group 271"/>
              <p:cNvGrpSpPr>
                <a:grpSpLocks/>
              </p:cNvGrpSpPr>
              <p:nvPr/>
            </p:nvGrpSpPr>
            <p:grpSpPr bwMode="auto">
              <a:xfrm>
                <a:off x="5492" y="2970"/>
                <a:ext cx="459" cy="69"/>
                <a:chOff x="5492" y="2970"/>
                <a:chExt cx="459" cy="69"/>
              </a:xfrm>
            </p:grpSpPr>
            <p:sp>
              <p:nvSpPr>
                <p:cNvPr id="18653" name="Oval 272"/>
                <p:cNvSpPr>
                  <a:spLocks noChangeArrowheads="1"/>
                </p:cNvSpPr>
                <p:nvPr/>
              </p:nvSpPr>
              <p:spPr bwMode="auto">
                <a:xfrm>
                  <a:off x="5492" y="2972"/>
                  <a:ext cx="68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54" name="Oval 273"/>
                <p:cNvSpPr>
                  <a:spLocks noChangeArrowheads="1"/>
                </p:cNvSpPr>
                <p:nvPr/>
              </p:nvSpPr>
              <p:spPr bwMode="auto">
                <a:xfrm>
                  <a:off x="5622" y="2972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55" name="Oval 274"/>
                <p:cNvSpPr>
                  <a:spLocks noChangeArrowheads="1"/>
                </p:cNvSpPr>
                <p:nvPr/>
              </p:nvSpPr>
              <p:spPr bwMode="auto">
                <a:xfrm>
                  <a:off x="5755" y="2973"/>
                  <a:ext cx="67" cy="66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  <p:sp>
              <p:nvSpPr>
                <p:cNvPr id="18656" name="Oval 275"/>
                <p:cNvSpPr>
                  <a:spLocks noChangeArrowheads="1"/>
                </p:cNvSpPr>
                <p:nvPr/>
              </p:nvSpPr>
              <p:spPr bwMode="auto">
                <a:xfrm>
                  <a:off x="5884" y="2970"/>
                  <a:ext cx="67" cy="6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it-IT" altLang="it-IT" sz="2000" u="sng"/>
                </a:p>
              </p:txBody>
            </p:sp>
          </p:grpSp>
          <p:sp>
            <p:nvSpPr>
              <p:cNvPr id="18646" name="Oval 276"/>
              <p:cNvSpPr>
                <a:spLocks noChangeArrowheads="1"/>
              </p:cNvSpPr>
              <p:nvPr/>
            </p:nvSpPr>
            <p:spPr bwMode="auto">
              <a:xfrm>
                <a:off x="4092" y="2966"/>
                <a:ext cx="67" cy="67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647" name="Oval 277"/>
              <p:cNvSpPr>
                <a:spLocks noChangeArrowheads="1"/>
              </p:cNvSpPr>
              <p:nvPr/>
            </p:nvSpPr>
            <p:spPr bwMode="auto">
              <a:xfrm>
                <a:off x="4225" y="2967"/>
                <a:ext cx="67" cy="67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648" name="Oval 278"/>
              <p:cNvSpPr>
                <a:spLocks noChangeArrowheads="1"/>
              </p:cNvSpPr>
              <p:nvPr/>
            </p:nvSpPr>
            <p:spPr bwMode="auto">
              <a:xfrm>
                <a:off x="4354" y="2965"/>
                <a:ext cx="67" cy="67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649" name="Oval 279"/>
              <p:cNvSpPr>
                <a:spLocks noChangeArrowheads="1"/>
              </p:cNvSpPr>
              <p:nvPr/>
            </p:nvSpPr>
            <p:spPr bwMode="auto">
              <a:xfrm>
                <a:off x="4474" y="2966"/>
                <a:ext cx="68" cy="67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650" name="Oval 280"/>
              <p:cNvSpPr>
                <a:spLocks noChangeArrowheads="1"/>
              </p:cNvSpPr>
              <p:nvPr/>
            </p:nvSpPr>
            <p:spPr bwMode="auto">
              <a:xfrm>
                <a:off x="4604" y="2966"/>
                <a:ext cx="67" cy="67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651" name="Oval 281"/>
              <p:cNvSpPr>
                <a:spLocks noChangeArrowheads="1"/>
              </p:cNvSpPr>
              <p:nvPr/>
            </p:nvSpPr>
            <p:spPr bwMode="auto">
              <a:xfrm>
                <a:off x="4736" y="2967"/>
                <a:ext cx="68" cy="67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  <p:sp>
            <p:nvSpPr>
              <p:cNvPr id="18652" name="Oval 282"/>
              <p:cNvSpPr>
                <a:spLocks noChangeArrowheads="1"/>
              </p:cNvSpPr>
              <p:nvPr/>
            </p:nvSpPr>
            <p:spPr bwMode="auto">
              <a:xfrm>
                <a:off x="4866" y="2965"/>
                <a:ext cx="67" cy="67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it-IT" altLang="it-IT" sz="2000" u="sng"/>
              </a:p>
            </p:txBody>
          </p:sp>
        </p:grpSp>
        <p:grpSp>
          <p:nvGrpSpPr>
            <p:cNvPr id="18588" name="Group 283"/>
            <p:cNvGrpSpPr>
              <a:grpSpLocks/>
            </p:cNvGrpSpPr>
            <p:nvPr/>
          </p:nvGrpSpPr>
          <p:grpSpPr bwMode="auto">
            <a:xfrm>
              <a:off x="4086" y="2505"/>
              <a:ext cx="1843" cy="506"/>
              <a:chOff x="4086" y="2505"/>
              <a:chExt cx="1843" cy="506"/>
            </a:xfrm>
          </p:grpSpPr>
          <p:grpSp>
            <p:nvGrpSpPr>
              <p:cNvPr id="18623" name="Group 284"/>
              <p:cNvGrpSpPr>
                <a:grpSpLocks/>
              </p:cNvGrpSpPr>
              <p:nvPr/>
            </p:nvGrpSpPr>
            <p:grpSpPr bwMode="auto">
              <a:xfrm>
                <a:off x="4097" y="3008"/>
                <a:ext cx="1821" cy="1"/>
                <a:chOff x="4097" y="3008"/>
                <a:chExt cx="1821" cy="1"/>
              </a:xfrm>
            </p:grpSpPr>
            <p:sp>
              <p:nvSpPr>
                <p:cNvPr id="18636" name="Line 285"/>
                <p:cNvSpPr>
                  <a:spLocks noChangeShapeType="1"/>
                </p:cNvSpPr>
                <p:nvPr/>
              </p:nvSpPr>
              <p:spPr bwMode="auto">
                <a:xfrm flipH="1">
                  <a:off x="4097" y="3008"/>
                  <a:ext cx="1443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37" name="Line 286"/>
                <p:cNvSpPr>
                  <a:spLocks noChangeShapeType="1"/>
                </p:cNvSpPr>
                <p:nvPr/>
              </p:nvSpPr>
              <p:spPr bwMode="auto">
                <a:xfrm>
                  <a:off x="5510" y="3009"/>
                  <a:ext cx="408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8624" name="Group 287"/>
              <p:cNvGrpSpPr>
                <a:grpSpLocks/>
              </p:cNvGrpSpPr>
              <p:nvPr/>
            </p:nvGrpSpPr>
            <p:grpSpPr bwMode="auto">
              <a:xfrm>
                <a:off x="4086" y="2672"/>
                <a:ext cx="1821" cy="1"/>
                <a:chOff x="4086" y="2672"/>
                <a:chExt cx="1821" cy="1"/>
              </a:xfrm>
            </p:grpSpPr>
            <p:sp>
              <p:nvSpPr>
                <p:cNvPr id="18634" name="Line 288"/>
                <p:cNvSpPr>
                  <a:spLocks noChangeShapeType="1"/>
                </p:cNvSpPr>
                <p:nvPr/>
              </p:nvSpPr>
              <p:spPr bwMode="auto">
                <a:xfrm flipH="1">
                  <a:off x="4086" y="2672"/>
                  <a:ext cx="1443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35" name="Line 289"/>
                <p:cNvSpPr>
                  <a:spLocks noChangeShapeType="1"/>
                </p:cNvSpPr>
                <p:nvPr/>
              </p:nvSpPr>
              <p:spPr bwMode="auto">
                <a:xfrm>
                  <a:off x="5499" y="2673"/>
                  <a:ext cx="408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8625" name="Group 290"/>
              <p:cNvGrpSpPr>
                <a:grpSpLocks/>
              </p:cNvGrpSpPr>
              <p:nvPr/>
            </p:nvGrpSpPr>
            <p:grpSpPr bwMode="auto">
              <a:xfrm>
                <a:off x="4100" y="2842"/>
                <a:ext cx="1821" cy="1"/>
                <a:chOff x="4100" y="2842"/>
                <a:chExt cx="1821" cy="1"/>
              </a:xfrm>
            </p:grpSpPr>
            <p:sp>
              <p:nvSpPr>
                <p:cNvPr id="18632" name="Line 291"/>
                <p:cNvSpPr>
                  <a:spLocks noChangeShapeType="1"/>
                </p:cNvSpPr>
                <p:nvPr/>
              </p:nvSpPr>
              <p:spPr bwMode="auto">
                <a:xfrm>
                  <a:off x="4486" y="2842"/>
                  <a:ext cx="1435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33" name="Line 292"/>
                <p:cNvSpPr>
                  <a:spLocks noChangeShapeType="1"/>
                </p:cNvSpPr>
                <p:nvPr/>
              </p:nvSpPr>
              <p:spPr bwMode="auto">
                <a:xfrm flipH="1">
                  <a:off x="4100" y="2843"/>
                  <a:ext cx="416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8626" name="Group 293"/>
              <p:cNvGrpSpPr>
                <a:grpSpLocks/>
              </p:cNvGrpSpPr>
              <p:nvPr/>
            </p:nvGrpSpPr>
            <p:grpSpPr bwMode="auto">
              <a:xfrm>
                <a:off x="4094" y="2506"/>
                <a:ext cx="1821" cy="1"/>
                <a:chOff x="4094" y="2506"/>
                <a:chExt cx="1821" cy="1"/>
              </a:xfrm>
            </p:grpSpPr>
            <p:sp>
              <p:nvSpPr>
                <p:cNvPr id="18630" name="Line 294"/>
                <p:cNvSpPr>
                  <a:spLocks noChangeShapeType="1"/>
                </p:cNvSpPr>
                <p:nvPr/>
              </p:nvSpPr>
              <p:spPr bwMode="auto">
                <a:xfrm>
                  <a:off x="4480" y="2506"/>
                  <a:ext cx="1435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31" name="Line 295"/>
                <p:cNvSpPr>
                  <a:spLocks noChangeShapeType="1"/>
                </p:cNvSpPr>
                <p:nvPr/>
              </p:nvSpPr>
              <p:spPr bwMode="auto">
                <a:xfrm flipH="1">
                  <a:off x="4094" y="2507"/>
                  <a:ext cx="416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sp>
            <p:nvSpPr>
              <p:cNvPr id="18627" name="Line 296"/>
              <p:cNvSpPr>
                <a:spLocks noChangeShapeType="1"/>
              </p:cNvSpPr>
              <p:nvPr/>
            </p:nvSpPr>
            <p:spPr bwMode="auto">
              <a:xfrm flipV="1">
                <a:off x="5929" y="2840"/>
                <a:ext cx="0" cy="171"/>
              </a:xfrm>
              <a:prstGeom prst="line">
                <a:avLst/>
              </a:prstGeom>
              <a:noFill/>
              <a:ln w="12700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628" name="Line 297"/>
              <p:cNvSpPr>
                <a:spLocks noChangeShapeType="1"/>
              </p:cNvSpPr>
              <p:nvPr/>
            </p:nvSpPr>
            <p:spPr bwMode="auto">
              <a:xfrm flipV="1">
                <a:off x="4094" y="2675"/>
                <a:ext cx="0" cy="171"/>
              </a:xfrm>
              <a:prstGeom prst="line">
                <a:avLst/>
              </a:prstGeom>
              <a:noFill/>
              <a:ln w="12700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629" name="Line 298"/>
              <p:cNvSpPr>
                <a:spLocks noChangeShapeType="1"/>
              </p:cNvSpPr>
              <p:nvPr/>
            </p:nvSpPr>
            <p:spPr bwMode="auto">
              <a:xfrm flipV="1">
                <a:off x="5918" y="2505"/>
                <a:ext cx="0" cy="171"/>
              </a:xfrm>
              <a:prstGeom prst="line">
                <a:avLst/>
              </a:prstGeom>
              <a:noFill/>
              <a:ln w="12700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18589" name="Line 299"/>
            <p:cNvSpPr>
              <a:spLocks noChangeShapeType="1"/>
            </p:cNvSpPr>
            <p:nvPr/>
          </p:nvSpPr>
          <p:spPr bwMode="auto">
            <a:xfrm flipV="1">
              <a:off x="4100" y="2327"/>
              <a:ext cx="0" cy="171"/>
            </a:xfrm>
            <a:prstGeom prst="line">
              <a:avLst/>
            </a:prstGeom>
            <a:noFill/>
            <a:ln w="127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18590" name="Group 300"/>
            <p:cNvGrpSpPr>
              <a:grpSpLocks/>
            </p:cNvGrpSpPr>
            <p:nvPr/>
          </p:nvGrpSpPr>
          <p:grpSpPr bwMode="auto">
            <a:xfrm>
              <a:off x="4081" y="1817"/>
              <a:ext cx="1843" cy="506"/>
              <a:chOff x="4081" y="1817"/>
              <a:chExt cx="1843" cy="506"/>
            </a:xfrm>
          </p:grpSpPr>
          <p:grpSp>
            <p:nvGrpSpPr>
              <p:cNvPr id="18608" name="Group 301"/>
              <p:cNvGrpSpPr>
                <a:grpSpLocks/>
              </p:cNvGrpSpPr>
              <p:nvPr/>
            </p:nvGrpSpPr>
            <p:grpSpPr bwMode="auto">
              <a:xfrm>
                <a:off x="4092" y="2320"/>
                <a:ext cx="1821" cy="1"/>
                <a:chOff x="4092" y="2320"/>
                <a:chExt cx="1821" cy="1"/>
              </a:xfrm>
            </p:grpSpPr>
            <p:sp>
              <p:nvSpPr>
                <p:cNvPr id="18621" name="Line 302"/>
                <p:cNvSpPr>
                  <a:spLocks noChangeShapeType="1"/>
                </p:cNvSpPr>
                <p:nvPr/>
              </p:nvSpPr>
              <p:spPr bwMode="auto">
                <a:xfrm flipH="1">
                  <a:off x="4092" y="2320"/>
                  <a:ext cx="1443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22" name="Line 303"/>
                <p:cNvSpPr>
                  <a:spLocks noChangeShapeType="1"/>
                </p:cNvSpPr>
                <p:nvPr/>
              </p:nvSpPr>
              <p:spPr bwMode="auto">
                <a:xfrm>
                  <a:off x="5505" y="2321"/>
                  <a:ext cx="408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8609" name="Group 304"/>
              <p:cNvGrpSpPr>
                <a:grpSpLocks/>
              </p:cNvGrpSpPr>
              <p:nvPr/>
            </p:nvGrpSpPr>
            <p:grpSpPr bwMode="auto">
              <a:xfrm>
                <a:off x="4081" y="1984"/>
                <a:ext cx="1821" cy="1"/>
                <a:chOff x="4081" y="1984"/>
                <a:chExt cx="1821" cy="1"/>
              </a:xfrm>
            </p:grpSpPr>
            <p:sp>
              <p:nvSpPr>
                <p:cNvPr id="18619" name="Line 305"/>
                <p:cNvSpPr>
                  <a:spLocks noChangeShapeType="1"/>
                </p:cNvSpPr>
                <p:nvPr/>
              </p:nvSpPr>
              <p:spPr bwMode="auto">
                <a:xfrm flipH="1">
                  <a:off x="4081" y="1984"/>
                  <a:ext cx="1443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20" name="Line 306"/>
                <p:cNvSpPr>
                  <a:spLocks noChangeShapeType="1"/>
                </p:cNvSpPr>
                <p:nvPr/>
              </p:nvSpPr>
              <p:spPr bwMode="auto">
                <a:xfrm>
                  <a:off x="5494" y="1985"/>
                  <a:ext cx="408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8610" name="Group 307"/>
              <p:cNvGrpSpPr>
                <a:grpSpLocks/>
              </p:cNvGrpSpPr>
              <p:nvPr/>
            </p:nvGrpSpPr>
            <p:grpSpPr bwMode="auto">
              <a:xfrm>
                <a:off x="4095" y="2154"/>
                <a:ext cx="1821" cy="1"/>
                <a:chOff x="4095" y="2154"/>
                <a:chExt cx="1821" cy="1"/>
              </a:xfrm>
            </p:grpSpPr>
            <p:sp>
              <p:nvSpPr>
                <p:cNvPr id="18617" name="Line 308"/>
                <p:cNvSpPr>
                  <a:spLocks noChangeShapeType="1"/>
                </p:cNvSpPr>
                <p:nvPr/>
              </p:nvSpPr>
              <p:spPr bwMode="auto">
                <a:xfrm>
                  <a:off x="4481" y="2154"/>
                  <a:ext cx="1435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18" name="Line 309"/>
                <p:cNvSpPr>
                  <a:spLocks noChangeShapeType="1"/>
                </p:cNvSpPr>
                <p:nvPr/>
              </p:nvSpPr>
              <p:spPr bwMode="auto">
                <a:xfrm flipH="1">
                  <a:off x="4095" y="2155"/>
                  <a:ext cx="416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8611" name="Group 310"/>
              <p:cNvGrpSpPr>
                <a:grpSpLocks/>
              </p:cNvGrpSpPr>
              <p:nvPr/>
            </p:nvGrpSpPr>
            <p:grpSpPr bwMode="auto">
              <a:xfrm>
                <a:off x="4089" y="1818"/>
                <a:ext cx="1821" cy="1"/>
                <a:chOff x="4089" y="1818"/>
                <a:chExt cx="1821" cy="1"/>
              </a:xfrm>
            </p:grpSpPr>
            <p:sp>
              <p:nvSpPr>
                <p:cNvPr id="18615" name="Line 311"/>
                <p:cNvSpPr>
                  <a:spLocks noChangeShapeType="1"/>
                </p:cNvSpPr>
                <p:nvPr/>
              </p:nvSpPr>
              <p:spPr bwMode="auto">
                <a:xfrm>
                  <a:off x="4475" y="1818"/>
                  <a:ext cx="1435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16" name="Line 312"/>
                <p:cNvSpPr>
                  <a:spLocks noChangeShapeType="1"/>
                </p:cNvSpPr>
                <p:nvPr/>
              </p:nvSpPr>
              <p:spPr bwMode="auto">
                <a:xfrm flipH="1">
                  <a:off x="4089" y="1819"/>
                  <a:ext cx="416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sp>
            <p:nvSpPr>
              <p:cNvPr id="18612" name="Line 313"/>
              <p:cNvSpPr>
                <a:spLocks noChangeShapeType="1"/>
              </p:cNvSpPr>
              <p:nvPr/>
            </p:nvSpPr>
            <p:spPr bwMode="auto">
              <a:xfrm flipV="1">
                <a:off x="5924" y="2152"/>
                <a:ext cx="0" cy="171"/>
              </a:xfrm>
              <a:prstGeom prst="line">
                <a:avLst/>
              </a:prstGeom>
              <a:noFill/>
              <a:ln w="12700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613" name="Line 314"/>
              <p:cNvSpPr>
                <a:spLocks noChangeShapeType="1"/>
              </p:cNvSpPr>
              <p:nvPr/>
            </p:nvSpPr>
            <p:spPr bwMode="auto">
              <a:xfrm flipV="1">
                <a:off x="4089" y="1987"/>
                <a:ext cx="0" cy="171"/>
              </a:xfrm>
              <a:prstGeom prst="line">
                <a:avLst/>
              </a:prstGeom>
              <a:noFill/>
              <a:ln w="12700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614" name="Line 315"/>
              <p:cNvSpPr>
                <a:spLocks noChangeShapeType="1"/>
              </p:cNvSpPr>
              <p:nvPr/>
            </p:nvSpPr>
            <p:spPr bwMode="auto">
              <a:xfrm flipV="1">
                <a:off x="5913" y="1817"/>
                <a:ext cx="0" cy="171"/>
              </a:xfrm>
              <a:prstGeom prst="line">
                <a:avLst/>
              </a:prstGeom>
              <a:noFill/>
              <a:ln w="12700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8591" name="Group 316"/>
            <p:cNvGrpSpPr>
              <a:grpSpLocks/>
            </p:cNvGrpSpPr>
            <p:nvPr/>
          </p:nvGrpSpPr>
          <p:grpSpPr bwMode="auto">
            <a:xfrm>
              <a:off x="4081" y="1111"/>
              <a:ext cx="1843" cy="506"/>
              <a:chOff x="4081" y="1111"/>
              <a:chExt cx="1843" cy="506"/>
            </a:xfrm>
          </p:grpSpPr>
          <p:grpSp>
            <p:nvGrpSpPr>
              <p:cNvPr id="18593" name="Group 317"/>
              <p:cNvGrpSpPr>
                <a:grpSpLocks/>
              </p:cNvGrpSpPr>
              <p:nvPr/>
            </p:nvGrpSpPr>
            <p:grpSpPr bwMode="auto">
              <a:xfrm>
                <a:off x="4092" y="1614"/>
                <a:ext cx="1821" cy="1"/>
                <a:chOff x="4092" y="1614"/>
                <a:chExt cx="1821" cy="1"/>
              </a:xfrm>
            </p:grpSpPr>
            <p:sp>
              <p:nvSpPr>
                <p:cNvPr id="18606" name="Line 318"/>
                <p:cNvSpPr>
                  <a:spLocks noChangeShapeType="1"/>
                </p:cNvSpPr>
                <p:nvPr/>
              </p:nvSpPr>
              <p:spPr bwMode="auto">
                <a:xfrm flipH="1">
                  <a:off x="4092" y="1614"/>
                  <a:ext cx="1443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07" name="Line 319"/>
                <p:cNvSpPr>
                  <a:spLocks noChangeShapeType="1"/>
                </p:cNvSpPr>
                <p:nvPr/>
              </p:nvSpPr>
              <p:spPr bwMode="auto">
                <a:xfrm>
                  <a:off x="5505" y="1615"/>
                  <a:ext cx="408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8594" name="Group 320"/>
              <p:cNvGrpSpPr>
                <a:grpSpLocks/>
              </p:cNvGrpSpPr>
              <p:nvPr/>
            </p:nvGrpSpPr>
            <p:grpSpPr bwMode="auto">
              <a:xfrm>
                <a:off x="4081" y="1278"/>
                <a:ext cx="1821" cy="1"/>
                <a:chOff x="4081" y="1278"/>
                <a:chExt cx="1821" cy="1"/>
              </a:xfrm>
            </p:grpSpPr>
            <p:sp>
              <p:nvSpPr>
                <p:cNvPr id="18604" name="Line 321"/>
                <p:cNvSpPr>
                  <a:spLocks noChangeShapeType="1"/>
                </p:cNvSpPr>
                <p:nvPr/>
              </p:nvSpPr>
              <p:spPr bwMode="auto">
                <a:xfrm flipH="1">
                  <a:off x="4081" y="1278"/>
                  <a:ext cx="1443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05" name="Line 322"/>
                <p:cNvSpPr>
                  <a:spLocks noChangeShapeType="1"/>
                </p:cNvSpPr>
                <p:nvPr/>
              </p:nvSpPr>
              <p:spPr bwMode="auto">
                <a:xfrm>
                  <a:off x="5494" y="1279"/>
                  <a:ext cx="408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8595" name="Group 323"/>
              <p:cNvGrpSpPr>
                <a:grpSpLocks/>
              </p:cNvGrpSpPr>
              <p:nvPr/>
            </p:nvGrpSpPr>
            <p:grpSpPr bwMode="auto">
              <a:xfrm>
                <a:off x="4095" y="1448"/>
                <a:ext cx="1821" cy="1"/>
                <a:chOff x="4095" y="1448"/>
                <a:chExt cx="1821" cy="1"/>
              </a:xfrm>
            </p:grpSpPr>
            <p:sp>
              <p:nvSpPr>
                <p:cNvPr id="18602" name="Line 324"/>
                <p:cNvSpPr>
                  <a:spLocks noChangeShapeType="1"/>
                </p:cNvSpPr>
                <p:nvPr/>
              </p:nvSpPr>
              <p:spPr bwMode="auto">
                <a:xfrm>
                  <a:off x="4481" y="1448"/>
                  <a:ext cx="1435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03" name="Line 325"/>
                <p:cNvSpPr>
                  <a:spLocks noChangeShapeType="1"/>
                </p:cNvSpPr>
                <p:nvPr/>
              </p:nvSpPr>
              <p:spPr bwMode="auto">
                <a:xfrm flipH="1">
                  <a:off x="4095" y="1449"/>
                  <a:ext cx="416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8596" name="Group 326"/>
              <p:cNvGrpSpPr>
                <a:grpSpLocks/>
              </p:cNvGrpSpPr>
              <p:nvPr/>
            </p:nvGrpSpPr>
            <p:grpSpPr bwMode="auto">
              <a:xfrm>
                <a:off x="4089" y="1112"/>
                <a:ext cx="1821" cy="1"/>
                <a:chOff x="4089" y="1112"/>
                <a:chExt cx="1821" cy="1"/>
              </a:xfrm>
            </p:grpSpPr>
            <p:sp>
              <p:nvSpPr>
                <p:cNvPr id="18600" name="Line 327"/>
                <p:cNvSpPr>
                  <a:spLocks noChangeShapeType="1"/>
                </p:cNvSpPr>
                <p:nvPr/>
              </p:nvSpPr>
              <p:spPr bwMode="auto">
                <a:xfrm>
                  <a:off x="4475" y="1112"/>
                  <a:ext cx="1435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8601" name="Line 328"/>
                <p:cNvSpPr>
                  <a:spLocks noChangeShapeType="1"/>
                </p:cNvSpPr>
                <p:nvPr/>
              </p:nvSpPr>
              <p:spPr bwMode="auto">
                <a:xfrm flipH="1">
                  <a:off x="4089" y="1113"/>
                  <a:ext cx="416" cy="0"/>
                </a:xfrm>
                <a:prstGeom prst="line">
                  <a:avLst/>
                </a:prstGeom>
                <a:noFill/>
                <a:ln w="12700">
                  <a:solidFill>
                    <a:srgbClr val="66FF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sp>
            <p:nvSpPr>
              <p:cNvPr id="18597" name="Line 329"/>
              <p:cNvSpPr>
                <a:spLocks noChangeShapeType="1"/>
              </p:cNvSpPr>
              <p:nvPr/>
            </p:nvSpPr>
            <p:spPr bwMode="auto">
              <a:xfrm flipV="1">
                <a:off x="5924" y="1446"/>
                <a:ext cx="0" cy="171"/>
              </a:xfrm>
              <a:prstGeom prst="line">
                <a:avLst/>
              </a:prstGeom>
              <a:noFill/>
              <a:ln w="12700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598" name="Line 330"/>
              <p:cNvSpPr>
                <a:spLocks noChangeShapeType="1"/>
              </p:cNvSpPr>
              <p:nvPr/>
            </p:nvSpPr>
            <p:spPr bwMode="auto">
              <a:xfrm flipV="1">
                <a:off x="4089" y="1281"/>
                <a:ext cx="0" cy="171"/>
              </a:xfrm>
              <a:prstGeom prst="line">
                <a:avLst/>
              </a:prstGeom>
              <a:noFill/>
              <a:ln w="12700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8599" name="Line 331"/>
              <p:cNvSpPr>
                <a:spLocks noChangeShapeType="1"/>
              </p:cNvSpPr>
              <p:nvPr/>
            </p:nvSpPr>
            <p:spPr bwMode="auto">
              <a:xfrm flipV="1">
                <a:off x="5913" y="1111"/>
                <a:ext cx="0" cy="171"/>
              </a:xfrm>
              <a:prstGeom prst="line">
                <a:avLst/>
              </a:prstGeom>
              <a:noFill/>
              <a:ln w="12700">
                <a:solidFill>
                  <a:srgbClr val="66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18592" name="Line 332"/>
            <p:cNvSpPr>
              <a:spLocks noChangeShapeType="1"/>
            </p:cNvSpPr>
            <p:nvPr/>
          </p:nvSpPr>
          <p:spPr bwMode="auto">
            <a:xfrm>
              <a:off x="4088" y="1620"/>
              <a:ext cx="0" cy="184"/>
            </a:xfrm>
            <a:prstGeom prst="line">
              <a:avLst/>
            </a:prstGeom>
            <a:noFill/>
            <a:ln w="127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8531" name="Line 333"/>
          <p:cNvSpPr>
            <a:spLocks noChangeShapeType="1"/>
          </p:cNvSpPr>
          <p:nvPr/>
        </p:nvSpPr>
        <p:spPr bwMode="auto">
          <a:xfrm>
            <a:off x="5665788" y="4538663"/>
            <a:ext cx="0" cy="2243137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32" name="Line 334"/>
          <p:cNvSpPr>
            <a:spLocks noChangeShapeType="1"/>
          </p:cNvSpPr>
          <p:nvPr/>
        </p:nvSpPr>
        <p:spPr bwMode="auto">
          <a:xfrm flipH="1">
            <a:off x="4724400" y="5565775"/>
            <a:ext cx="1963738" cy="0"/>
          </a:xfrm>
          <a:prstGeom prst="line">
            <a:avLst/>
          </a:prstGeom>
          <a:noFill/>
          <a:ln w="12700">
            <a:solidFill>
              <a:srgbClr val="FF33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33" name="Line 335"/>
          <p:cNvSpPr>
            <a:spLocks noChangeShapeType="1"/>
          </p:cNvSpPr>
          <p:nvPr/>
        </p:nvSpPr>
        <p:spPr bwMode="auto">
          <a:xfrm>
            <a:off x="4572000" y="923925"/>
            <a:ext cx="0" cy="5257800"/>
          </a:xfrm>
          <a:prstGeom prst="line">
            <a:avLst/>
          </a:prstGeom>
          <a:noFill/>
          <a:ln w="5715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8534" name="Rectangle 336"/>
          <p:cNvSpPr>
            <a:spLocks noChangeArrowheads="1"/>
          </p:cNvSpPr>
          <p:nvPr/>
        </p:nvSpPr>
        <p:spPr bwMode="auto">
          <a:xfrm>
            <a:off x="5435600" y="762000"/>
            <a:ext cx="24939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 b="1">
                <a:latin typeface="Times" panose="02020603050405020304" pitchFamily="18" charset="0"/>
              </a:rPr>
              <a:t>Echo-planar imaging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2000">
                <a:latin typeface="Times" panose="02020603050405020304" pitchFamily="18" charset="0"/>
              </a:rPr>
              <a:t>(gradient-echo)</a:t>
            </a:r>
          </a:p>
        </p:txBody>
      </p:sp>
      <p:grpSp>
        <p:nvGrpSpPr>
          <p:cNvPr id="18536" name="Group 338"/>
          <p:cNvGrpSpPr>
            <a:grpSpLocks/>
          </p:cNvGrpSpPr>
          <p:nvPr/>
        </p:nvGrpSpPr>
        <p:grpSpPr bwMode="auto">
          <a:xfrm>
            <a:off x="3336925" y="3057525"/>
            <a:ext cx="244475" cy="17463"/>
            <a:chOff x="1567" y="2188"/>
            <a:chExt cx="258" cy="15"/>
          </a:xfrm>
        </p:grpSpPr>
        <p:sp>
          <p:nvSpPr>
            <p:cNvPr id="18579" name="Oval 339"/>
            <p:cNvSpPr>
              <a:spLocks noChangeArrowheads="1"/>
            </p:cNvSpPr>
            <p:nvPr/>
          </p:nvSpPr>
          <p:spPr bwMode="auto">
            <a:xfrm>
              <a:off x="1567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80" name="Oval 340"/>
            <p:cNvSpPr>
              <a:spLocks noChangeArrowheads="1"/>
            </p:cNvSpPr>
            <p:nvPr/>
          </p:nvSpPr>
          <p:spPr bwMode="auto">
            <a:xfrm>
              <a:off x="1602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81" name="Oval 341"/>
            <p:cNvSpPr>
              <a:spLocks noChangeArrowheads="1"/>
            </p:cNvSpPr>
            <p:nvPr/>
          </p:nvSpPr>
          <p:spPr bwMode="auto">
            <a:xfrm>
              <a:off x="163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82" name="Oval 342"/>
            <p:cNvSpPr>
              <a:spLocks noChangeArrowheads="1"/>
            </p:cNvSpPr>
            <p:nvPr/>
          </p:nvSpPr>
          <p:spPr bwMode="auto">
            <a:xfrm>
              <a:off x="167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83" name="Oval 343"/>
            <p:cNvSpPr>
              <a:spLocks noChangeArrowheads="1"/>
            </p:cNvSpPr>
            <p:nvPr/>
          </p:nvSpPr>
          <p:spPr bwMode="auto">
            <a:xfrm>
              <a:off x="170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84" name="Oval 344"/>
            <p:cNvSpPr>
              <a:spLocks noChangeArrowheads="1"/>
            </p:cNvSpPr>
            <p:nvPr/>
          </p:nvSpPr>
          <p:spPr bwMode="auto">
            <a:xfrm>
              <a:off x="174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85" name="Oval 345"/>
            <p:cNvSpPr>
              <a:spLocks noChangeArrowheads="1"/>
            </p:cNvSpPr>
            <p:nvPr/>
          </p:nvSpPr>
          <p:spPr bwMode="auto">
            <a:xfrm>
              <a:off x="177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86" name="Oval 346"/>
            <p:cNvSpPr>
              <a:spLocks noChangeArrowheads="1"/>
            </p:cNvSpPr>
            <p:nvPr/>
          </p:nvSpPr>
          <p:spPr bwMode="auto">
            <a:xfrm>
              <a:off x="1811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</p:grpSp>
      <p:grpSp>
        <p:nvGrpSpPr>
          <p:cNvPr id="18537" name="Group 347"/>
          <p:cNvGrpSpPr>
            <a:grpSpLocks/>
          </p:cNvGrpSpPr>
          <p:nvPr/>
        </p:nvGrpSpPr>
        <p:grpSpPr bwMode="auto">
          <a:xfrm>
            <a:off x="3108325" y="3057525"/>
            <a:ext cx="244475" cy="17463"/>
            <a:chOff x="1567" y="2188"/>
            <a:chExt cx="258" cy="15"/>
          </a:xfrm>
        </p:grpSpPr>
        <p:sp>
          <p:nvSpPr>
            <p:cNvPr id="18571" name="Oval 348"/>
            <p:cNvSpPr>
              <a:spLocks noChangeArrowheads="1"/>
            </p:cNvSpPr>
            <p:nvPr/>
          </p:nvSpPr>
          <p:spPr bwMode="auto">
            <a:xfrm>
              <a:off x="1567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72" name="Oval 349"/>
            <p:cNvSpPr>
              <a:spLocks noChangeArrowheads="1"/>
            </p:cNvSpPr>
            <p:nvPr/>
          </p:nvSpPr>
          <p:spPr bwMode="auto">
            <a:xfrm>
              <a:off x="1602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73" name="Oval 350"/>
            <p:cNvSpPr>
              <a:spLocks noChangeArrowheads="1"/>
            </p:cNvSpPr>
            <p:nvPr/>
          </p:nvSpPr>
          <p:spPr bwMode="auto">
            <a:xfrm>
              <a:off x="163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74" name="Oval 351"/>
            <p:cNvSpPr>
              <a:spLocks noChangeArrowheads="1"/>
            </p:cNvSpPr>
            <p:nvPr/>
          </p:nvSpPr>
          <p:spPr bwMode="auto">
            <a:xfrm>
              <a:off x="167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75" name="Oval 352"/>
            <p:cNvSpPr>
              <a:spLocks noChangeArrowheads="1"/>
            </p:cNvSpPr>
            <p:nvPr/>
          </p:nvSpPr>
          <p:spPr bwMode="auto">
            <a:xfrm>
              <a:off x="170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76" name="Oval 353"/>
            <p:cNvSpPr>
              <a:spLocks noChangeArrowheads="1"/>
            </p:cNvSpPr>
            <p:nvPr/>
          </p:nvSpPr>
          <p:spPr bwMode="auto">
            <a:xfrm>
              <a:off x="174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77" name="Oval 354"/>
            <p:cNvSpPr>
              <a:spLocks noChangeArrowheads="1"/>
            </p:cNvSpPr>
            <p:nvPr/>
          </p:nvSpPr>
          <p:spPr bwMode="auto">
            <a:xfrm>
              <a:off x="177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78" name="Oval 355"/>
            <p:cNvSpPr>
              <a:spLocks noChangeArrowheads="1"/>
            </p:cNvSpPr>
            <p:nvPr/>
          </p:nvSpPr>
          <p:spPr bwMode="auto">
            <a:xfrm>
              <a:off x="1811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</p:grpSp>
      <p:grpSp>
        <p:nvGrpSpPr>
          <p:cNvPr id="18538" name="Group 356"/>
          <p:cNvGrpSpPr>
            <a:grpSpLocks/>
          </p:cNvGrpSpPr>
          <p:nvPr/>
        </p:nvGrpSpPr>
        <p:grpSpPr bwMode="auto">
          <a:xfrm>
            <a:off x="2879725" y="3057525"/>
            <a:ext cx="244475" cy="17463"/>
            <a:chOff x="1567" y="2188"/>
            <a:chExt cx="258" cy="15"/>
          </a:xfrm>
        </p:grpSpPr>
        <p:sp>
          <p:nvSpPr>
            <p:cNvPr id="18563" name="Oval 357"/>
            <p:cNvSpPr>
              <a:spLocks noChangeArrowheads="1"/>
            </p:cNvSpPr>
            <p:nvPr/>
          </p:nvSpPr>
          <p:spPr bwMode="auto">
            <a:xfrm>
              <a:off x="1567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64" name="Oval 358"/>
            <p:cNvSpPr>
              <a:spLocks noChangeArrowheads="1"/>
            </p:cNvSpPr>
            <p:nvPr/>
          </p:nvSpPr>
          <p:spPr bwMode="auto">
            <a:xfrm>
              <a:off x="1602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65" name="Oval 359"/>
            <p:cNvSpPr>
              <a:spLocks noChangeArrowheads="1"/>
            </p:cNvSpPr>
            <p:nvPr/>
          </p:nvSpPr>
          <p:spPr bwMode="auto">
            <a:xfrm>
              <a:off x="163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66" name="Oval 360"/>
            <p:cNvSpPr>
              <a:spLocks noChangeArrowheads="1"/>
            </p:cNvSpPr>
            <p:nvPr/>
          </p:nvSpPr>
          <p:spPr bwMode="auto">
            <a:xfrm>
              <a:off x="167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67" name="Oval 361"/>
            <p:cNvSpPr>
              <a:spLocks noChangeArrowheads="1"/>
            </p:cNvSpPr>
            <p:nvPr/>
          </p:nvSpPr>
          <p:spPr bwMode="auto">
            <a:xfrm>
              <a:off x="170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68" name="Oval 362"/>
            <p:cNvSpPr>
              <a:spLocks noChangeArrowheads="1"/>
            </p:cNvSpPr>
            <p:nvPr/>
          </p:nvSpPr>
          <p:spPr bwMode="auto">
            <a:xfrm>
              <a:off x="174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69" name="Oval 363"/>
            <p:cNvSpPr>
              <a:spLocks noChangeArrowheads="1"/>
            </p:cNvSpPr>
            <p:nvPr/>
          </p:nvSpPr>
          <p:spPr bwMode="auto">
            <a:xfrm>
              <a:off x="177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70" name="Oval 364"/>
            <p:cNvSpPr>
              <a:spLocks noChangeArrowheads="1"/>
            </p:cNvSpPr>
            <p:nvPr/>
          </p:nvSpPr>
          <p:spPr bwMode="auto">
            <a:xfrm>
              <a:off x="1811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</p:grpSp>
      <p:grpSp>
        <p:nvGrpSpPr>
          <p:cNvPr id="18539" name="Group 365"/>
          <p:cNvGrpSpPr>
            <a:grpSpLocks/>
          </p:cNvGrpSpPr>
          <p:nvPr/>
        </p:nvGrpSpPr>
        <p:grpSpPr bwMode="auto">
          <a:xfrm>
            <a:off x="2743200" y="3057525"/>
            <a:ext cx="244475" cy="17463"/>
            <a:chOff x="1567" y="2188"/>
            <a:chExt cx="258" cy="15"/>
          </a:xfrm>
        </p:grpSpPr>
        <p:sp>
          <p:nvSpPr>
            <p:cNvPr id="18555" name="Oval 366"/>
            <p:cNvSpPr>
              <a:spLocks noChangeArrowheads="1"/>
            </p:cNvSpPr>
            <p:nvPr/>
          </p:nvSpPr>
          <p:spPr bwMode="auto">
            <a:xfrm>
              <a:off x="1567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56" name="Oval 367"/>
            <p:cNvSpPr>
              <a:spLocks noChangeArrowheads="1"/>
            </p:cNvSpPr>
            <p:nvPr/>
          </p:nvSpPr>
          <p:spPr bwMode="auto">
            <a:xfrm>
              <a:off x="1602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57" name="Oval 368"/>
            <p:cNvSpPr>
              <a:spLocks noChangeArrowheads="1"/>
            </p:cNvSpPr>
            <p:nvPr/>
          </p:nvSpPr>
          <p:spPr bwMode="auto">
            <a:xfrm>
              <a:off x="163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58" name="Oval 369"/>
            <p:cNvSpPr>
              <a:spLocks noChangeArrowheads="1"/>
            </p:cNvSpPr>
            <p:nvPr/>
          </p:nvSpPr>
          <p:spPr bwMode="auto">
            <a:xfrm>
              <a:off x="167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59" name="Oval 370"/>
            <p:cNvSpPr>
              <a:spLocks noChangeArrowheads="1"/>
            </p:cNvSpPr>
            <p:nvPr/>
          </p:nvSpPr>
          <p:spPr bwMode="auto">
            <a:xfrm>
              <a:off x="170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60" name="Oval 371"/>
            <p:cNvSpPr>
              <a:spLocks noChangeArrowheads="1"/>
            </p:cNvSpPr>
            <p:nvPr/>
          </p:nvSpPr>
          <p:spPr bwMode="auto">
            <a:xfrm>
              <a:off x="1742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61" name="Oval 372"/>
            <p:cNvSpPr>
              <a:spLocks noChangeArrowheads="1"/>
            </p:cNvSpPr>
            <p:nvPr/>
          </p:nvSpPr>
          <p:spPr bwMode="auto">
            <a:xfrm>
              <a:off x="1777" y="2188"/>
              <a:ext cx="13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  <p:sp>
          <p:nvSpPr>
            <p:cNvPr id="18562" name="Oval 373"/>
            <p:cNvSpPr>
              <a:spLocks noChangeArrowheads="1"/>
            </p:cNvSpPr>
            <p:nvPr/>
          </p:nvSpPr>
          <p:spPr bwMode="auto">
            <a:xfrm>
              <a:off x="1811" y="2188"/>
              <a:ext cx="14" cy="15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 u="sng"/>
            </a:p>
          </p:txBody>
        </p:sp>
      </p:grpSp>
      <p:sp>
        <p:nvSpPr>
          <p:cNvPr id="18540" name="Rectangle 374"/>
          <p:cNvSpPr>
            <a:spLocks noChangeArrowheads="1"/>
          </p:cNvSpPr>
          <p:nvPr/>
        </p:nvSpPr>
        <p:spPr bwMode="auto">
          <a:xfrm>
            <a:off x="0" y="5800725"/>
            <a:ext cx="2212975" cy="584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chemeClr val="bg1"/>
                </a:solidFill>
                <a:latin typeface="Arial" panose="020B0604020202020204" pitchFamily="34" charset="0"/>
              </a:rPr>
              <a:t>one RF excitation,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chemeClr val="bg1"/>
                </a:solidFill>
                <a:latin typeface="Arial" panose="020B0604020202020204" pitchFamily="34" charset="0"/>
              </a:rPr>
              <a:t>one line of kspace...</a:t>
            </a:r>
          </a:p>
        </p:txBody>
      </p:sp>
      <p:sp>
        <p:nvSpPr>
          <p:cNvPr id="18541" name="Rectangle 375"/>
          <p:cNvSpPr>
            <a:spLocks noChangeArrowheads="1"/>
          </p:cNvSpPr>
          <p:nvPr/>
        </p:nvSpPr>
        <p:spPr bwMode="auto">
          <a:xfrm>
            <a:off x="6532563" y="5800725"/>
            <a:ext cx="2611437" cy="5842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chemeClr val="bg1"/>
                </a:solidFill>
                <a:latin typeface="Arial" panose="020B0604020202020204" pitchFamily="34" charset="0"/>
              </a:rPr>
              <a:t>one RF excitation,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rgbClr val="FFFF00"/>
                </a:solidFill>
                <a:latin typeface="Arial" panose="020B0604020202020204" pitchFamily="34" charset="0"/>
              </a:rPr>
              <a:t>many lines of k-space</a:t>
            </a:r>
            <a:r>
              <a:rPr lang="en-US" altLang="it-IT" sz="1800">
                <a:solidFill>
                  <a:schemeClr val="bg1"/>
                </a:solidFill>
                <a:latin typeface="Arial" panose="020B0604020202020204" pitchFamily="34" charset="0"/>
              </a:rPr>
              <a:t>...</a:t>
            </a:r>
          </a:p>
        </p:txBody>
      </p:sp>
      <p:grpSp>
        <p:nvGrpSpPr>
          <p:cNvPr id="18542" name="Group 376"/>
          <p:cNvGrpSpPr>
            <a:grpSpLocks/>
          </p:cNvGrpSpPr>
          <p:nvPr/>
        </p:nvGrpSpPr>
        <p:grpSpPr bwMode="auto">
          <a:xfrm>
            <a:off x="2562225" y="3714750"/>
            <a:ext cx="1139825" cy="330200"/>
            <a:chOff x="2561928" y="3933056"/>
            <a:chExt cx="1139824" cy="330200"/>
          </a:xfrm>
        </p:grpSpPr>
        <p:pic>
          <p:nvPicPr>
            <p:cNvPr id="18553" name="Picture 5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3933056"/>
              <a:ext cx="569912" cy="330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54" name="Picture 5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61928" y="3933056"/>
              <a:ext cx="569912" cy="330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543" name="Group 377"/>
          <p:cNvGrpSpPr>
            <a:grpSpLocks/>
          </p:cNvGrpSpPr>
          <p:nvPr/>
        </p:nvGrpSpPr>
        <p:grpSpPr bwMode="auto">
          <a:xfrm>
            <a:off x="6011863" y="3641725"/>
            <a:ext cx="504825" cy="431800"/>
            <a:chOff x="2561928" y="3933056"/>
            <a:chExt cx="1139824" cy="330200"/>
          </a:xfrm>
        </p:grpSpPr>
        <p:pic>
          <p:nvPicPr>
            <p:cNvPr id="18551" name="Picture 5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3933056"/>
              <a:ext cx="569912" cy="330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52" name="Picture 5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61928" y="3933056"/>
              <a:ext cx="569912" cy="330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544" name="Group 380"/>
          <p:cNvGrpSpPr>
            <a:grpSpLocks/>
          </p:cNvGrpSpPr>
          <p:nvPr/>
        </p:nvGrpSpPr>
        <p:grpSpPr bwMode="auto">
          <a:xfrm>
            <a:off x="6659563" y="3714750"/>
            <a:ext cx="504825" cy="287338"/>
            <a:chOff x="2561928" y="3933056"/>
            <a:chExt cx="1139824" cy="330200"/>
          </a:xfrm>
        </p:grpSpPr>
        <p:pic>
          <p:nvPicPr>
            <p:cNvPr id="18549" name="Picture 5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3933056"/>
              <a:ext cx="569912" cy="330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50" name="Picture 5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61928" y="3933056"/>
              <a:ext cx="569912" cy="330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545" name="Group 383"/>
          <p:cNvGrpSpPr>
            <a:grpSpLocks/>
          </p:cNvGrpSpPr>
          <p:nvPr/>
        </p:nvGrpSpPr>
        <p:grpSpPr bwMode="auto">
          <a:xfrm>
            <a:off x="7235825" y="3786188"/>
            <a:ext cx="504825" cy="144462"/>
            <a:chOff x="2561928" y="3933056"/>
            <a:chExt cx="1139824" cy="330200"/>
          </a:xfrm>
        </p:grpSpPr>
        <p:pic>
          <p:nvPicPr>
            <p:cNvPr id="18547" name="Picture 5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3933056"/>
              <a:ext cx="569912" cy="330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548" name="Picture 53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561928" y="3933056"/>
              <a:ext cx="569912" cy="330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2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What sequence would we like for fMRI?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383" name="Group 382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84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5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14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 descr="Risultati immagini per epi sequ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43038"/>
            <a:ext cx="4049713" cy="2703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459" name="Object 5"/>
          <p:cNvGraphicFramePr>
            <a:graphicFrameLocks noChangeAspect="1"/>
          </p:cNvGraphicFramePr>
          <p:nvPr/>
        </p:nvGraphicFramePr>
        <p:xfrm>
          <a:off x="1379538" y="5435600"/>
          <a:ext cx="1890712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4" imgW="1054100" imgH="431800" progId="Equation.3">
                  <p:embed/>
                </p:oleObj>
              </mc:Choice>
              <mc:Fallback>
                <p:oleObj name="Equation" r:id="rId4" imgW="1054100" imgH="431800" progId="Equation.3">
                  <p:embed/>
                  <p:pic>
                    <p:nvPicPr>
                      <p:cNvPr id="1945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5435600"/>
                        <a:ext cx="1890712" cy="7778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01"/>
          <p:cNvSpPr>
            <a:spLocks noChangeArrowheads="1"/>
          </p:cNvSpPr>
          <p:nvPr/>
        </p:nvSpPr>
        <p:spPr bwMode="auto">
          <a:xfrm>
            <a:off x="611188" y="4724400"/>
            <a:ext cx="3673475" cy="523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it-IT" sz="2800" dirty="0">
                <a:latin typeface="Arial" panose="020B0604020202020204" pitchFamily="34" charset="0"/>
              </a:rPr>
              <a:t>S</a:t>
            </a:r>
            <a:r>
              <a:rPr lang="en-US" altLang="it-IT" sz="2800" baseline="-25000" dirty="0">
                <a:latin typeface="Arial" panose="020B0604020202020204" pitchFamily="34" charset="0"/>
              </a:rPr>
              <a:t>(TE)</a:t>
            </a:r>
            <a:r>
              <a:rPr lang="en-US" altLang="it-IT" sz="2800" dirty="0">
                <a:latin typeface="Arial" panose="020B0604020202020204" pitchFamily="34" charset="0"/>
              </a:rPr>
              <a:t> = S</a:t>
            </a:r>
            <a:r>
              <a:rPr lang="en-US" altLang="it-IT" sz="2800" baseline="-25000" dirty="0">
                <a:latin typeface="Arial" panose="020B0604020202020204" pitchFamily="34" charset="0"/>
              </a:rPr>
              <a:t>0</a:t>
            </a:r>
            <a:r>
              <a:rPr lang="en-US" altLang="it-IT" sz="2800" dirty="0">
                <a:latin typeface="Arial" panose="020B0604020202020204" pitchFamily="34" charset="0"/>
              </a:rPr>
              <a:t> </a:t>
            </a:r>
            <a:r>
              <a:rPr lang="en-US" altLang="it-IT" sz="2800" dirty="0" smtClean="0">
                <a:latin typeface="Arial" panose="020B0604020202020204" pitchFamily="34" charset="0"/>
              </a:rPr>
              <a:t>e</a:t>
            </a:r>
            <a:r>
              <a:rPr lang="en-US" altLang="it-IT" sz="2800" baseline="30000" dirty="0" smtClean="0">
                <a:latin typeface="Arial" panose="020B0604020202020204" pitchFamily="34" charset="0"/>
              </a:rPr>
              <a:t>–T</a:t>
            </a:r>
            <a:r>
              <a:rPr lang="en-US" altLang="it-IT" sz="2400" baseline="30000" dirty="0" smtClean="0">
                <a:latin typeface="Arial" panose="020B0604020202020204" pitchFamily="34" charset="0"/>
              </a:rPr>
              <a:t>E</a:t>
            </a:r>
            <a:r>
              <a:rPr lang="en-US" altLang="it-IT" sz="2800" baseline="30000" dirty="0" smtClean="0">
                <a:latin typeface="Arial" panose="020B0604020202020204" pitchFamily="34" charset="0"/>
              </a:rPr>
              <a:t>/T</a:t>
            </a:r>
            <a:r>
              <a:rPr lang="en-US" altLang="it-IT" sz="2000" baseline="15000" dirty="0" smtClean="0">
                <a:latin typeface="Arial" panose="020B0604020202020204" pitchFamily="34" charset="0"/>
              </a:rPr>
              <a:t>2</a:t>
            </a:r>
            <a:r>
              <a:rPr lang="en-US" altLang="it-IT" sz="2800" baseline="30000" dirty="0">
                <a:latin typeface="Arial" panose="020B0604020202020204" pitchFamily="34" charset="0"/>
              </a:rPr>
              <a:t>*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8" y="1266825"/>
            <a:ext cx="4786312" cy="312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63" y="4114800"/>
            <a:ext cx="2725737" cy="225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00113" y="955675"/>
            <a:ext cx="34655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b="1" dirty="0">
                <a:solidFill>
                  <a:schemeClr val="accent2">
                    <a:lumMod val="50000"/>
                  </a:schemeClr>
                </a:solidFill>
              </a:rPr>
              <a:t>Gradient-echo EPI (T2*)</a:t>
            </a:r>
            <a:endParaRPr lang="es-A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3800" y="909638"/>
            <a:ext cx="38735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b="1" dirty="0">
                <a:solidFill>
                  <a:schemeClr val="accent2">
                    <a:lumMod val="50000"/>
                  </a:schemeClr>
                </a:solidFill>
              </a:rPr>
              <a:t>Spin-echo EPI (T2 and T2*)</a:t>
            </a:r>
            <a:endParaRPr lang="es-A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209779" y="5067751"/>
            <a:ext cx="2023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b="1" dirty="0">
                <a:solidFill>
                  <a:schemeClr val="accent2">
                    <a:lumMod val="50000"/>
                  </a:schemeClr>
                </a:solidFill>
              </a:rPr>
              <a:t>K-space trayectory</a:t>
            </a:r>
            <a:endParaRPr lang="es-A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Standard EPI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4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55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23988"/>
            <a:ext cx="39814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14478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0" y="673100"/>
            <a:ext cx="43624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2400" b="1" dirty="0"/>
              <a:t>Structural MRI (T1-weighted)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2400" b="1" dirty="0"/>
              <a:t>1x1x1 mm</a:t>
            </a:r>
            <a:r>
              <a:rPr lang="it-IT" altLang="es-AR" sz="2400" b="1" baseline="30000" dirty="0"/>
              <a:t>3</a:t>
            </a:r>
            <a:r>
              <a:rPr lang="it-IT" altLang="es-AR" sz="2400" b="1" dirty="0"/>
              <a:t>, 328 s</a:t>
            </a:r>
            <a:endParaRPr lang="es-AR" altLang="es-AR" sz="2400" dirty="0"/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4518025" y="693738"/>
            <a:ext cx="46259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2400" b="1"/>
              <a:t>Functional MRI (T2*-weighted)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2400" b="1"/>
              <a:t>2x2x2 mm</a:t>
            </a:r>
            <a:r>
              <a:rPr lang="it-IT" altLang="es-AR" sz="2400" b="1" baseline="30000"/>
              <a:t>3</a:t>
            </a:r>
            <a:r>
              <a:rPr lang="it-IT" altLang="es-AR" sz="2400" b="1"/>
              <a:t>, 1 s</a:t>
            </a:r>
            <a:endParaRPr lang="es-AR" altLang="es-AR" sz="2400"/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1420813" y="6027738"/>
            <a:ext cx="6194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2400" b="1"/>
              <a:t>3T Prisma Siemens, 64 head/neck channel coil</a:t>
            </a:r>
            <a:endParaRPr lang="es-AR" altLang="es-AR" sz="2400"/>
          </a:p>
        </p:txBody>
      </p:sp>
      <p:sp>
        <p:nvSpPr>
          <p:cNvPr id="7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Example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41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</a:t>
            </a: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4 </a:t>
            </a: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12"/>
          <p:cNvSpPr txBox="1">
            <a:spLocks noChangeArrowheads="1"/>
          </p:cNvSpPr>
          <p:nvPr/>
        </p:nvSpPr>
        <p:spPr>
          <a:xfrm>
            <a:off x="1262540" y="1371600"/>
            <a:ext cx="6518326" cy="31242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it-IT" sz="2400" b="1" dirty="0"/>
              <a:t>Brain </a:t>
            </a:r>
            <a:r>
              <a:rPr lang="en-US" altLang="it-IT" sz="2400" b="1" dirty="0" smtClean="0"/>
              <a:t>functional MRI:</a:t>
            </a:r>
            <a:endParaRPr lang="en-US" altLang="it-IT" sz="2400" b="1" dirty="0" smtClean="0"/>
          </a:p>
          <a:p>
            <a:r>
              <a:rPr lang="en-US" altLang="it-IT" sz="2400" b="1" dirty="0" smtClean="0">
                <a:solidFill>
                  <a:schemeClr val="accent1"/>
                </a:solidFill>
              </a:rPr>
              <a:t>We want functional contrast: </a:t>
            </a:r>
          </a:p>
          <a:p>
            <a:pPr lvl="1"/>
            <a:r>
              <a:rPr lang="en-US" altLang="it-IT" sz="2000" b="1" dirty="0" smtClean="0"/>
              <a:t>Blood Oxygenation Level Dependent (BOLD)</a:t>
            </a:r>
            <a:endParaRPr lang="en-US" altLang="it-IT" sz="2000" b="1" dirty="0" smtClean="0"/>
          </a:p>
          <a:p>
            <a:r>
              <a:rPr lang="en-US" altLang="it-IT" sz="2400" b="1" dirty="0" smtClean="0">
                <a:solidFill>
                  <a:schemeClr val="accent1"/>
                </a:solidFill>
              </a:rPr>
              <a:t>We want to measure signal fluctuations</a:t>
            </a:r>
          </a:p>
          <a:p>
            <a:pPr lvl="1"/>
            <a:r>
              <a:rPr lang="en-US" altLang="it-IT" sz="2000" b="1" dirty="0" smtClean="0"/>
              <a:t>Fast MRI: Echo Planar Imaging</a:t>
            </a:r>
            <a:endParaRPr lang="en-US" altLang="it-IT" sz="2000" b="1" dirty="0" smtClean="0"/>
          </a:p>
          <a:p>
            <a:r>
              <a:rPr lang="en-US" altLang="it-IT" sz="2400" b="1" dirty="0" smtClean="0">
                <a:solidFill>
                  <a:schemeClr val="accent1"/>
                </a:solidFill>
              </a:rPr>
              <a:t>We want “clean” data for modeling &amp; analysis</a:t>
            </a:r>
          </a:p>
          <a:p>
            <a:pPr lvl="1"/>
            <a:r>
              <a:rPr lang="en-US" altLang="it-IT" sz="2000" b="1" dirty="0" smtClean="0"/>
              <a:t>Pre-processing</a:t>
            </a:r>
            <a:endParaRPr lang="en-US" altLang="it-IT" sz="2000" b="1" dirty="0"/>
          </a:p>
          <a:p>
            <a:endParaRPr lang="en-US" altLang="it-IT" sz="2400" b="1" dirty="0" smtClean="0"/>
          </a:p>
        </p:txBody>
      </p:sp>
      <p:sp>
        <p:nvSpPr>
          <p:cNvPr id="2" name="Right Arrow 1"/>
          <p:cNvSpPr/>
          <p:nvPr/>
        </p:nvSpPr>
        <p:spPr>
          <a:xfrm>
            <a:off x="304800" y="3436989"/>
            <a:ext cx="80534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836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8" y="3759301"/>
            <a:ext cx="899233" cy="899233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752600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028292" y="1629054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f</a:t>
            </a:r>
            <a:r>
              <a:rPr lang="it-IT" sz="1400" b="1" dirty="0" smtClean="0"/>
              <a:t>MRI nii</a:t>
            </a:r>
          </a:p>
          <a:p>
            <a:pPr algn="ctr"/>
            <a:r>
              <a:rPr lang="it-IT" sz="1400" b="1" dirty="0" smtClean="0"/>
              <a:t>sMRI nii</a:t>
            </a:r>
            <a:endParaRPr lang="it-IT" sz="1400" b="1" dirty="0" smtClean="0"/>
          </a:p>
        </p:txBody>
      </p:sp>
      <p:sp>
        <p:nvSpPr>
          <p:cNvPr id="15" name="Rounded Rectangle 14"/>
          <p:cNvSpPr/>
          <p:nvPr/>
        </p:nvSpPr>
        <p:spPr>
          <a:xfrm>
            <a:off x="4449379" y="1676400"/>
            <a:ext cx="1037021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Distortion Correction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690342" y="164348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Head motion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030857" y="1650226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Slice timing</a:t>
            </a:r>
            <a:endParaRPr lang="it-IT" sz="1400" b="1" dirty="0" smtClean="0"/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5367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Temporal smoothing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447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612128" y="1927469"/>
            <a:ext cx="293543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1910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4864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781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4622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7739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3340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2137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9435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1058033" y="417271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4352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972300" y="398053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Spatial smoothing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70917" y="5100290"/>
            <a:ext cx="344677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https://www.fil.ion.ucl.ac.uk/spm</a:t>
            </a:r>
            <a:r>
              <a:rPr lang="es-AR" sz="1600" dirty="0" smtClean="0">
                <a:hlinkClick r:id="rId4"/>
              </a:rPr>
              <a:t>/</a:t>
            </a:r>
            <a:endParaRPr lang="es-AR" sz="1600" dirty="0" smtClean="0"/>
          </a:p>
          <a:p>
            <a:pPr marL="179388"/>
            <a:r>
              <a:rPr lang="es-AR" sz="1600" dirty="0" smtClean="0">
                <a:hlinkClick r:id="rId5"/>
              </a:rPr>
              <a:t>https</a:t>
            </a:r>
            <a:r>
              <a:rPr lang="es-AR" sz="1600" dirty="0">
                <a:hlinkClick r:id="rId5"/>
              </a:rPr>
              <a:t>://</a:t>
            </a:r>
            <a:r>
              <a:rPr lang="es-AR" sz="1600" dirty="0" smtClean="0">
                <a:hlinkClick r:id="rId5"/>
              </a:rPr>
              <a:t>fsl.fmrib.ox.ac.uk/fsl</a:t>
            </a:r>
            <a:r>
              <a:rPr lang="es-AR" sz="1600" dirty="0" smtClean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https://afni.nimh.nih.gov</a:t>
            </a:r>
            <a:r>
              <a:rPr lang="es-AR" sz="1600" dirty="0" smtClean="0">
                <a:hlinkClick r:id="rId6"/>
              </a:rPr>
              <a:t>/</a:t>
            </a:r>
            <a:endParaRPr lang="es-AR" sz="1600" dirty="0" smtClean="0"/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8" name="TextBox 7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This is a generic example</a:t>
            </a:r>
          </a:p>
          <a:p>
            <a:r>
              <a:rPr lang="it-IT" dirty="0" smtClean="0"/>
              <a:t>Jury out for optimal details</a:t>
            </a:r>
            <a:endParaRPr lang="es-AR" dirty="0"/>
          </a:p>
        </p:txBody>
      </p:sp>
      <p:sp>
        <p:nvSpPr>
          <p:cNvPr id="42" name="Rounded Rectangle 41"/>
          <p:cNvSpPr/>
          <p:nvPr/>
        </p:nvSpPr>
        <p:spPr>
          <a:xfrm>
            <a:off x="457200" y="2902854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6200000">
            <a:off x="923130" y="2606786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 6"/>
          <p:cNvSpPr/>
          <p:nvPr/>
        </p:nvSpPr>
        <p:spPr>
          <a:xfrm>
            <a:off x="224905" y="856011"/>
            <a:ext cx="8614295" cy="35394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700" b="1" dirty="0" smtClean="0">
                <a:solidFill>
                  <a:srgbClr val="C00000"/>
                </a:solidFill>
              </a:rPr>
              <a:t>Pre-processing: </a:t>
            </a:r>
            <a:r>
              <a:rPr lang="it-IT" sz="1700" dirty="0" smtClean="0"/>
              <a:t>analyses steps to minimize noise, artifacts to get the «cleanest» data for models</a:t>
            </a:r>
            <a:endParaRPr lang="es-AR" sz="1700" dirty="0"/>
          </a:p>
        </p:txBody>
      </p:sp>
      <p:sp>
        <p:nvSpPr>
          <p:cNvPr id="11" name="TextBox 10"/>
          <p:cNvSpPr txBox="1"/>
          <p:nvPr/>
        </p:nvSpPr>
        <p:spPr>
          <a:xfrm rot="19964407">
            <a:off x="164330" y="1509284"/>
            <a:ext cx="10230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 smtClean="0"/>
              <a:t>Acquisition</a:t>
            </a:r>
            <a:endParaRPr lang="es-AR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95600" y="1371600"/>
            <a:ext cx="5638800" cy="3505200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ight Arrow 45"/>
          <p:cNvSpPr/>
          <p:nvPr/>
        </p:nvSpPr>
        <p:spPr>
          <a:xfrm rot="10068852">
            <a:off x="2192938" y="4307692"/>
            <a:ext cx="65738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oup 4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fMRI </a:t>
            </a: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5" y="2684144"/>
            <a:ext cx="648814" cy="64881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 rot="1724086">
            <a:off x="1386824" y="2527360"/>
            <a:ext cx="524122" cy="19152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ounded Rectangle 50"/>
          <p:cNvSpPr/>
          <p:nvPr/>
        </p:nvSpPr>
        <p:spPr>
          <a:xfrm>
            <a:off x="6885434" y="2822198"/>
            <a:ext cx="1371600" cy="666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Normalization</a:t>
            </a:r>
            <a:endParaRPr lang="es-AR" sz="1400" b="1" dirty="0"/>
          </a:p>
        </p:txBody>
      </p:sp>
    </p:spTree>
    <p:extLst>
      <p:ext uri="{BB962C8B-B14F-4D97-AF65-F5344CB8AC3E}">
        <p14:creationId xmlns:p14="http://schemas.microsoft.com/office/powerpoint/2010/main" val="6700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5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44" grpId="0" animBg="1"/>
      <p:bldP spid="45" grpId="0" animBg="1"/>
      <p:bldP spid="41" grpId="0" animBg="1"/>
      <p:bldP spid="6" grpId="0" animBg="1"/>
      <p:bldP spid="8" grpId="0" animBg="1"/>
      <p:bldP spid="42" grpId="0" animBg="1"/>
      <p:bldP spid="43" grpId="0" animBg="1"/>
      <p:bldP spid="11" grpId="0" animBg="1"/>
      <p:bldP spid="12" grpId="0" animBg="1"/>
      <p:bldP spid="46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4" descr="artifact_dentalwork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673225"/>
            <a:ext cx="15811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6" descr="artifact_RF_interfer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674812"/>
            <a:ext cx="2055813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10" descr="neha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4572000" y="1674812"/>
            <a:ext cx="20129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Rectangle 11"/>
          <p:cNvSpPr>
            <a:spLocks noChangeArrowheads="1"/>
          </p:cNvSpPr>
          <p:nvPr/>
        </p:nvSpPr>
        <p:spPr bwMode="auto">
          <a:xfrm>
            <a:off x="2525713" y="1066800"/>
            <a:ext cx="4206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u="none" dirty="0"/>
              <a:t>Look for problems, for example:</a:t>
            </a:r>
          </a:p>
        </p:txBody>
      </p:sp>
      <p:sp>
        <p:nvSpPr>
          <p:cNvPr id="51207" name="Rectangle 12"/>
          <p:cNvSpPr>
            <a:spLocks noChangeArrowheads="1"/>
          </p:cNvSpPr>
          <p:nvPr/>
        </p:nvSpPr>
        <p:spPr bwMode="auto">
          <a:xfrm>
            <a:off x="250825" y="3509962"/>
            <a:ext cx="1639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Dental artifact</a:t>
            </a:r>
          </a:p>
        </p:txBody>
      </p:sp>
      <p:sp>
        <p:nvSpPr>
          <p:cNvPr id="51208" name="Rectangle 13"/>
          <p:cNvSpPr>
            <a:spLocks noChangeArrowheads="1"/>
          </p:cNvSpPr>
          <p:nvPr/>
        </p:nvSpPr>
        <p:spPr bwMode="auto">
          <a:xfrm>
            <a:off x="2371725" y="3544887"/>
            <a:ext cx="1768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RF interference</a:t>
            </a:r>
          </a:p>
        </p:txBody>
      </p:sp>
      <p:sp>
        <p:nvSpPr>
          <p:cNvPr id="51209" name="Rectangle 14"/>
          <p:cNvSpPr>
            <a:spLocks noChangeArrowheads="1"/>
          </p:cNvSpPr>
          <p:nvPr/>
        </p:nvSpPr>
        <p:spPr bwMode="auto">
          <a:xfrm>
            <a:off x="4676775" y="3544887"/>
            <a:ext cx="1801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Metalic hair pin</a:t>
            </a:r>
          </a:p>
        </p:txBody>
      </p:sp>
      <p:pic>
        <p:nvPicPr>
          <p:cNvPr id="51210" name="Picture 4" descr="t1_crap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9" r="28033"/>
          <a:stretch>
            <a:fillRect/>
          </a:stretch>
        </p:blipFill>
        <p:spPr bwMode="auto">
          <a:xfrm>
            <a:off x="6659563" y="1787525"/>
            <a:ext cx="2160587" cy="1973262"/>
          </a:xfrm>
          <a:prstGeom prst="rect">
            <a:avLst/>
          </a:prstGeom>
          <a:noFill/>
          <a:ln w="9525">
            <a:solidFill>
              <a:srgbClr val="8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1" name="Rectangle 16"/>
          <p:cNvSpPr>
            <a:spLocks noChangeArrowheads="1"/>
          </p:cNvSpPr>
          <p:nvPr/>
        </p:nvSpPr>
        <p:spPr bwMode="auto">
          <a:xfrm>
            <a:off x="6948488" y="1728787"/>
            <a:ext cx="1655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Severe motion</a:t>
            </a:r>
          </a:p>
        </p:txBody>
      </p:sp>
      <p:pic>
        <p:nvPicPr>
          <p:cNvPr id="51212" name="Picture 7" descr="MPRAGE_intensityinhomogene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25" r="50923"/>
          <a:stretch>
            <a:fillRect/>
          </a:stretch>
        </p:blipFill>
        <p:spPr bwMode="auto">
          <a:xfrm>
            <a:off x="250825" y="4048125"/>
            <a:ext cx="1754188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3" name="Rectangle 18"/>
          <p:cNvSpPr>
            <a:spLocks noChangeArrowheads="1"/>
          </p:cNvSpPr>
          <p:nvPr/>
        </p:nvSpPr>
        <p:spPr bwMode="auto">
          <a:xfrm>
            <a:off x="250825" y="5273675"/>
            <a:ext cx="17049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Severe signal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it-IT" sz="2000">
                <a:solidFill>
                  <a:srgbClr val="FFFF00"/>
                </a:solidFill>
              </a:rPr>
              <a:t>inhomogeneity</a:t>
            </a:r>
            <a:endParaRPr lang="en-US" altLang="it-IT" sz="2000">
              <a:solidFill>
                <a:srgbClr val="FFFF00"/>
              </a:solidFill>
            </a:endParaRPr>
          </a:p>
        </p:txBody>
      </p:sp>
      <p:pic>
        <p:nvPicPr>
          <p:cNvPr id="51214" name="Picture 11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048125"/>
            <a:ext cx="1943100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5" name="Rectangle 20"/>
          <p:cNvSpPr>
            <a:spLocks noChangeArrowheads="1"/>
          </p:cNvSpPr>
          <p:nvPr/>
        </p:nvSpPr>
        <p:spPr bwMode="auto">
          <a:xfrm>
            <a:off x="2395538" y="5595937"/>
            <a:ext cx="1528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Poor contrast</a:t>
            </a:r>
          </a:p>
        </p:txBody>
      </p:sp>
      <p:pic>
        <p:nvPicPr>
          <p:cNvPr id="51216" name="Picture 7" descr="GE_nose_wraparou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 r="53767" b="5469"/>
          <a:stretch>
            <a:fillRect/>
          </a:stretch>
        </p:blipFill>
        <p:spPr bwMode="auto">
          <a:xfrm>
            <a:off x="4572000" y="4051300"/>
            <a:ext cx="2016125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7" name="Rectangle 22"/>
          <p:cNvSpPr>
            <a:spLocks noChangeArrowheads="1"/>
          </p:cNvSpPr>
          <p:nvPr/>
        </p:nvSpPr>
        <p:spPr bwMode="auto">
          <a:xfrm>
            <a:off x="4859338" y="3976687"/>
            <a:ext cx="1516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Wrap around</a:t>
            </a:r>
          </a:p>
        </p:txBody>
      </p:sp>
      <p:pic>
        <p:nvPicPr>
          <p:cNvPr id="51218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9"/>
          <a:stretch>
            <a:fillRect/>
          </a:stretch>
        </p:blipFill>
        <p:spPr bwMode="auto">
          <a:xfrm>
            <a:off x="6802438" y="4049712"/>
            <a:ext cx="1873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9" name="Rectangle 24"/>
          <p:cNvSpPr>
            <a:spLocks noChangeArrowheads="1"/>
          </p:cNvSpPr>
          <p:nvPr/>
        </p:nvSpPr>
        <p:spPr bwMode="auto">
          <a:xfrm>
            <a:off x="6732588" y="5668962"/>
            <a:ext cx="874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Lesion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dirty="0" smtClean="0">
                <a:solidFill>
                  <a:srgbClr val="FFFF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LOOK</a:t>
            </a:r>
            <a:r>
              <a:rPr lang="en-GB" sz="36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at the data </a:t>
            </a:r>
            <a:r>
              <a:rPr lang="en-GB" sz="3600" b="1" dirty="0" smtClean="0">
                <a:solidFill>
                  <a:srgbClr val="FFFF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DURING</a:t>
            </a:r>
            <a:r>
              <a:rPr lang="en-GB" sz="36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the experiment</a:t>
            </a:r>
            <a:endParaRPr lang="en-GB" sz="3600" b="1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743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Lecture </a:t>
            </a: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4 </a:t>
            </a: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outline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Rectangle 12"/>
          <p:cNvSpPr txBox="1">
            <a:spLocks noChangeArrowheads="1"/>
          </p:cNvSpPr>
          <p:nvPr/>
        </p:nvSpPr>
        <p:spPr>
          <a:xfrm>
            <a:off x="1262540" y="1371600"/>
            <a:ext cx="6518326" cy="31242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it-IT" sz="2400" b="1" dirty="0"/>
              <a:t>Brain </a:t>
            </a:r>
            <a:r>
              <a:rPr lang="en-US" altLang="it-IT" sz="2400" b="1" dirty="0" smtClean="0"/>
              <a:t>functional MRI:</a:t>
            </a:r>
            <a:endParaRPr lang="en-US" altLang="it-IT" sz="2400" b="1" dirty="0" smtClean="0"/>
          </a:p>
          <a:p>
            <a:r>
              <a:rPr lang="en-US" altLang="it-IT" sz="2400" b="1" dirty="0" smtClean="0">
                <a:solidFill>
                  <a:schemeClr val="accent1"/>
                </a:solidFill>
              </a:rPr>
              <a:t>We want functional contrast: </a:t>
            </a:r>
          </a:p>
          <a:p>
            <a:pPr lvl="1"/>
            <a:r>
              <a:rPr lang="en-US" altLang="it-IT" sz="2000" b="1" dirty="0" smtClean="0"/>
              <a:t>Blood Oxygenation Level Dependent (BOLD)</a:t>
            </a:r>
            <a:endParaRPr lang="en-US" altLang="it-IT" sz="2000" b="1" dirty="0" smtClean="0"/>
          </a:p>
          <a:p>
            <a:r>
              <a:rPr lang="en-US" altLang="it-IT" sz="2400" b="1" dirty="0" smtClean="0">
                <a:solidFill>
                  <a:schemeClr val="accent1"/>
                </a:solidFill>
              </a:rPr>
              <a:t>We want to measure signal fluctuations</a:t>
            </a:r>
          </a:p>
          <a:p>
            <a:pPr lvl="1"/>
            <a:r>
              <a:rPr lang="en-US" altLang="it-IT" sz="2000" b="1" dirty="0" smtClean="0"/>
              <a:t>Fast MRI: Echo Planar Imaging</a:t>
            </a:r>
            <a:endParaRPr lang="en-US" altLang="it-IT" sz="2000" b="1" dirty="0" smtClean="0"/>
          </a:p>
          <a:p>
            <a:r>
              <a:rPr lang="en-US" altLang="it-IT" sz="2400" b="1" dirty="0" smtClean="0">
                <a:solidFill>
                  <a:schemeClr val="accent1"/>
                </a:solidFill>
              </a:rPr>
              <a:t>We want “clean” data for modeling &amp; analysis</a:t>
            </a:r>
          </a:p>
          <a:p>
            <a:pPr lvl="1"/>
            <a:r>
              <a:rPr lang="en-US" altLang="it-IT" sz="2000" b="1" dirty="0" smtClean="0"/>
              <a:t>Pre-processing</a:t>
            </a:r>
            <a:endParaRPr lang="en-US" altLang="it-IT" sz="2000" b="1" dirty="0"/>
          </a:p>
          <a:p>
            <a:endParaRPr lang="en-US" altLang="it-IT" sz="2400" b="1" dirty="0" smtClean="0"/>
          </a:p>
        </p:txBody>
      </p:sp>
      <p:sp>
        <p:nvSpPr>
          <p:cNvPr id="2" name="Right Arrow 1"/>
          <p:cNvSpPr/>
          <p:nvPr/>
        </p:nvSpPr>
        <p:spPr>
          <a:xfrm>
            <a:off x="457200" y="2057400"/>
            <a:ext cx="80534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37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6"/>
          <p:cNvSpPr>
            <a:spLocks noChangeArrowheads="1"/>
          </p:cNvSpPr>
          <p:nvPr/>
        </p:nvSpPr>
        <p:spPr bwMode="auto">
          <a:xfrm>
            <a:off x="2209800" y="1219200"/>
            <a:ext cx="4667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u="none"/>
              <a:t>And look for problems, for example:</a:t>
            </a:r>
          </a:p>
        </p:txBody>
      </p:sp>
      <p:pic>
        <p:nvPicPr>
          <p:cNvPr id="52228" name="Picture 15" descr="epi_micromed_1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92300"/>
            <a:ext cx="2160587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7"/>
          <p:cNvSpPr>
            <a:spLocks noChangeArrowheads="1"/>
          </p:cNvSpPr>
          <p:nvPr/>
        </p:nvSpPr>
        <p:spPr bwMode="auto">
          <a:xfrm>
            <a:off x="684213" y="1820863"/>
            <a:ext cx="1289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Signal </a:t>
            </a:r>
            <a:r>
              <a:rPr lang="it-IT" altLang="it-IT" sz="2000">
                <a:solidFill>
                  <a:srgbClr val="FFFF00"/>
                </a:solidFill>
              </a:rPr>
              <a:t>loss</a:t>
            </a:r>
            <a:endParaRPr lang="en-US" altLang="it-IT" sz="2000">
              <a:solidFill>
                <a:srgbClr val="FFFF00"/>
              </a:solidFill>
            </a:endParaRPr>
          </a:p>
        </p:txBody>
      </p:sp>
      <p:pic>
        <p:nvPicPr>
          <p:cNvPr id="52230" name="Picture 7" descr="PSF_EPI_with-without_fats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4" t="58119" r="87621" b="34320"/>
          <a:stretch>
            <a:fillRect/>
          </a:stretch>
        </p:blipFill>
        <p:spPr bwMode="auto">
          <a:xfrm>
            <a:off x="2484438" y="1892300"/>
            <a:ext cx="189547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Rectangle 22"/>
          <p:cNvSpPr>
            <a:spLocks noChangeArrowheads="1"/>
          </p:cNvSpPr>
          <p:nvPr/>
        </p:nvSpPr>
        <p:spPr bwMode="auto">
          <a:xfrm>
            <a:off x="2890838" y="3584575"/>
            <a:ext cx="1176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Fat signal</a:t>
            </a:r>
          </a:p>
        </p:txBody>
      </p:sp>
      <p:pic>
        <p:nvPicPr>
          <p:cNvPr id="52232" name="Picture 5" descr="EPI-receiver-proble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8" t="25635" r="24316" b="40039"/>
          <a:stretch>
            <a:fillRect/>
          </a:stretch>
        </p:blipFill>
        <p:spPr bwMode="auto">
          <a:xfrm>
            <a:off x="4572000" y="1892300"/>
            <a:ext cx="4321175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3" name="Rectangle 26"/>
          <p:cNvSpPr>
            <a:spLocks noChangeArrowheads="1"/>
          </p:cNvSpPr>
          <p:nvPr/>
        </p:nvSpPr>
        <p:spPr bwMode="auto">
          <a:xfrm>
            <a:off x="5764213" y="4197350"/>
            <a:ext cx="21923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Hardware problems</a:t>
            </a:r>
          </a:p>
        </p:txBody>
      </p:sp>
      <p:pic>
        <p:nvPicPr>
          <p:cNvPr id="52234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9" t="24626" r="41812" b="50781"/>
          <a:stretch>
            <a:fillRect/>
          </a:stretch>
        </p:blipFill>
        <p:spPr bwMode="auto">
          <a:xfrm rot="5400000">
            <a:off x="315912" y="4059238"/>
            <a:ext cx="1958975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5" name="Rectangle 28"/>
          <p:cNvSpPr>
            <a:spLocks noChangeArrowheads="1"/>
          </p:cNvSpPr>
          <p:nvPr/>
        </p:nvSpPr>
        <p:spPr bwMode="auto">
          <a:xfrm>
            <a:off x="611188" y="3981450"/>
            <a:ext cx="1309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rgbClr val="FFFF00"/>
                </a:solidFill>
              </a:rPr>
              <a:t>Distortions</a:t>
            </a:r>
          </a:p>
        </p:txBody>
      </p:sp>
      <p:sp>
        <p:nvSpPr>
          <p:cNvPr id="52236" name="Rectangle 5"/>
          <p:cNvSpPr>
            <a:spLocks noChangeArrowheads="1"/>
          </p:cNvSpPr>
          <p:nvPr/>
        </p:nvSpPr>
        <p:spPr bwMode="auto">
          <a:xfrm>
            <a:off x="8099425" y="6596063"/>
            <a:ext cx="10096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100" i="1" u="none">
                <a:solidFill>
                  <a:schemeClr val="bg1"/>
                </a:solidFill>
              </a:rPr>
              <a:t>Jorge Jovicich</a:t>
            </a:r>
            <a:endParaRPr lang="it-IT" altLang="it-IT" sz="1100" i="1" u="none"/>
          </a:p>
        </p:txBody>
      </p:sp>
      <p:grpSp>
        <p:nvGrpSpPr>
          <p:cNvPr id="14" name="Group 1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dirty="0" smtClean="0">
                <a:solidFill>
                  <a:srgbClr val="FFFF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LOOK</a:t>
            </a:r>
            <a:r>
              <a:rPr lang="en-GB" sz="36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at the data </a:t>
            </a:r>
            <a:r>
              <a:rPr lang="en-GB" sz="3600" b="1" dirty="0" smtClean="0">
                <a:solidFill>
                  <a:srgbClr val="FFFF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DURING</a:t>
            </a:r>
            <a:r>
              <a:rPr lang="en-GB" sz="36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the experiment</a:t>
            </a:r>
            <a:endParaRPr lang="en-GB" sz="3600" b="1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2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8" y="3759301"/>
            <a:ext cx="899233" cy="899233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752600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028292" y="1629054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f</a:t>
            </a:r>
            <a:r>
              <a:rPr lang="it-IT" sz="1400" b="1" dirty="0" smtClean="0"/>
              <a:t>MRI nii</a:t>
            </a:r>
          </a:p>
          <a:p>
            <a:pPr algn="ctr"/>
            <a:r>
              <a:rPr lang="it-IT" sz="1400" b="1" dirty="0" smtClean="0"/>
              <a:t>sMRI nii</a:t>
            </a:r>
            <a:endParaRPr lang="it-IT" sz="1400" b="1" dirty="0" smtClean="0"/>
          </a:p>
        </p:txBody>
      </p:sp>
      <p:sp>
        <p:nvSpPr>
          <p:cNvPr id="15" name="Rounded Rectangle 14"/>
          <p:cNvSpPr/>
          <p:nvPr/>
        </p:nvSpPr>
        <p:spPr>
          <a:xfrm>
            <a:off x="4449379" y="1676400"/>
            <a:ext cx="1037021" cy="8113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Distortion Correction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690342" y="1643481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Head motion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030857" y="1650226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Slice timing</a:t>
            </a:r>
            <a:endParaRPr lang="it-IT" sz="1400" b="1" dirty="0" smtClean="0"/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5367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Temporal smoothing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447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612128" y="1927469"/>
            <a:ext cx="293543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1910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4864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781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4622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7739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3340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2137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9435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1058033" y="417271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4352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972300" y="398053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Spatial smoothing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70917" y="5100290"/>
            <a:ext cx="344677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https://www.fil.ion.ucl.ac.uk/spm</a:t>
            </a:r>
            <a:r>
              <a:rPr lang="es-AR" sz="1600" dirty="0" smtClean="0">
                <a:hlinkClick r:id="rId4"/>
              </a:rPr>
              <a:t>/</a:t>
            </a:r>
            <a:endParaRPr lang="es-AR" sz="1600" dirty="0" smtClean="0"/>
          </a:p>
          <a:p>
            <a:pPr marL="179388"/>
            <a:r>
              <a:rPr lang="es-AR" sz="1600" dirty="0" smtClean="0">
                <a:hlinkClick r:id="rId5"/>
              </a:rPr>
              <a:t>https</a:t>
            </a:r>
            <a:r>
              <a:rPr lang="es-AR" sz="1600" dirty="0">
                <a:hlinkClick r:id="rId5"/>
              </a:rPr>
              <a:t>://</a:t>
            </a:r>
            <a:r>
              <a:rPr lang="es-AR" sz="1600" dirty="0" smtClean="0">
                <a:hlinkClick r:id="rId5"/>
              </a:rPr>
              <a:t>fsl.fmrib.ox.ac.uk/fsl</a:t>
            </a:r>
            <a:r>
              <a:rPr lang="es-AR" sz="1600" dirty="0" smtClean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https://afni.nimh.nih.gov</a:t>
            </a:r>
            <a:r>
              <a:rPr lang="es-AR" sz="1600" dirty="0" smtClean="0">
                <a:hlinkClick r:id="rId6"/>
              </a:rPr>
              <a:t>/</a:t>
            </a:r>
            <a:endParaRPr lang="es-AR" sz="1600" dirty="0" smtClean="0"/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8" name="TextBox 7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This is a generic example</a:t>
            </a:r>
          </a:p>
          <a:p>
            <a:r>
              <a:rPr lang="it-IT" dirty="0" smtClean="0"/>
              <a:t>Jury out for optimal details</a:t>
            </a:r>
            <a:endParaRPr lang="es-AR" dirty="0"/>
          </a:p>
        </p:txBody>
      </p:sp>
      <p:sp>
        <p:nvSpPr>
          <p:cNvPr id="42" name="Rounded Rectangle 41"/>
          <p:cNvSpPr/>
          <p:nvPr/>
        </p:nvSpPr>
        <p:spPr>
          <a:xfrm>
            <a:off x="457200" y="2902854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6200000">
            <a:off x="923130" y="2606786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 6"/>
          <p:cNvSpPr/>
          <p:nvPr/>
        </p:nvSpPr>
        <p:spPr>
          <a:xfrm>
            <a:off x="224905" y="856011"/>
            <a:ext cx="8614295" cy="35394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700" b="1" dirty="0" smtClean="0">
                <a:solidFill>
                  <a:srgbClr val="C00000"/>
                </a:solidFill>
              </a:rPr>
              <a:t>Pre-processing: </a:t>
            </a:r>
            <a:r>
              <a:rPr lang="it-IT" sz="1700" dirty="0" smtClean="0"/>
              <a:t>analyses steps to minimize noise, artifacts to get the «cleanest» data for models</a:t>
            </a:r>
            <a:endParaRPr lang="es-AR" sz="1700" dirty="0"/>
          </a:p>
        </p:txBody>
      </p:sp>
      <p:sp>
        <p:nvSpPr>
          <p:cNvPr id="11" name="TextBox 10"/>
          <p:cNvSpPr txBox="1"/>
          <p:nvPr/>
        </p:nvSpPr>
        <p:spPr>
          <a:xfrm rot="19964407">
            <a:off x="164330" y="1509284"/>
            <a:ext cx="10230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 smtClean="0"/>
              <a:t>Acquisition</a:t>
            </a:r>
            <a:endParaRPr lang="es-AR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95600" y="1371600"/>
            <a:ext cx="5638800" cy="3505200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ight Arrow 45"/>
          <p:cNvSpPr/>
          <p:nvPr/>
        </p:nvSpPr>
        <p:spPr>
          <a:xfrm rot="10068852">
            <a:off x="2192938" y="4307692"/>
            <a:ext cx="65738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oup 4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fMRI </a:t>
            </a: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5" y="2684144"/>
            <a:ext cx="648814" cy="64881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 rot="1724086">
            <a:off x="1386824" y="2527360"/>
            <a:ext cx="524122" cy="19152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ounded Rectangle 50"/>
          <p:cNvSpPr/>
          <p:nvPr/>
        </p:nvSpPr>
        <p:spPr>
          <a:xfrm>
            <a:off x="6885434" y="2822198"/>
            <a:ext cx="1371600" cy="666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Normalization</a:t>
            </a:r>
            <a:endParaRPr lang="es-AR" sz="1400" b="1" dirty="0"/>
          </a:p>
        </p:txBody>
      </p:sp>
    </p:spTree>
    <p:extLst>
      <p:ext uri="{BB962C8B-B14F-4D97-AF65-F5344CB8AC3E}">
        <p14:creationId xmlns:p14="http://schemas.microsoft.com/office/powerpoint/2010/main" val="206472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4"/>
          <p:cNvSpPr>
            <a:spLocks noChangeArrowheads="1"/>
          </p:cNvSpPr>
          <p:nvPr/>
        </p:nvSpPr>
        <p:spPr bwMode="auto">
          <a:xfrm>
            <a:off x="1116013" y="838200"/>
            <a:ext cx="696595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t-IT" sz="2000" u="none" dirty="0"/>
              <a:t> </a:t>
            </a:r>
            <a:r>
              <a:rPr lang="en-US" altLang="it-IT" sz="2000" u="none" dirty="0">
                <a:solidFill>
                  <a:schemeClr val="accent2"/>
                </a:solidFill>
              </a:rPr>
              <a:t>The problem</a:t>
            </a:r>
            <a:r>
              <a:rPr lang="en-US" altLang="it-IT" sz="2000" u="none" dirty="0"/>
              <a:t>: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it-IT" altLang="it-IT" sz="2000" u="none" dirty="0"/>
              <a:t> Image reconstruction assumes uniform B</a:t>
            </a:r>
            <a:r>
              <a:rPr lang="it-IT" altLang="it-IT" sz="2000" u="none" baseline="-25000" dirty="0"/>
              <a:t>0</a:t>
            </a:r>
            <a:r>
              <a:rPr lang="it-IT" altLang="it-IT" sz="2000" u="none" dirty="0"/>
              <a:t> in the sample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it-IT" altLang="it-IT" sz="2000" u="none" dirty="0"/>
              <a:t> In reality this is not true: 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lang="it-IT" altLang="it-IT" sz="2000" u="none" dirty="0"/>
              <a:t> As a result, EPI shows:</a:t>
            </a:r>
          </a:p>
          <a:p>
            <a:pPr lvl="2" eaLnBrk="1" hangingPunct="1">
              <a:lnSpc>
                <a:spcPct val="150000"/>
              </a:lnSpc>
              <a:spcBef>
                <a:spcPct val="0"/>
              </a:spcBef>
            </a:pPr>
            <a:r>
              <a:rPr lang="it-IT" altLang="it-IT" sz="2000" u="none" dirty="0"/>
              <a:t> areas with signal loss (where T2*&lt;&lt;TE): nothing to do!</a:t>
            </a:r>
          </a:p>
          <a:p>
            <a:pPr lvl="2" eaLnBrk="1" hangingPunct="1">
              <a:lnSpc>
                <a:spcPct val="150000"/>
              </a:lnSpc>
              <a:spcBef>
                <a:spcPct val="0"/>
              </a:spcBef>
            </a:pPr>
            <a:r>
              <a:rPr lang="it-IT" altLang="it-IT" sz="2000" u="none" dirty="0"/>
              <a:t> areas with geometric distortions: something to do!</a:t>
            </a:r>
          </a:p>
          <a:p>
            <a:pPr lvl="2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it-IT" altLang="it-IT" sz="2000" u="none" dirty="0"/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it-IT" sz="2800" u="none" dirty="0"/>
          </a:p>
        </p:txBody>
      </p:sp>
      <p:graphicFrame>
        <p:nvGraphicFramePr>
          <p:cNvPr id="696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734861"/>
              </p:ext>
            </p:extLst>
          </p:nvPr>
        </p:nvGraphicFramePr>
        <p:xfrm>
          <a:off x="2843213" y="3995738"/>
          <a:ext cx="28130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3" imgW="1625600" imgH="508000" progId="Equation.3">
                  <p:embed/>
                </p:oleObj>
              </mc:Choice>
              <mc:Fallback>
                <p:oleObj name="Equation" r:id="rId3" imgW="1625600" imgH="508000" progId="Equation.3">
                  <p:embed/>
                  <p:pic>
                    <p:nvPicPr>
                      <p:cNvPr id="696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995738"/>
                        <a:ext cx="2813050" cy="803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Rectangle 17"/>
          <p:cNvSpPr>
            <a:spLocks noChangeArrowheads="1"/>
          </p:cNvSpPr>
          <p:nvPr/>
        </p:nvSpPr>
        <p:spPr bwMode="auto">
          <a:xfrm>
            <a:off x="1908175" y="5694363"/>
            <a:ext cx="4991100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ko-KR" sz="1400" u="none">
                <a:ea typeface="Batang" pitchFamily="18" charset="-127"/>
                <a:sym typeface="Symbol" panose="05050102010706020507" pitchFamily="18" charset="2"/>
              </a:rPr>
              <a:t></a:t>
            </a:r>
            <a:r>
              <a:rPr lang="en-US" altLang="ko-KR" sz="1400" i="1" u="none">
                <a:ea typeface="Batang" pitchFamily="18" charset="-127"/>
              </a:rPr>
              <a:t>x</a:t>
            </a:r>
            <a:r>
              <a:rPr lang="en-US" altLang="ko-KR" sz="1400" u="none">
                <a:ea typeface="Batang" pitchFamily="18" charset="-127"/>
                <a:sym typeface="Symbol" panose="05050102010706020507" pitchFamily="18" charset="2"/>
              </a:rPr>
              <a:t>, </a:t>
            </a:r>
            <a:r>
              <a:rPr lang="en-US" altLang="ko-KR" sz="1400" i="1" u="none">
                <a:ea typeface="Batang" pitchFamily="18" charset="-127"/>
              </a:rPr>
              <a:t>y</a:t>
            </a:r>
            <a:r>
              <a:rPr lang="en-US" altLang="ko-KR" sz="1400" u="none">
                <a:ea typeface="Batang" pitchFamily="18" charset="-127"/>
                <a:sym typeface="Symbol" panose="05050102010706020507" pitchFamily="18" charset="2"/>
              </a:rPr>
              <a:t> : amounts of shift (misplacement) in x, y directions in mm</a:t>
            </a:r>
            <a:endParaRPr lang="en-US" altLang="ko-KR" sz="1400" u="none">
              <a:ea typeface="Gulim" pitchFamily="34" charset="-127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ko-KR" sz="1400" i="1" u="none">
                <a:ea typeface="Batang" pitchFamily="18" charset="-127"/>
                <a:sym typeface="Symbol" panose="05050102010706020507" pitchFamily="18" charset="2"/>
              </a:rPr>
              <a:t>FOVx, FOVy</a:t>
            </a:r>
            <a:r>
              <a:rPr lang="en-US" altLang="ko-KR" sz="1400" u="none">
                <a:ea typeface="Batang" pitchFamily="18" charset="-127"/>
                <a:sym typeface="Symbol" panose="05050102010706020507" pitchFamily="18" charset="2"/>
              </a:rPr>
              <a:t> : field of view in x, y direction in mm</a:t>
            </a:r>
            <a:endParaRPr lang="en-US" altLang="ko-KR" sz="1400" i="1" u="none">
              <a:ea typeface="Gulim" pitchFamily="34" charset="-127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ko-KR" sz="1400" i="1" u="none">
                <a:ea typeface="Batang" pitchFamily="18" charset="-127"/>
                <a:sym typeface="Symbol" panose="05050102010706020507" pitchFamily="18" charset="2"/>
              </a:rPr>
              <a:t></a:t>
            </a:r>
            <a:r>
              <a:rPr lang="en-US" altLang="ko-KR" sz="1400" i="1" u="none">
                <a:ea typeface="Batang" pitchFamily="18" charset="-127"/>
              </a:rPr>
              <a:t>tx</a:t>
            </a:r>
            <a:r>
              <a:rPr lang="en-US" altLang="ko-KR" sz="1400" u="none">
                <a:ea typeface="Batang" pitchFamily="18" charset="-127"/>
                <a:sym typeface="Symbol" panose="05050102010706020507" pitchFamily="18" charset="2"/>
              </a:rPr>
              <a:t>, </a:t>
            </a:r>
            <a:r>
              <a:rPr lang="en-US" altLang="ko-KR" sz="1400" i="1" u="none">
                <a:ea typeface="Batang" pitchFamily="18" charset="-127"/>
              </a:rPr>
              <a:t>ty </a:t>
            </a:r>
            <a:r>
              <a:rPr lang="en-US" altLang="ko-KR" sz="1400" u="none">
                <a:ea typeface="Batang" pitchFamily="18" charset="-127"/>
                <a:sym typeface="Symbol" panose="05050102010706020507" pitchFamily="18" charset="2"/>
              </a:rPr>
              <a:t>:</a:t>
            </a:r>
            <a:r>
              <a:rPr lang="en-US" altLang="ko-KR" sz="1400" i="1" u="none">
                <a:ea typeface="Batang" pitchFamily="18" charset="-127"/>
                <a:sym typeface="Symbol" panose="05050102010706020507" pitchFamily="18" charset="2"/>
              </a:rPr>
              <a:t>  sampling interval in x, y direction (</a:t>
            </a:r>
            <a:r>
              <a:rPr lang="en-US" altLang="ko-KR" sz="1400" i="1" u="none">
                <a:ea typeface="Batang" pitchFamily="18" charset="-127"/>
              </a:rPr>
              <a:t> 1/sampling rate)</a:t>
            </a:r>
            <a:r>
              <a:rPr lang="en-US" altLang="ko-KR" sz="1400" i="1" u="none">
                <a:ea typeface="Gulim" pitchFamily="34" charset="-127"/>
                <a:sym typeface="Symbol" panose="05050102010706020507" pitchFamily="18" charset="2"/>
              </a:rPr>
              <a:t> </a:t>
            </a:r>
            <a:endParaRPr lang="en-US" altLang="ko-KR" sz="1400" i="1" u="none">
              <a:ea typeface="Batang" pitchFamily="18" charset="-127"/>
              <a:sym typeface="Symbol" panose="05050102010706020507" pitchFamily="18" charset="2"/>
            </a:endParaRPr>
          </a:p>
        </p:txBody>
      </p:sp>
      <p:graphicFrame>
        <p:nvGraphicFramePr>
          <p:cNvPr id="6963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948242"/>
              </p:ext>
            </p:extLst>
          </p:nvPr>
        </p:nvGraphicFramePr>
        <p:xfrm>
          <a:off x="4724400" y="1892300"/>
          <a:ext cx="179705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5" imgW="1129810" imgH="253890" progId="Equation.3">
                  <p:embed/>
                </p:oleObj>
              </mc:Choice>
              <mc:Fallback>
                <p:oleObj name="Equation" r:id="rId5" imgW="1129810" imgH="253890" progId="Equation.3">
                  <p:embed/>
                  <p:pic>
                    <p:nvPicPr>
                      <p:cNvPr id="69638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892300"/>
                        <a:ext cx="1797050" cy="4048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084888" y="3727450"/>
            <a:ext cx="2941637" cy="16319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it-IT" altLang="it-IT" sz="2000" u="none" dirty="0">
                <a:solidFill>
                  <a:schemeClr val="accent2">
                    <a:lumMod val="75000"/>
                  </a:schemeClr>
                </a:solidFill>
              </a:rPr>
              <a:t>Voxel shifts </a:t>
            </a:r>
            <a:r>
              <a:rPr lang="it-IT" sz="2000" u="none" dirty="0">
                <a:solidFill>
                  <a:schemeClr val="accent2">
                    <a:lumMod val="75000"/>
                  </a:schemeClr>
                </a:solidFill>
              </a:rPr>
              <a:t>relative to </a:t>
            </a:r>
          </a:p>
          <a:p>
            <a:pPr algn="ctr">
              <a:defRPr/>
            </a:pPr>
            <a:r>
              <a:rPr lang="it-IT" sz="2000" u="none" dirty="0">
                <a:solidFill>
                  <a:schemeClr val="accent2">
                    <a:lumMod val="75000"/>
                  </a:schemeClr>
                </a:solidFill>
              </a:rPr>
              <a:t>true voxel location.</a:t>
            </a:r>
          </a:p>
          <a:p>
            <a:pPr algn="ctr">
              <a:defRPr/>
            </a:pPr>
            <a:r>
              <a:rPr lang="it-IT" sz="2000" u="none" dirty="0">
                <a:solidFill>
                  <a:schemeClr val="accent2">
                    <a:lumMod val="75000"/>
                  </a:schemeClr>
                </a:solidFill>
              </a:rPr>
              <a:t>So:</a:t>
            </a:r>
          </a:p>
          <a:p>
            <a:pPr algn="ctr">
              <a:defRPr/>
            </a:pPr>
            <a:r>
              <a:rPr lang="it-IT" sz="2000" u="none" dirty="0">
                <a:solidFill>
                  <a:schemeClr val="accent2">
                    <a:lumMod val="75000"/>
                  </a:schemeClr>
                </a:solidFill>
              </a:rPr>
              <a:t>If </a:t>
            </a:r>
            <a:r>
              <a:rPr lang="it-IT" sz="2000" u="none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B is measured</a:t>
            </a:r>
          </a:p>
          <a:p>
            <a:pPr algn="ctr">
              <a:defRPr/>
            </a:pPr>
            <a:r>
              <a:rPr lang="it-IT" sz="2000" u="none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we can shift back voxel</a:t>
            </a:r>
            <a:r>
              <a:rPr lang="it-IT" sz="2000" u="none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it-IT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Geometric distortions in EPI</a:t>
            </a:r>
            <a:endParaRPr lang="en-GB" sz="3600" b="1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16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2"/>
          <p:cNvSpPr>
            <a:spLocks noChangeArrowheads="1"/>
          </p:cNvSpPr>
          <p:nvPr/>
        </p:nvSpPr>
        <p:spPr bwMode="auto">
          <a:xfrm>
            <a:off x="3124200" y="4953000"/>
            <a:ext cx="3429000" cy="16764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t="6934" r="4953"/>
          <a:stretch>
            <a:fillRect/>
          </a:stretch>
        </p:blipFill>
        <p:spPr bwMode="auto">
          <a:xfrm>
            <a:off x="5065713" y="5027613"/>
            <a:ext cx="1352550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0" r="13806" b="5110"/>
          <a:stretch>
            <a:fillRect/>
          </a:stretch>
        </p:blipFill>
        <p:spPr bwMode="auto">
          <a:xfrm>
            <a:off x="3181350" y="5029200"/>
            <a:ext cx="131445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6" r="5806" b="531"/>
          <a:stretch>
            <a:fillRect/>
          </a:stretch>
        </p:blipFill>
        <p:spPr bwMode="auto">
          <a:xfrm>
            <a:off x="4914900" y="4953000"/>
            <a:ext cx="152876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6" r="5806" b="531"/>
          <a:stretch>
            <a:fillRect/>
          </a:stretch>
        </p:blipFill>
        <p:spPr bwMode="auto">
          <a:xfrm>
            <a:off x="3176588" y="4953000"/>
            <a:ext cx="1466850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Rectangle 6"/>
          <p:cNvSpPr>
            <a:spLocks noChangeArrowheads="1"/>
          </p:cNvSpPr>
          <p:nvPr/>
        </p:nvSpPr>
        <p:spPr bwMode="auto">
          <a:xfrm>
            <a:off x="3900488" y="2624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pic>
        <p:nvPicPr>
          <p:cNvPr id="7066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" r="13806" b="5110"/>
          <a:stretch>
            <a:fillRect/>
          </a:stretch>
        </p:blipFill>
        <p:spPr bwMode="auto">
          <a:xfrm>
            <a:off x="2700338" y="1617662"/>
            <a:ext cx="1370012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6" r="5806" b="531"/>
          <a:stretch>
            <a:fillRect/>
          </a:stretch>
        </p:blipFill>
        <p:spPr bwMode="auto">
          <a:xfrm>
            <a:off x="4059238" y="1617662"/>
            <a:ext cx="1528762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7" name="Text Box 11"/>
          <p:cNvSpPr txBox="1">
            <a:spLocks noChangeArrowheads="1"/>
          </p:cNvSpPr>
          <p:nvPr/>
        </p:nvSpPr>
        <p:spPr bwMode="auto">
          <a:xfrm>
            <a:off x="914400" y="3415051"/>
            <a:ext cx="822960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it-IT" sz="2000" b="1" u="none" dirty="0">
                <a:latin typeface="Arial" panose="020B0604020202020204" pitchFamily="34" charset="0"/>
              </a:rPr>
              <a:t> </a:t>
            </a:r>
            <a:r>
              <a:rPr lang="en-US" altLang="it-IT" sz="2400" b="1" u="none" dirty="0">
                <a:latin typeface="Arial" panose="020B0604020202020204" pitchFamily="34" charset="0"/>
              </a:rPr>
              <a:t>Significance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it-IT" sz="2000" u="none" dirty="0">
                <a:latin typeface="Arial" panose="020B0604020202020204" pitchFamily="34" charset="0"/>
              </a:rPr>
              <a:t>   - </a:t>
            </a:r>
            <a:r>
              <a:rPr lang="en-US" altLang="it-IT" sz="2000" u="none" dirty="0" err="1">
                <a:latin typeface="Arial" panose="020B0604020202020204" pitchFamily="34" charset="0"/>
              </a:rPr>
              <a:t>Misregistration</a:t>
            </a:r>
            <a:r>
              <a:rPr lang="en-US" altLang="it-IT" sz="2000" u="none" dirty="0">
                <a:latin typeface="Arial" panose="020B0604020202020204" pitchFamily="34" charset="0"/>
              </a:rPr>
              <a:t> of EPI and Anatomical image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it-IT" sz="2000" u="none" dirty="0">
                <a:latin typeface="Arial" panose="020B0604020202020204" pitchFamily="34" charset="0"/>
              </a:rPr>
              <a:t>      </a:t>
            </a:r>
            <a:r>
              <a:rPr lang="en-US" altLang="it-IT" sz="2000" u="none" dirty="0">
                <a:latin typeface="Arial" panose="020B0604020202020204" pitchFamily="34" charset="0"/>
                <a:sym typeface="Symbol" panose="05050102010706020507" pitchFamily="18" charset="2"/>
              </a:rPr>
              <a:t></a:t>
            </a:r>
            <a:r>
              <a:rPr lang="en-US" altLang="it-IT" sz="2000" u="none" dirty="0">
                <a:latin typeface="Arial" panose="020B0604020202020204" pitchFamily="34" charset="0"/>
              </a:rPr>
              <a:t> Incorrect mapping of region of interest(ROI)</a:t>
            </a:r>
          </a:p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it-IT" sz="2000" u="none" dirty="0">
                <a:latin typeface="Arial" panose="020B0604020202020204" pitchFamily="34" charset="0"/>
              </a:rPr>
              <a:t>        </a:t>
            </a:r>
            <a:r>
              <a:rPr lang="en-US" altLang="it-IT" sz="2000" u="none" dirty="0">
                <a:latin typeface="Arial" panose="020B0604020202020204" pitchFamily="34" charset="0"/>
                <a:sym typeface="Symbol" panose="05050102010706020507" pitchFamily="18" charset="2"/>
              </a:rPr>
              <a:t> Need to be corrected using </a:t>
            </a:r>
            <a:r>
              <a:rPr lang="en-US" altLang="it-IT" sz="2000" b="1" u="none" dirty="0" err="1">
                <a:latin typeface="Arial" panose="020B0604020202020204" pitchFamily="34" charset="0"/>
                <a:sym typeface="Symbol" panose="05050102010706020507" pitchFamily="18" charset="2"/>
              </a:rPr>
              <a:t>Fieldmap</a:t>
            </a:r>
            <a:endParaRPr lang="en-US" altLang="it-IT" sz="2000" u="none" dirty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70668" name="Oval 15"/>
          <p:cNvSpPr>
            <a:spLocks noChangeAspect="1" noChangeArrowheads="1"/>
          </p:cNvSpPr>
          <p:nvPr/>
        </p:nvSpPr>
        <p:spPr bwMode="auto">
          <a:xfrm>
            <a:off x="3903663" y="5105400"/>
            <a:ext cx="53975" cy="53975"/>
          </a:xfrm>
          <a:prstGeom prst="ellipse">
            <a:avLst/>
          </a:prstGeom>
          <a:solidFill>
            <a:srgbClr val="FF3399"/>
          </a:solidFill>
          <a:ln w="9525">
            <a:solidFill>
              <a:srgbClr val="FF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70669" name="Oval 16"/>
          <p:cNvSpPr>
            <a:spLocks noChangeAspect="1" noChangeArrowheads="1"/>
          </p:cNvSpPr>
          <p:nvPr/>
        </p:nvSpPr>
        <p:spPr bwMode="auto">
          <a:xfrm>
            <a:off x="3660775" y="5334000"/>
            <a:ext cx="53975" cy="53975"/>
          </a:xfrm>
          <a:prstGeom prst="ellipse">
            <a:avLst/>
          </a:prstGeom>
          <a:solidFill>
            <a:srgbClr val="FFCC00"/>
          </a:solidFill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70670" name="Oval 20"/>
          <p:cNvSpPr>
            <a:spLocks noChangeAspect="1" noChangeArrowheads="1"/>
          </p:cNvSpPr>
          <p:nvPr/>
        </p:nvSpPr>
        <p:spPr bwMode="auto">
          <a:xfrm>
            <a:off x="5661025" y="5181600"/>
            <a:ext cx="53975" cy="53975"/>
          </a:xfrm>
          <a:prstGeom prst="ellipse">
            <a:avLst/>
          </a:prstGeom>
          <a:solidFill>
            <a:srgbClr val="FF3399"/>
          </a:solidFill>
          <a:ln w="9525">
            <a:solidFill>
              <a:srgbClr val="FF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70671" name="Oval 21"/>
          <p:cNvSpPr>
            <a:spLocks noChangeAspect="1" noChangeArrowheads="1"/>
          </p:cNvSpPr>
          <p:nvPr/>
        </p:nvSpPr>
        <p:spPr bwMode="auto">
          <a:xfrm>
            <a:off x="5356225" y="5334000"/>
            <a:ext cx="53975" cy="53975"/>
          </a:xfrm>
          <a:prstGeom prst="ellipse">
            <a:avLst/>
          </a:prstGeom>
          <a:solidFill>
            <a:srgbClr val="FFCC00"/>
          </a:solidFill>
          <a:ln w="9525">
            <a:solidFill>
              <a:srgbClr val="FFCC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pic>
        <p:nvPicPr>
          <p:cNvPr id="70672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17662"/>
            <a:ext cx="2057400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73" name="Rectangle 2"/>
          <p:cNvSpPr>
            <a:spLocks noChangeArrowheads="1"/>
          </p:cNvSpPr>
          <p:nvPr/>
        </p:nvSpPr>
        <p:spPr bwMode="auto">
          <a:xfrm>
            <a:off x="2811463" y="1001712"/>
            <a:ext cx="12811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Arial" panose="020B0604020202020204" pitchFamily="34" charset="0"/>
              </a:rPr>
              <a:t>Distorted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Arial" panose="020B0604020202020204" pitchFamily="34" charset="0"/>
              </a:rPr>
              <a:t>EPI</a:t>
            </a:r>
            <a:endParaRPr lang="it-IT" altLang="it-IT" sz="2000"/>
          </a:p>
        </p:txBody>
      </p:sp>
      <p:sp>
        <p:nvSpPr>
          <p:cNvPr id="70674" name="Rectangle 19"/>
          <p:cNvSpPr>
            <a:spLocks noChangeArrowheads="1"/>
          </p:cNvSpPr>
          <p:nvPr/>
        </p:nvSpPr>
        <p:spPr bwMode="auto">
          <a:xfrm>
            <a:off x="4086225" y="1001712"/>
            <a:ext cx="1565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Arial" panose="020B0604020202020204" pitchFamily="34" charset="0"/>
              </a:rPr>
              <a:t>Undistorted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Arial" panose="020B0604020202020204" pitchFamily="34" charset="0"/>
              </a:rPr>
              <a:t>structural</a:t>
            </a:r>
            <a:endParaRPr lang="it-IT" altLang="it-IT" sz="2000"/>
          </a:p>
        </p:txBody>
      </p:sp>
      <p:sp>
        <p:nvSpPr>
          <p:cNvPr id="70675" name="Rectangle 20"/>
          <p:cNvSpPr>
            <a:spLocks noChangeArrowheads="1"/>
          </p:cNvSpPr>
          <p:nvPr/>
        </p:nvSpPr>
        <p:spPr bwMode="auto">
          <a:xfrm>
            <a:off x="6100763" y="990600"/>
            <a:ext cx="8128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Arial" panose="020B0604020202020204" pitchFamily="34" charset="0"/>
              </a:rPr>
              <a:t>Field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Arial" panose="020B0604020202020204" pitchFamily="34" charset="0"/>
              </a:rPr>
              <a:t>map</a:t>
            </a:r>
            <a:endParaRPr lang="it-IT" altLang="it-IT" sz="2000"/>
          </a:p>
        </p:txBody>
      </p:sp>
      <p:grpSp>
        <p:nvGrpSpPr>
          <p:cNvPr id="20" name="Group 1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Geometric distortions in EPI</a:t>
            </a:r>
            <a:endParaRPr lang="en-GB" sz="3600" b="1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27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3" descr="Figure_5_revis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43"/>
          <a:stretch>
            <a:fillRect/>
          </a:stretch>
        </p:blipFill>
        <p:spPr bwMode="auto">
          <a:xfrm>
            <a:off x="1979613" y="1417638"/>
            <a:ext cx="5145087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4"/>
          <p:cNvSpPr txBox="1">
            <a:spLocks noChangeArrowheads="1"/>
          </p:cNvSpPr>
          <p:nvPr/>
        </p:nvSpPr>
        <p:spPr bwMode="auto">
          <a:xfrm>
            <a:off x="179388" y="2060575"/>
            <a:ext cx="179705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FontTx/>
              <a:buNone/>
            </a:pPr>
            <a:r>
              <a:rPr lang="en-US" altLang="it-IT" sz="1500" b="1">
                <a:latin typeface="Arial" panose="020B0604020202020204" pitchFamily="34" charset="0"/>
              </a:rPr>
              <a:t>Ventral/amygdala</a:t>
            </a:r>
            <a:endParaRPr lang="en-US" altLang="it-IT" sz="1200" b="1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FontTx/>
              <a:buNone/>
            </a:pPr>
            <a:endParaRPr lang="en-US" altLang="it-IT" sz="1200" b="1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FontTx/>
              <a:buNone/>
            </a:pPr>
            <a:endParaRPr lang="en-US" altLang="it-IT" sz="1200" b="1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FontTx/>
              <a:buNone/>
            </a:pPr>
            <a:endParaRPr lang="en-US" altLang="it-IT" sz="1500" b="1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FontTx/>
              <a:buNone/>
            </a:pPr>
            <a:endParaRPr lang="en-US" altLang="it-IT" sz="1500" b="1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FontTx/>
              <a:buNone/>
            </a:pPr>
            <a:endParaRPr lang="en-US" altLang="it-IT" sz="1500" b="1"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FontTx/>
              <a:buNone/>
            </a:pPr>
            <a:r>
              <a:rPr lang="en-US" altLang="it-IT" sz="1500" b="1">
                <a:latin typeface="Arial" panose="020B0604020202020204" pitchFamily="34" charset="0"/>
              </a:rPr>
              <a:t>Frontal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>
                <a:srgbClr val="969696"/>
              </a:buClr>
              <a:buFontTx/>
              <a:buNone/>
            </a:pPr>
            <a:endParaRPr lang="en-US" altLang="it-IT" sz="1500" b="1">
              <a:latin typeface="Arial" panose="020B0604020202020204" pitchFamily="34" charset="0"/>
            </a:endParaRPr>
          </a:p>
        </p:txBody>
      </p:sp>
      <p:sp>
        <p:nvSpPr>
          <p:cNvPr id="445445" name="Text Box 5"/>
          <p:cNvSpPr txBox="1">
            <a:spLocks noChangeArrowheads="1"/>
          </p:cNvSpPr>
          <p:nvPr/>
        </p:nvSpPr>
        <p:spPr bwMode="auto">
          <a:xfrm>
            <a:off x="473075" y="5735638"/>
            <a:ext cx="567055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CC99"/>
              </a:buClr>
              <a:buFontTx/>
              <a:buAutoNum type="alphaUcParenR"/>
            </a:pPr>
            <a:r>
              <a:rPr lang="en-US" altLang="it-IT" sz="1400" b="1" u="none" dirty="0">
                <a:latin typeface="Arial" panose="020B0604020202020204" pitchFamily="34" charset="0"/>
              </a:rPr>
              <a:t>~ 2 mm distortions close to the amygdala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CC99"/>
              </a:buClr>
              <a:buFontTx/>
              <a:buAutoNum type="alphaUcParenR"/>
            </a:pPr>
            <a:r>
              <a:rPr lang="en-US" altLang="it-IT" sz="1400" b="1" u="none" dirty="0">
                <a:latin typeface="Arial" panose="020B0604020202020204" pitchFamily="34" charset="0"/>
              </a:rPr>
              <a:t>11 mm distortions at the ventricles</a:t>
            </a:r>
          </a:p>
        </p:txBody>
      </p:sp>
      <p:sp>
        <p:nvSpPr>
          <p:cNvPr id="445446" name="Text Box 6"/>
          <p:cNvSpPr txBox="1">
            <a:spLocks noChangeArrowheads="1"/>
          </p:cNvSpPr>
          <p:nvPr/>
        </p:nvSpPr>
        <p:spPr bwMode="auto">
          <a:xfrm>
            <a:off x="4592638" y="5732463"/>
            <a:ext cx="42767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CC99"/>
              </a:buClr>
              <a:buFontTx/>
              <a:buAutoNum type="alphaUcParenR" startAt="3"/>
            </a:pPr>
            <a:r>
              <a:rPr lang="en-US" altLang="it-IT" sz="1400" b="1" u="none">
                <a:latin typeface="Arial" panose="020B0604020202020204" pitchFamily="34" charset="0"/>
              </a:rPr>
              <a:t>14 mm distortions ant grey matter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FCC99"/>
              </a:buClr>
              <a:buFontTx/>
              <a:buAutoNum type="alphaUcParenR" startAt="3"/>
            </a:pPr>
            <a:r>
              <a:rPr lang="en-US" altLang="it-IT" sz="1400" b="1" u="none">
                <a:latin typeface="Arial" panose="020B0604020202020204" pitchFamily="34" charset="0"/>
              </a:rPr>
              <a:t>Small residual field map errors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EPI geometric distortions and correction</a:t>
            </a:r>
            <a:endParaRPr lang="en-GB" sz="3600" b="1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8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45" grpId="0" build="p"/>
      <p:bldP spid="44544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8" y="3759301"/>
            <a:ext cx="899233" cy="899233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752600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028292" y="1629054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f</a:t>
            </a:r>
            <a:r>
              <a:rPr lang="it-IT" sz="1400" b="1" dirty="0" smtClean="0"/>
              <a:t>MRI nii</a:t>
            </a:r>
          </a:p>
          <a:p>
            <a:pPr algn="ctr"/>
            <a:r>
              <a:rPr lang="it-IT" sz="1400" b="1" dirty="0" smtClean="0"/>
              <a:t>sMRI nii</a:t>
            </a:r>
            <a:endParaRPr lang="it-IT" sz="1400" b="1" dirty="0" smtClean="0"/>
          </a:p>
        </p:txBody>
      </p:sp>
      <p:sp>
        <p:nvSpPr>
          <p:cNvPr id="15" name="Rounded Rectangle 14"/>
          <p:cNvSpPr/>
          <p:nvPr/>
        </p:nvSpPr>
        <p:spPr>
          <a:xfrm>
            <a:off x="4449379" y="1676400"/>
            <a:ext cx="1037021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Distortion Correction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690342" y="1643481"/>
            <a:ext cx="1066800" cy="8113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Head motion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030857" y="1650226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Slice timing</a:t>
            </a:r>
            <a:endParaRPr lang="it-IT" sz="1400" b="1" dirty="0" smtClean="0"/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5367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Temporal smoothing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447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612128" y="1927469"/>
            <a:ext cx="293543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1910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4864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781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4622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7739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3340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2137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9435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1058033" y="417271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4352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972300" y="398053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Spatial smoothing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70917" y="5100290"/>
            <a:ext cx="344677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https://www.fil.ion.ucl.ac.uk/spm</a:t>
            </a:r>
            <a:r>
              <a:rPr lang="es-AR" sz="1600" dirty="0" smtClean="0">
                <a:hlinkClick r:id="rId4"/>
              </a:rPr>
              <a:t>/</a:t>
            </a:r>
            <a:endParaRPr lang="es-AR" sz="1600" dirty="0" smtClean="0"/>
          </a:p>
          <a:p>
            <a:pPr marL="179388"/>
            <a:r>
              <a:rPr lang="es-AR" sz="1600" dirty="0" smtClean="0">
                <a:hlinkClick r:id="rId5"/>
              </a:rPr>
              <a:t>https</a:t>
            </a:r>
            <a:r>
              <a:rPr lang="es-AR" sz="1600" dirty="0">
                <a:hlinkClick r:id="rId5"/>
              </a:rPr>
              <a:t>://</a:t>
            </a:r>
            <a:r>
              <a:rPr lang="es-AR" sz="1600" dirty="0" smtClean="0">
                <a:hlinkClick r:id="rId5"/>
              </a:rPr>
              <a:t>fsl.fmrib.ox.ac.uk/fsl</a:t>
            </a:r>
            <a:r>
              <a:rPr lang="es-AR" sz="1600" dirty="0" smtClean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https://afni.nimh.nih.gov</a:t>
            </a:r>
            <a:r>
              <a:rPr lang="es-AR" sz="1600" dirty="0" smtClean="0">
                <a:hlinkClick r:id="rId6"/>
              </a:rPr>
              <a:t>/</a:t>
            </a:r>
            <a:endParaRPr lang="es-AR" sz="1600" dirty="0" smtClean="0"/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8" name="TextBox 7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This is a generic example</a:t>
            </a:r>
          </a:p>
          <a:p>
            <a:r>
              <a:rPr lang="it-IT" dirty="0" smtClean="0"/>
              <a:t>Jury out for optimal details</a:t>
            </a:r>
            <a:endParaRPr lang="es-AR" dirty="0"/>
          </a:p>
        </p:txBody>
      </p:sp>
      <p:sp>
        <p:nvSpPr>
          <p:cNvPr id="42" name="Rounded Rectangle 41"/>
          <p:cNvSpPr/>
          <p:nvPr/>
        </p:nvSpPr>
        <p:spPr>
          <a:xfrm>
            <a:off x="457200" y="2902854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6200000">
            <a:off x="923130" y="2606786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 6"/>
          <p:cNvSpPr/>
          <p:nvPr/>
        </p:nvSpPr>
        <p:spPr>
          <a:xfrm>
            <a:off x="224905" y="856011"/>
            <a:ext cx="8614295" cy="35394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700" b="1" dirty="0" smtClean="0">
                <a:solidFill>
                  <a:srgbClr val="C00000"/>
                </a:solidFill>
              </a:rPr>
              <a:t>Pre-processing: </a:t>
            </a:r>
            <a:r>
              <a:rPr lang="it-IT" sz="1700" dirty="0" smtClean="0"/>
              <a:t>analyses steps to minimize noise, artifacts to get the «cleanest» data for models</a:t>
            </a:r>
            <a:endParaRPr lang="es-AR" sz="1700" dirty="0"/>
          </a:p>
        </p:txBody>
      </p:sp>
      <p:sp>
        <p:nvSpPr>
          <p:cNvPr id="11" name="TextBox 10"/>
          <p:cNvSpPr txBox="1"/>
          <p:nvPr/>
        </p:nvSpPr>
        <p:spPr>
          <a:xfrm rot="19964407">
            <a:off x="164330" y="1509284"/>
            <a:ext cx="10230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 smtClean="0"/>
              <a:t>Acquisition</a:t>
            </a:r>
            <a:endParaRPr lang="es-AR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95600" y="1371600"/>
            <a:ext cx="5638800" cy="3505200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ight Arrow 45"/>
          <p:cNvSpPr/>
          <p:nvPr/>
        </p:nvSpPr>
        <p:spPr>
          <a:xfrm rot="10068852">
            <a:off x="2192938" y="4307692"/>
            <a:ext cx="65738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oup 4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fMRI </a:t>
            </a: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5" y="2684144"/>
            <a:ext cx="648814" cy="64881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 rot="1724086">
            <a:off x="1386824" y="2527360"/>
            <a:ext cx="524122" cy="19152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ounded Rectangle 50"/>
          <p:cNvSpPr/>
          <p:nvPr/>
        </p:nvSpPr>
        <p:spPr>
          <a:xfrm>
            <a:off x="6885434" y="2822198"/>
            <a:ext cx="1371600" cy="666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Normalization</a:t>
            </a:r>
            <a:endParaRPr lang="es-AR" sz="1400" b="1" dirty="0"/>
          </a:p>
        </p:txBody>
      </p:sp>
    </p:spTree>
    <p:extLst>
      <p:ext uri="{BB962C8B-B14F-4D97-AF65-F5344CB8AC3E}">
        <p14:creationId xmlns:p14="http://schemas.microsoft.com/office/powerpoint/2010/main" val="200115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3" descr="fmri-fig-10-05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0" b="16646"/>
          <a:stretch>
            <a:fillRect/>
          </a:stretch>
        </p:blipFill>
        <p:spPr bwMode="auto">
          <a:xfrm>
            <a:off x="1143000" y="990600"/>
            <a:ext cx="68564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4" descr="fmri-fig-10-06-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t="29770" r="2345" b="33316"/>
          <a:stretch>
            <a:fillRect/>
          </a:stretch>
        </p:blipFill>
        <p:spPr bwMode="auto">
          <a:xfrm>
            <a:off x="533400" y="4419600"/>
            <a:ext cx="8153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539750" y="6583363"/>
            <a:ext cx="40274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/>
              <a:t>Modified from Source: Huettel S.A., Song A.W., McCarthy G.</a:t>
            </a:r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7239000" y="2971800"/>
            <a:ext cx="457200" cy="1371600"/>
          </a:xfrm>
          <a:prstGeom prst="rect">
            <a:avLst/>
          </a:prstGeom>
          <a:solidFill>
            <a:schemeClr val="hlink">
              <a:alpha val="50195"/>
            </a:schemeClr>
          </a:solidFill>
          <a:ln w="28575">
            <a:solidFill>
              <a:srgbClr val="CC66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6705600" y="3048000"/>
            <a:ext cx="533400" cy="1295400"/>
          </a:xfrm>
          <a:prstGeom prst="rect">
            <a:avLst/>
          </a:prstGeom>
          <a:solidFill>
            <a:schemeClr val="hlink">
              <a:alpha val="50195"/>
            </a:schemeClr>
          </a:solidFill>
          <a:ln w="28575">
            <a:solidFill>
              <a:srgbClr val="CC66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>
            <a:off x="5486400" y="1447800"/>
            <a:ext cx="914400" cy="0"/>
          </a:xfrm>
          <a:prstGeom prst="line">
            <a:avLst/>
          </a:prstGeom>
          <a:noFill/>
          <a:ln w="57150">
            <a:solidFill>
              <a:srgbClr val="CC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1154113" y="4340225"/>
            <a:ext cx="7234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2400">
                <a:solidFill>
                  <a:srgbClr val="FFC000"/>
                </a:solidFill>
              </a:rPr>
              <a:t>Motion (even 1 voxel) = Large artificial ‘brain activation’</a:t>
            </a:r>
            <a:endParaRPr lang="en-US" altLang="it-IT" sz="2400">
              <a:solidFill>
                <a:srgbClr val="FFC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Head motion effects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61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7"/>
          <p:cNvSpPr>
            <a:spLocks noChangeArrowheads="1"/>
          </p:cNvSpPr>
          <p:nvPr/>
        </p:nvSpPr>
        <p:spPr bwMode="auto">
          <a:xfrm>
            <a:off x="7812088" y="1052513"/>
            <a:ext cx="1331912" cy="55451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400"/>
          </a:p>
        </p:txBody>
      </p:sp>
      <p:pic>
        <p:nvPicPr>
          <p:cNvPr id="57347" name="Picture 3" descr="diff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t="60776" r="64713"/>
          <a:stretch>
            <a:fillRect/>
          </a:stretch>
        </p:blipFill>
        <p:spPr bwMode="auto">
          <a:xfrm>
            <a:off x="7920038" y="3860800"/>
            <a:ext cx="1189037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11" descr="diff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13" b="59834"/>
          <a:stretch>
            <a:fillRect/>
          </a:stretch>
        </p:blipFill>
        <p:spPr bwMode="auto">
          <a:xfrm>
            <a:off x="7894638" y="1125538"/>
            <a:ext cx="1212850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12" descr="diff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6" t="60332"/>
          <a:stretch>
            <a:fillRect/>
          </a:stretch>
        </p:blipFill>
        <p:spPr bwMode="auto">
          <a:xfrm>
            <a:off x="7918450" y="5229225"/>
            <a:ext cx="118903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13" descr="diff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6" b="60222"/>
          <a:stretch>
            <a:fillRect/>
          </a:stretch>
        </p:blipFill>
        <p:spPr bwMode="auto">
          <a:xfrm>
            <a:off x="7908925" y="2492375"/>
            <a:ext cx="11985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cmpd="thickTh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2" name="Text Box 15"/>
          <p:cNvSpPr txBox="1">
            <a:spLocks noChangeArrowheads="1"/>
          </p:cNvSpPr>
          <p:nvPr/>
        </p:nvSpPr>
        <p:spPr bwMode="auto">
          <a:xfrm>
            <a:off x="152400" y="1295400"/>
            <a:ext cx="756126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74625" indent="-174625">
              <a:lnSpc>
                <a:spcPct val="150000"/>
              </a:lnSpc>
              <a:spcBef>
                <a:spcPct val="0"/>
              </a:spcBef>
            </a:pPr>
            <a:r>
              <a:rPr lang="it-IT" altLang="it-IT" sz="2000" dirty="0" smtClean="0"/>
              <a:t>Define a reference image from the EPI time series</a:t>
            </a:r>
          </a:p>
          <a:p>
            <a:pPr marL="174625" indent="-174625">
              <a:lnSpc>
                <a:spcPct val="150000"/>
              </a:lnSpc>
              <a:spcBef>
                <a:spcPct val="0"/>
              </a:spcBef>
            </a:pPr>
            <a:r>
              <a:rPr lang="it-IT" altLang="it-IT" sz="2000" dirty="0" smtClean="0"/>
              <a:t>Iteratively co-register (minimize a cost function) each EPI to reference</a:t>
            </a:r>
          </a:p>
          <a:p>
            <a:pPr marL="631825" lvl="1" indent="-174625">
              <a:lnSpc>
                <a:spcPct val="150000"/>
              </a:lnSpc>
              <a:spcBef>
                <a:spcPct val="0"/>
              </a:spcBef>
            </a:pPr>
            <a:r>
              <a:rPr lang="it-IT" altLang="it-IT" sz="2000" dirty="0" smtClean="0"/>
              <a:t>Determine the rigid body transformation that minimizes</a:t>
            </a:r>
          </a:p>
          <a:p>
            <a:pPr marL="631825" lvl="1" indent="-174625">
              <a:lnSpc>
                <a:spcPct val="150000"/>
              </a:lnSpc>
              <a:spcBef>
                <a:spcPct val="0"/>
              </a:spcBef>
            </a:pPr>
            <a:r>
              <a:rPr lang="it-IT" altLang="en-US" sz="2000" u="none" dirty="0" smtClean="0"/>
              <a:t>For each corrected EPI the transformation is defined by </a:t>
            </a:r>
            <a:endParaRPr lang="en-GB" altLang="en-US" sz="2000" u="none" dirty="0" smtClean="0"/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GB" altLang="en-US" sz="2000" u="none" dirty="0"/>
              <a:t>	3 translations - in X, Y &amp; Z directions.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GB" altLang="en-US" sz="2000" u="none" dirty="0"/>
              <a:t>	3 rotations - about X, Y &amp; Z axes</a:t>
            </a:r>
            <a:r>
              <a:rPr lang="en-GB" altLang="en-US" sz="2000" u="none" dirty="0" smtClean="0"/>
              <a:t>.</a:t>
            </a:r>
            <a:endParaRPr lang="en-GB" altLang="en-US" sz="2000" u="none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ttangolo 2"/>
          <p:cNvSpPr/>
          <p:nvPr/>
        </p:nvSpPr>
        <p:spPr>
          <a:xfrm>
            <a:off x="-552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Motion correction: co-registration to reference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3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1219200"/>
            <a:ext cx="39497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219200"/>
            <a:ext cx="4159250" cy="507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754063" y="685800"/>
            <a:ext cx="3589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dirty="0"/>
              <a:t>Could be acceptable motion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4787900" y="685800"/>
            <a:ext cx="368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dirty="0"/>
              <a:t>Too much motion (&gt;&gt; 1mm)</a:t>
            </a:r>
          </a:p>
        </p:txBody>
      </p:sp>
      <p:sp>
        <p:nvSpPr>
          <p:cNvPr id="58375" name="Rectangle 5"/>
          <p:cNvSpPr>
            <a:spLocks noChangeArrowheads="1"/>
          </p:cNvSpPr>
          <p:nvPr/>
        </p:nvSpPr>
        <p:spPr bwMode="auto">
          <a:xfrm>
            <a:off x="2411413" y="6278563"/>
            <a:ext cx="4027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/>
              <a:t>Modified from Source: Huettel S.A., Song A.W., McCarthy G.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Rettangolo 2"/>
          <p:cNvSpPr/>
          <p:nvPr/>
        </p:nvSpPr>
        <p:spPr>
          <a:xfrm>
            <a:off x="-552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Motion correction results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62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96975"/>
            <a:ext cx="402431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1196975"/>
            <a:ext cx="40227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2590800" y="6324600"/>
            <a:ext cx="40274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 dirty="0"/>
              <a:t>Modified from Source: </a:t>
            </a:r>
            <a:r>
              <a:rPr lang="en-US" altLang="it-IT" sz="1200" dirty="0" err="1"/>
              <a:t>Huettel</a:t>
            </a:r>
            <a:r>
              <a:rPr lang="en-US" altLang="it-IT" sz="1200" dirty="0"/>
              <a:t> S.A., Song A.W., McCarthy G.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Rettangolo 2"/>
          <p:cNvSpPr/>
          <p:nvPr/>
        </p:nvSpPr>
        <p:spPr>
          <a:xfrm>
            <a:off x="-552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Motor fMRI without/with motion correction 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039996" y="816627"/>
            <a:ext cx="1600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u="none" dirty="0" smtClean="0">
                <a:latin typeface="Arial" panose="020B0604020202020204" pitchFamily="34" charset="0"/>
                <a:ea typeface="MS PGothic" panose="020B0600070205080204" pitchFamily="34" charset="-128"/>
              </a:rPr>
              <a:t>Corrected</a:t>
            </a:r>
            <a:endParaRPr lang="en-US" altLang="it-IT" sz="2000" u="none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516856" y="819113"/>
            <a:ext cx="1600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u="none" dirty="0" smtClean="0">
                <a:latin typeface="Arial" panose="020B0604020202020204" pitchFamily="34" charset="0"/>
                <a:ea typeface="MS PGothic" panose="020B0600070205080204" pitchFamily="34" charset="-128"/>
              </a:rPr>
              <a:t>Uncorrected</a:t>
            </a:r>
            <a:endParaRPr lang="en-US" altLang="it-IT" sz="2000" u="none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185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609600" y="1341438"/>
            <a:ext cx="8277225" cy="504031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it-IT" altLang="it-IT" sz="2800" b="1" dirty="0" smtClean="0"/>
              <a:t>Options:</a:t>
            </a:r>
          </a:p>
          <a:p>
            <a:pPr eaLnBrk="1" hangingPunct="1">
              <a:defRPr/>
            </a:pPr>
            <a:r>
              <a:rPr lang="it-IT" altLang="it-IT" sz="2800" b="1" dirty="0" smtClean="0"/>
              <a:t>Invasive</a:t>
            </a:r>
          </a:p>
          <a:p>
            <a:pPr lvl="1" eaLnBrk="1" hangingPunct="1">
              <a:defRPr/>
            </a:pPr>
            <a:r>
              <a:rPr lang="it-IT" altLang="it-IT" sz="2400" dirty="0" smtClean="0"/>
              <a:t>Vascular volume (gadolinium)</a:t>
            </a:r>
          </a:p>
          <a:p>
            <a:pPr marL="457200" lvl="1" indent="0" eaLnBrk="1" hangingPunct="1">
              <a:buFontTx/>
              <a:buNone/>
              <a:defRPr/>
            </a:pPr>
            <a:endParaRPr lang="it-IT" altLang="it-IT" sz="2400" dirty="0" smtClean="0"/>
          </a:p>
          <a:p>
            <a:pPr eaLnBrk="1" hangingPunct="1">
              <a:defRPr/>
            </a:pPr>
            <a:r>
              <a:rPr lang="it-IT" altLang="it-IT" sz="2800" b="1" dirty="0" smtClean="0"/>
              <a:t>Non-invasive</a:t>
            </a:r>
          </a:p>
          <a:p>
            <a:pPr lvl="1" eaLnBrk="1" hangingPunct="1">
              <a:defRPr/>
            </a:pPr>
            <a:r>
              <a:rPr lang="it-IT" altLang="it-IT" sz="2400" dirty="0" smtClean="0"/>
              <a:t>Blood Oxygenation Level Dependent (BOLD)</a:t>
            </a:r>
          </a:p>
          <a:p>
            <a:pPr lvl="1" eaLnBrk="1" hangingPunct="1">
              <a:defRPr/>
            </a:pPr>
            <a:r>
              <a:rPr lang="it-IT" altLang="it-IT" sz="2400" dirty="0" smtClean="0"/>
              <a:t>Perfusion (CBF: cerebral blood flow)</a:t>
            </a:r>
          </a:p>
          <a:p>
            <a:pPr lvl="1" eaLnBrk="1" hangingPunct="1">
              <a:defRPr/>
            </a:pPr>
            <a:r>
              <a:rPr lang="it-IT" altLang="it-IT" sz="2400" dirty="0" smtClean="0"/>
              <a:t>CMRO2 (Cerebral metabolic rate O2 consumption)</a:t>
            </a:r>
          </a:p>
          <a:p>
            <a:pPr lvl="1" eaLnBrk="1" hangingPunct="1">
              <a:defRPr/>
            </a:pPr>
            <a:r>
              <a:rPr lang="it-IT" altLang="it-IT" sz="2400" dirty="0" smtClean="0"/>
              <a:t>Vascular volume changes (VASO)</a:t>
            </a:r>
          </a:p>
          <a:p>
            <a:pPr lvl="1" eaLnBrk="1" hangingPunct="1">
              <a:defRPr/>
            </a:pPr>
            <a:r>
              <a:rPr lang="it-IT" altLang="it-IT" sz="2400" dirty="0" smtClean="0"/>
              <a:t>… ongoing research (currents, diffusion, etc.)</a:t>
            </a:r>
          </a:p>
        </p:txBody>
      </p:sp>
      <p:sp>
        <p:nvSpPr>
          <p:cNvPr id="2" name="Right Brace 1"/>
          <p:cNvSpPr/>
          <p:nvPr/>
        </p:nvSpPr>
        <p:spPr>
          <a:xfrm>
            <a:off x="7164388" y="3573463"/>
            <a:ext cx="287337" cy="719137"/>
          </a:xfrm>
          <a:prstGeom prst="rightBrace">
            <a:avLst>
              <a:gd name="adj1" fmla="val 489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67625" y="3732213"/>
            <a:ext cx="11684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000" b="1">
                <a:solidFill>
                  <a:srgbClr val="C00000"/>
                </a:solidFill>
              </a:rPr>
              <a:t>standard</a:t>
            </a:r>
          </a:p>
        </p:txBody>
      </p:sp>
      <p:sp>
        <p:nvSpPr>
          <p:cNvPr id="7" name="Right Brace 6"/>
          <p:cNvSpPr/>
          <p:nvPr/>
        </p:nvSpPr>
        <p:spPr>
          <a:xfrm>
            <a:off x="7724775" y="4365625"/>
            <a:ext cx="288925" cy="1584325"/>
          </a:xfrm>
          <a:prstGeom prst="rightBrace">
            <a:avLst>
              <a:gd name="adj1" fmla="val 489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027988" y="4941888"/>
            <a:ext cx="1114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000" b="1">
                <a:solidFill>
                  <a:srgbClr val="C00000"/>
                </a:solidFill>
              </a:rPr>
              <a:t>research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23850" y="3933825"/>
            <a:ext cx="719138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1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Brain Functional MRI Contrasts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6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2286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 descr="Coi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838200"/>
            <a:ext cx="2743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365125" y="3363913"/>
            <a:ext cx="22256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Arial" panose="020B0604020202020204" pitchFamily="34" charset="0"/>
                <a:ea typeface="MS PGothic" panose="020B0600070205080204" pitchFamily="34" charset="-128"/>
              </a:rPr>
              <a:t>Head Vise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400" u="none">
                <a:latin typeface="Arial" panose="020B0604020202020204" pitchFamily="34" charset="0"/>
                <a:ea typeface="MS PGothic" panose="020B0600070205080204" pitchFamily="34" charset="-128"/>
              </a:rPr>
              <a:t>(more comfortable than it sounds!)</a:t>
            </a:r>
            <a:endParaRPr lang="en-CA" altLang="it-IT" sz="1400" u="none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3636963" y="458152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u="none" dirty="0">
                <a:latin typeface="Arial" panose="020B0604020202020204" pitchFamily="34" charset="0"/>
                <a:ea typeface="MS PGothic" panose="020B0600070205080204" pitchFamily="34" charset="-128"/>
              </a:rPr>
              <a:t>Bite Bar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828675" y="6127750"/>
            <a:ext cx="7488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i="1" u="none">
                <a:latin typeface="Arial" panose="020B0604020202020204" pitchFamily="34" charset="0"/>
                <a:ea typeface="MS PGothic" panose="020B0600070205080204" pitchFamily="34" charset="-128"/>
              </a:rPr>
              <a:t>Often collaboration and foam padding works as well as anything</a:t>
            </a:r>
          </a:p>
        </p:txBody>
      </p:sp>
      <p:pic>
        <p:nvPicPr>
          <p:cNvPr id="60424" name="Picture 8"/>
          <p:cNvPicPr>
            <a:picLocks noChangeAspect="1" noChangeArrowheads="1"/>
          </p:cNvPicPr>
          <p:nvPr/>
        </p:nvPicPr>
        <p:blipFill>
          <a:blip r:embed="rId5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429000"/>
            <a:ext cx="1800225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5" name="Picture 9"/>
          <p:cNvPicPr>
            <a:picLocks noChangeAspect="1" noChangeArrowheads="1"/>
          </p:cNvPicPr>
          <p:nvPr/>
        </p:nvPicPr>
        <p:blipFill>
          <a:blip r:embed="rId6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836613"/>
            <a:ext cx="22320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6" name="Text Box 10"/>
          <p:cNvSpPr txBox="1">
            <a:spLocks noChangeArrowheads="1"/>
          </p:cNvSpPr>
          <p:nvPr/>
        </p:nvSpPr>
        <p:spPr bwMode="auto">
          <a:xfrm>
            <a:off x="6372225" y="2636838"/>
            <a:ext cx="1944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Arial" panose="020B0604020202020204" pitchFamily="34" charset="0"/>
                <a:ea typeface="MS PGothic" panose="020B0600070205080204" pitchFamily="34" charset="-128"/>
              </a:rPr>
              <a:t>Vacuum Pack</a:t>
            </a:r>
          </a:p>
        </p:txBody>
      </p:sp>
      <p:sp>
        <p:nvSpPr>
          <p:cNvPr id="60427" name="Text Box 11"/>
          <p:cNvSpPr txBox="1">
            <a:spLocks noChangeArrowheads="1"/>
          </p:cNvSpPr>
          <p:nvPr/>
        </p:nvSpPr>
        <p:spPr bwMode="auto">
          <a:xfrm>
            <a:off x="6084888" y="5229225"/>
            <a:ext cx="2519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000" u="none">
                <a:latin typeface="Arial" panose="020B0604020202020204" pitchFamily="34" charset="0"/>
                <a:ea typeface="MS PGothic" panose="020B0600070205080204" pitchFamily="34" charset="-128"/>
              </a:rPr>
              <a:t>Thermoplastic mask</a:t>
            </a:r>
          </a:p>
        </p:txBody>
      </p:sp>
      <p:pic>
        <p:nvPicPr>
          <p:cNvPr id="192527" name="Picture 15" descr="06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724400"/>
            <a:ext cx="2447925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9" name="Text Box 5"/>
          <p:cNvSpPr txBox="1">
            <a:spLocks noChangeArrowheads="1"/>
          </p:cNvSpPr>
          <p:nvPr/>
        </p:nvSpPr>
        <p:spPr bwMode="auto">
          <a:xfrm>
            <a:off x="6446838" y="6583363"/>
            <a:ext cx="29495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Source: modified from Jody Culham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6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Rettangolo 2"/>
          <p:cNvSpPr/>
          <p:nvPr/>
        </p:nvSpPr>
        <p:spPr>
          <a:xfrm>
            <a:off x="-552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Reducing head motion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66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685800" y="914400"/>
            <a:ext cx="807720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it-IT" sz="2000" u="none" dirty="0"/>
              <a:t>Tell your subjects how to be good subjects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u="none" dirty="0"/>
              <a:t>“</a:t>
            </a:r>
            <a:r>
              <a:rPr lang="en-US" altLang="it-IT" sz="1800" u="none" dirty="0"/>
              <a:t>Don</a:t>
            </a:r>
            <a:r>
              <a:rPr lang="en-US" altLang="en-US" sz="1800" u="none" dirty="0"/>
              <a:t>’</a:t>
            </a:r>
            <a:r>
              <a:rPr lang="en-US" altLang="it-IT" sz="1800" u="none" dirty="0"/>
              <a:t>t move</a:t>
            </a:r>
            <a:r>
              <a:rPr lang="en-US" altLang="en-US" sz="1800" u="none" dirty="0"/>
              <a:t>”</a:t>
            </a:r>
            <a:r>
              <a:rPr lang="en-US" altLang="it-IT" sz="1800" u="none" dirty="0"/>
              <a:t> is too vague</a:t>
            </a:r>
          </a:p>
          <a:p>
            <a:pPr eaLnBrk="1" hangingPunct="1">
              <a:lnSpc>
                <a:spcPct val="90000"/>
              </a:lnSpc>
            </a:pPr>
            <a:endParaRPr lang="en-US" altLang="it-IT" sz="2000" u="none" dirty="0"/>
          </a:p>
          <a:p>
            <a:pPr eaLnBrk="1" hangingPunct="1">
              <a:lnSpc>
                <a:spcPct val="90000"/>
              </a:lnSpc>
            </a:pPr>
            <a:r>
              <a:rPr lang="en-US" altLang="it-IT" sz="2000" u="none" dirty="0"/>
              <a:t>Make sure the subject is comfy going 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1800" u="none" dirty="0"/>
              <a:t>avoid </a:t>
            </a:r>
            <a:r>
              <a:rPr lang="en-US" altLang="en-US" sz="1800" u="none" dirty="0"/>
              <a:t>“</a:t>
            </a:r>
            <a:r>
              <a:rPr lang="en-US" altLang="it-IT" sz="1800" u="none" dirty="0"/>
              <a:t>princess and the pea</a:t>
            </a:r>
            <a:r>
              <a:rPr lang="en-US" altLang="en-US" sz="1800" u="none" dirty="0"/>
              <a:t>”</a:t>
            </a:r>
            <a:r>
              <a:rPr lang="en-US" altLang="it-IT" sz="1800" u="none" dirty="0"/>
              <a:t> phenomenon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000" u="none" dirty="0"/>
              <a:t>Emphasize importance of not moving at all during beeping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1800" u="none" dirty="0"/>
              <a:t>do not change posture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1800" u="none" dirty="0"/>
              <a:t>if possible, do not swallow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1800" u="none" dirty="0"/>
              <a:t>do not change posture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1800" u="none" dirty="0"/>
              <a:t>do not change mouth position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1800" u="none" dirty="0"/>
              <a:t>do not tense up at start of scan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000" u="none" dirty="0"/>
              <a:t>Discourage any movements that would displace the head between scans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it-IT" sz="2000" u="none" dirty="0"/>
              <a:t>Do not use compressible head support</a:t>
            </a:r>
          </a:p>
          <a:p>
            <a:pPr eaLnBrk="1" hangingPunct="1">
              <a:lnSpc>
                <a:spcPct val="90000"/>
              </a:lnSpc>
            </a:pPr>
            <a:endParaRPr lang="en-US" altLang="it-IT" sz="2000" u="none" dirty="0"/>
          </a:p>
          <a:p>
            <a:pPr eaLnBrk="1" hangingPunct="1">
              <a:lnSpc>
                <a:spcPct val="90000"/>
              </a:lnSpc>
            </a:pPr>
            <a:r>
              <a:rPr lang="en-US" altLang="it-IT" sz="2000" u="none" dirty="0" smtClean="0"/>
              <a:t>Example of info for first-time subjects:</a:t>
            </a:r>
            <a:endParaRPr lang="en-US" altLang="it-IT" sz="2000" u="none" dirty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it-IT" sz="1600" u="none" dirty="0">
                <a:hlinkClick r:id="rId2"/>
              </a:rPr>
              <a:t>http://defiant.ssc.uwo.ca/Jody_web/Subject_Info/firsttime_subjects.htm</a:t>
            </a:r>
            <a:endParaRPr lang="en-US" altLang="it-IT" sz="1600" u="none" dirty="0"/>
          </a:p>
          <a:p>
            <a:pPr eaLnBrk="1" hangingPunct="1">
              <a:lnSpc>
                <a:spcPct val="90000"/>
              </a:lnSpc>
            </a:pPr>
            <a:endParaRPr lang="en-US" altLang="it-IT" sz="2000" u="none" dirty="0"/>
          </a:p>
        </p:txBody>
      </p:sp>
      <p:sp>
        <p:nvSpPr>
          <p:cNvPr id="63492" name="Text Box 5"/>
          <p:cNvSpPr txBox="1">
            <a:spLocks noChangeArrowheads="1"/>
          </p:cNvSpPr>
          <p:nvPr/>
        </p:nvSpPr>
        <p:spPr bwMode="auto">
          <a:xfrm>
            <a:off x="7543800" y="6266657"/>
            <a:ext cx="17224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1200" i="1" u="none" dirty="0">
                <a:latin typeface="Arial" panose="020B0604020202020204" pitchFamily="34" charset="0"/>
                <a:ea typeface="MS PGothic" panose="020B0600070205080204" pitchFamily="34" charset="-128"/>
              </a:rPr>
              <a:t>Source: Jody </a:t>
            </a:r>
            <a:r>
              <a:rPr lang="en-US" altLang="it-IT" sz="1200" i="1" u="none" dirty="0" err="1">
                <a:latin typeface="Arial" panose="020B0604020202020204" pitchFamily="34" charset="0"/>
                <a:ea typeface="MS PGothic" panose="020B0600070205080204" pitchFamily="34" charset="-128"/>
              </a:rPr>
              <a:t>Culham</a:t>
            </a:r>
            <a:endParaRPr lang="en-US" altLang="it-IT" sz="1200" i="1" u="none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ttangolo 2"/>
          <p:cNvSpPr/>
          <p:nvPr/>
        </p:nvSpPr>
        <p:spPr>
          <a:xfrm>
            <a:off x="-552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Reducing motion: Prevention best remedy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493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8" y="3759301"/>
            <a:ext cx="899233" cy="899233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752600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028292" y="1629054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f</a:t>
            </a:r>
            <a:r>
              <a:rPr lang="it-IT" sz="1400" b="1" dirty="0" smtClean="0"/>
              <a:t>MRI nii</a:t>
            </a:r>
          </a:p>
          <a:p>
            <a:pPr algn="ctr"/>
            <a:r>
              <a:rPr lang="it-IT" sz="1400" b="1" dirty="0" smtClean="0"/>
              <a:t>sMRI nii</a:t>
            </a:r>
            <a:endParaRPr lang="it-IT" sz="1400" b="1" dirty="0" smtClean="0"/>
          </a:p>
        </p:txBody>
      </p:sp>
      <p:sp>
        <p:nvSpPr>
          <p:cNvPr id="15" name="Rounded Rectangle 14"/>
          <p:cNvSpPr/>
          <p:nvPr/>
        </p:nvSpPr>
        <p:spPr>
          <a:xfrm>
            <a:off x="4449379" y="1676400"/>
            <a:ext cx="1037021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Distortion Correction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690342" y="1643481"/>
            <a:ext cx="1066800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Head motion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030857" y="1650226"/>
            <a:ext cx="1066800" cy="81138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Slice timing</a:t>
            </a:r>
            <a:endParaRPr lang="it-IT" sz="1400" b="1" dirty="0" smtClean="0"/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5367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Temporal smoothing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447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612128" y="1927469"/>
            <a:ext cx="293543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1910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4864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781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4622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7739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3340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2137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9435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1058033" y="417271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4352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972300" y="398053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Spatial smoothing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70917" y="5100290"/>
            <a:ext cx="344677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https://www.fil.ion.ucl.ac.uk/spm</a:t>
            </a:r>
            <a:r>
              <a:rPr lang="es-AR" sz="1600" dirty="0" smtClean="0">
                <a:hlinkClick r:id="rId4"/>
              </a:rPr>
              <a:t>/</a:t>
            </a:r>
            <a:endParaRPr lang="es-AR" sz="1600" dirty="0" smtClean="0"/>
          </a:p>
          <a:p>
            <a:pPr marL="179388"/>
            <a:r>
              <a:rPr lang="es-AR" sz="1600" dirty="0" smtClean="0">
                <a:hlinkClick r:id="rId5"/>
              </a:rPr>
              <a:t>https</a:t>
            </a:r>
            <a:r>
              <a:rPr lang="es-AR" sz="1600" dirty="0">
                <a:hlinkClick r:id="rId5"/>
              </a:rPr>
              <a:t>://</a:t>
            </a:r>
            <a:r>
              <a:rPr lang="es-AR" sz="1600" dirty="0" smtClean="0">
                <a:hlinkClick r:id="rId5"/>
              </a:rPr>
              <a:t>fsl.fmrib.ox.ac.uk/fsl</a:t>
            </a:r>
            <a:r>
              <a:rPr lang="es-AR" sz="1600" dirty="0" smtClean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https://afni.nimh.nih.gov</a:t>
            </a:r>
            <a:r>
              <a:rPr lang="es-AR" sz="1600" dirty="0" smtClean="0">
                <a:hlinkClick r:id="rId6"/>
              </a:rPr>
              <a:t>/</a:t>
            </a:r>
            <a:endParaRPr lang="es-AR" sz="1600" dirty="0" smtClean="0"/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8" name="TextBox 7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This is a generic example</a:t>
            </a:r>
          </a:p>
          <a:p>
            <a:r>
              <a:rPr lang="it-IT" dirty="0" smtClean="0"/>
              <a:t>Jury out for optimal details</a:t>
            </a:r>
            <a:endParaRPr lang="es-AR" dirty="0"/>
          </a:p>
        </p:txBody>
      </p:sp>
      <p:sp>
        <p:nvSpPr>
          <p:cNvPr id="42" name="Rounded Rectangle 41"/>
          <p:cNvSpPr/>
          <p:nvPr/>
        </p:nvSpPr>
        <p:spPr>
          <a:xfrm>
            <a:off x="457200" y="2902854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6200000">
            <a:off x="923130" y="2606786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 6"/>
          <p:cNvSpPr/>
          <p:nvPr/>
        </p:nvSpPr>
        <p:spPr>
          <a:xfrm>
            <a:off x="224905" y="856011"/>
            <a:ext cx="8614295" cy="35394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700" b="1" dirty="0" smtClean="0">
                <a:solidFill>
                  <a:srgbClr val="C00000"/>
                </a:solidFill>
              </a:rPr>
              <a:t>Pre-processing: </a:t>
            </a:r>
            <a:r>
              <a:rPr lang="it-IT" sz="1700" dirty="0" smtClean="0"/>
              <a:t>analyses steps to minimize noise, artifacts to get the «cleanest» data for models</a:t>
            </a:r>
            <a:endParaRPr lang="es-AR" sz="1700" dirty="0"/>
          </a:p>
        </p:txBody>
      </p:sp>
      <p:sp>
        <p:nvSpPr>
          <p:cNvPr id="11" name="TextBox 10"/>
          <p:cNvSpPr txBox="1"/>
          <p:nvPr/>
        </p:nvSpPr>
        <p:spPr>
          <a:xfrm rot="19964407">
            <a:off x="164330" y="1509284"/>
            <a:ext cx="10230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 smtClean="0"/>
              <a:t>Acquisition</a:t>
            </a:r>
            <a:endParaRPr lang="es-AR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95600" y="1371600"/>
            <a:ext cx="5638800" cy="3505200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ight Arrow 45"/>
          <p:cNvSpPr/>
          <p:nvPr/>
        </p:nvSpPr>
        <p:spPr>
          <a:xfrm rot="10068852">
            <a:off x="2192938" y="4307692"/>
            <a:ext cx="65738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oup 4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fMRI </a:t>
            </a: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5" y="2684144"/>
            <a:ext cx="648814" cy="64881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 rot="1724086">
            <a:off x="1386824" y="2527360"/>
            <a:ext cx="524122" cy="19152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ounded Rectangle 50"/>
          <p:cNvSpPr/>
          <p:nvPr/>
        </p:nvSpPr>
        <p:spPr>
          <a:xfrm>
            <a:off x="6885434" y="2822198"/>
            <a:ext cx="1371600" cy="666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Normalization</a:t>
            </a:r>
            <a:endParaRPr lang="es-AR" sz="1400" b="1" dirty="0"/>
          </a:p>
        </p:txBody>
      </p:sp>
    </p:spTree>
    <p:extLst>
      <p:ext uri="{BB962C8B-B14F-4D97-AF65-F5344CB8AC3E}">
        <p14:creationId xmlns:p14="http://schemas.microsoft.com/office/powerpoint/2010/main" val="23545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530225" y="1044575"/>
            <a:ext cx="7643813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it-IT" u="none"/>
              <a:t> </a:t>
            </a:r>
            <a:r>
              <a:rPr lang="en-US" altLang="it-IT" u="none">
                <a:solidFill>
                  <a:schemeClr val="accent2"/>
                </a:solidFill>
              </a:rPr>
              <a:t>The problem</a:t>
            </a:r>
            <a:r>
              <a:rPr lang="en-US" altLang="it-IT" u="none"/>
              <a:t>:</a:t>
            </a:r>
          </a:p>
          <a:p>
            <a:pPr lvl="1" eaLnBrk="1" hangingPunct="1">
              <a:buFontTx/>
              <a:buChar char="•"/>
            </a:pPr>
            <a:r>
              <a:rPr lang="it-IT" altLang="it-IT" u="none"/>
              <a:t> Ideally </a:t>
            </a:r>
          </a:p>
          <a:p>
            <a:pPr lvl="2" eaLnBrk="1" hangingPunct="1">
              <a:buFontTx/>
              <a:buChar char="•"/>
            </a:pPr>
            <a:r>
              <a:rPr lang="it-IT" altLang="it-IT" u="none"/>
              <a:t> Each brain volume is acquired instantaneously </a:t>
            </a:r>
          </a:p>
          <a:p>
            <a:pPr lvl="2" eaLnBrk="1" hangingPunct="1">
              <a:buFontTx/>
              <a:buChar char="•"/>
            </a:pPr>
            <a:r>
              <a:rPr lang="it-IT" altLang="it-IT" u="none"/>
              <a:t> Each volume time point represents the cognitve </a:t>
            </a:r>
          </a:p>
          <a:p>
            <a:pPr lvl="2" eaLnBrk="1" hangingPunct="1"/>
            <a:r>
              <a:rPr lang="it-IT" altLang="it-IT" u="none"/>
              <a:t>  state of the whole brain related to that time point</a:t>
            </a:r>
          </a:p>
          <a:p>
            <a:pPr lvl="1" eaLnBrk="1" hangingPunct="1">
              <a:buFontTx/>
              <a:buChar char="•"/>
            </a:pPr>
            <a:r>
              <a:rPr lang="it-IT" altLang="it-IT" u="none"/>
              <a:t> In reality </a:t>
            </a:r>
          </a:p>
          <a:p>
            <a:pPr lvl="2" eaLnBrk="1" hangingPunct="1">
              <a:buFontTx/>
              <a:buChar char="•"/>
            </a:pPr>
            <a:r>
              <a:rPr lang="it-IT" altLang="it-IT" u="none"/>
              <a:t> Echo image slice is acquired at a different time</a:t>
            </a:r>
          </a:p>
          <a:p>
            <a:pPr lvl="3" eaLnBrk="1" hangingPunct="1">
              <a:buFontTx/>
              <a:buChar char="•"/>
            </a:pPr>
            <a:r>
              <a:rPr lang="it-IT" altLang="it-IT" u="none"/>
              <a:t> Sequential slice acquisition </a:t>
            </a:r>
          </a:p>
          <a:p>
            <a:pPr lvl="3" eaLnBrk="1" hangingPunct="1">
              <a:buFontTx/>
              <a:buChar char="•"/>
            </a:pPr>
            <a:r>
              <a:rPr lang="it-IT" altLang="it-IT" u="none"/>
              <a:t> Interleaved slice acquisition</a:t>
            </a:r>
          </a:p>
          <a:p>
            <a:pPr lvl="1" eaLnBrk="1" hangingPunct="1">
              <a:buFontTx/>
              <a:buChar char="•"/>
            </a:pPr>
            <a:r>
              <a:rPr lang="it-IT" altLang="it-IT" u="none"/>
              <a:t> Consequence: </a:t>
            </a:r>
          </a:p>
          <a:p>
            <a:pPr lvl="2" eaLnBrk="1" hangingPunct="1">
              <a:buFontTx/>
              <a:buChar char="•"/>
            </a:pPr>
            <a:r>
              <a:rPr lang="it-IT" altLang="it-IT" u="none"/>
              <a:t> inacurrate representation of hemodynamic response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it-IT" altLang="it-IT" u="none"/>
              <a:t> </a:t>
            </a:r>
            <a:r>
              <a:rPr lang="it-IT" altLang="it-IT" u="none">
                <a:solidFill>
                  <a:schemeClr val="accent2"/>
                </a:solidFill>
              </a:rPr>
              <a:t>Solutions</a:t>
            </a:r>
            <a:r>
              <a:rPr lang="it-IT" altLang="it-IT" u="none"/>
              <a:t>:</a:t>
            </a:r>
          </a:p>
          <a:p>
            <a:pPr lvl="1" eaLnBrk="1" hangingPunct="1">
              <a:buFontTx/>
              <a:buChar char="•"/>
            </a:pPr>
            <a:r>
              <a:rPr lang="it-IT" altLang="it-IT" u="none"/>
              <a:t> Reduce the time for whole-brain sampling</a:t>
            </a:r>
            <a:endParaRPr lang="it-IT" altLang="it-IT" u="none" baseline="-25000"/>
          </a:p>
          <a:p>
            <a:pPr lvl="1" eaLnBrk="1" hangingPunct="1">
              <a:buFontTx/>
              <a:buChar char="•"/>
            </a:pPr>
            <a:r>
              <a:rPr lang="it-IT" altLang="it-IT" u="none"/>
              <a:t> Postprocessing: temporal interpolation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Slice acquisition timing correction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92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3" descr="fmri-fig-10-04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r="8597" b="4738"/>
          <a:stretch>
            <a:fillRect/>
          </a:stretch>
        </p:blipFill>
        <p:spPr bwMode="auto">
          <a:xfrm>
            <a:off x="2362200" y="990601"/>
            <a:ext cx="6553200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5113338" y="762000"/>
            <a:ext cx="176212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 u="none" dirty="0"/>
              <a:t>The problem</a:t>
            </a: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2916238" y="6003925"/>
            <a:ext cx="4027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/>
              <a:t>Modified from Source: Huettel S.A., Song A.W., McCarthy G.</a:t>
            </a:r>
          </a:p>
        </p:txBody>
      </p:sp>
      <p:sp>
        <p:nvSpPr>
          <p:cNvPr id="66567" name="Text Box 7"/>
          <p:cNvSpPr txBox="1">
            <a:spLocks noChangeArrowheads="1"/>
          </p:cNvSpPr>
          <p:nvPr/>
        </p:nvSpPr>
        <p:spPr bwMode="auto">
          <a:xfrm>
            <a:off x="2897187" y="3388262"/>
            <a:ext cx="30972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600" dirty="0">
                <a:solidFill>
                  <a:schemeClr val="tx2"/>
                </a:solidFill>
              </a:rPr>
              <a:t>Interleaved Acquisition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600" dirty="0">
                <a:solidFill>
                  <a:schemeClr val="tx2"/>
                </a:solidFill>
              </a:rPr>
              <a:t>Slice 15, Slice 17, …, Slice 16</a:t>
            </a:r>
          </a:p>
        </p:txBody>
      </p:sp>
      <p:sp>
        <p:nvSpPr>
          <p:cNvPr id="66568" name="Text Box 8"/>
          <p:cNvSpPr txBox="1">
            <a:spLocks noChangeArrowheads="1"/>
          </p:cNvSpPr>
          <p:nvPr/>
        </p:nvSpPr>
        <p:spPr bwMode="auto">
          <a:xfrm>
            <a:off x="250825" y="4073525"/>
            <a:ext cx="23304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 u="none"/>
              <a:t>Ideal hemodynamic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 u="none"/>
              <a:t>response for the active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800" u="none"/>
              <a:t>area: same for all slices</a:t>
            </a:r>
            <a:endParaRPr lang="en-US" altLang="it-IT" sz="1800" u="none"/>
          </a:p>
        </p:txBody>
      </p:sp>
      <p:sp>
        <p:nvSpPr>
          <p:cNvPr id="66569" name="Line 9"/>
          <p:cNvSpPr>
            <a:spLocks noChangeShapeType="1"/>
          </p:cNvSpPr>
          <p:nvPr/>
        </p:nvSpPr>
        <p:spPr bwMode="auto">
          <a:xfrm>
            <a:off x="2555875" y="4649787"/>
            <a:ext cx="8636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6570" name="Text Box 10"/>
          <p:cNvSpPr txBox="1">
            <a:spLocks noChangeArrowheads="1"/>
          </p:cNvSpPr>
          <p:nvPr/>
        </p:nvSpPr>
        <p:spPr bwMode="auto">
          <a:xfrm>
            <a:off x="6328037" y="3488750"/>
            <a:ext cx="25950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dirty="0">
                <a:solidFill>
                  <a:schemeClr val="tx2"/>
                </a:solidFill>
              </a:rPr>
              <a:t>Time errors: different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dirty="0">
                <a:solidFill>
                  <a:schemeClr val="tx2"/>
                </a:solidFill>
              </a:rPr>
              <a:t>responses for different slices.</a:t>
            </a:r>
            <a:endParaRPr lang="en-US" altLang="it-IT" sz="1600" dirty="0">
              <a:solidFill>
                <a:schemeClr val="tx2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3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Slice acquisition timing correction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781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Rot="1" noChangeArrowheads="1"/>
          </p:cNvSpPr>
          <p:nvPr/>
        </p:nvSpPr>
        <p:spPr bwMode="auto">
          <a:xfrm>
            <a:off x="406903" y="1159201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t-IT" sz="2400" u="none" dirty="0" smtClean="0"/>
              <a:t>Estimate for each voxel, the </a:t>
            </a:r>
            <a:r>
              <a:rPr lang="en-US" altLang="it-IT" sz="2400" dirty="0" smtClean="0"/>
              <a:t>signal intensity that would have corresponded to a time shift that aligns all slices to a reference acquisition time. </a:t>
            </a:r>
            <a:endParaRPr lang="en-US" altLang="it-IT" sz="2400" u="none" dirty="0"/>
          </a:p>
        </p:txBody>
      </p:sp>
      <p:pic>
        <p:nvPicPr>
          <p:cNvPr id="67588" name="Picture 4" descr="sliceScanTimeCorr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08325"/>
            <a:ext cx="3884613" cy="1566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5334000" y="3352800"/>
            <a:ext cx="381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2400" u="none" dirty="0">
                <a:latin typeface="Arial" panose="020B0604020202020204" pitchFamily="34" charset="0"/>
              </a:rPr>
              <a:t>SEQUENTIAL slice acquisition: functional volume are shifted in </a:t>
            </a:r>
            <a:r>
              <a:rPr lang="en-US" altLang="it-IT" sz="2400" u="none" dirty="0" smtClean="0">
                <a:latin typeface="Arial" panose="020B0604020202020204" pitchFamily="34" charset="0"/>
              </a:rPr>
              <a:t>time</a:t>
            </a:r>
            <a:endParaRPr lang="en-GB" altLang="it-IT" sz="2400" u="none" dirty="0">
              <a:latin typeface="Arial" panose="020B0604020202020204" pitchFamily="34" charset="0"/>
            </a:endParaRPr>
          </a:p>
        </p:txBody>
      </p:sp>
      <p:pic>
        <p:nvPicPr>
          <p:cNvPr id="67590" name="Picture 6" descr="sliceScanTimeCor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784725"/>
            <a:ext cx="3886200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5678487" y="4991100"/>
            <a:ext cx="31210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it-IT" sz="2400" u="none" dirty="0">
                <a:latin typeface="Arial" panose="020B0604020202020204" pitchFamily="34" charset="0"/>
              </a:rPr>
              <a:t>This is corrected</a:t>
            </a:r>
            <a:br>
              <a:rPr lang="en-US" altLang="it-IT" sz="2400" u="none" dirty="0">
                <a:latin typeface="Arial" panose="020B0604020202020204" pitchFamily="34" charset="0"/>
              </a:rPr>
            </a:br>
            <a:r>
              <a:rPr lang="en-US" altLang="it-IT" sz="2400" u="none" dirty="0">
                <a:latin typeface="Arial" panose="020B0604020202020204" pitchFamily="34" charset="0"/>
              </a:rPr>
              <a:t>by </a:t>
            </a:r>
            <a:r>
              <a:rPr lang="en-US" altLang="it-IT" sz="2400" u="none" dirty="0" err="1">
                <a:latin typeface="Arial" panose="020B0604020202020204" pitchFamily="34" charset="0"/>
              </a:rPr>
              <a:t>sinc</a:t>
            </a:r>
            <a:r>
              <a:rPr lang="en-US" altLang="it-IT" sz="2400" u="none" dirty="0">
                <a:latin typeface="Arial" panose="020B0604020202020204" pitchFamily="34" charset="0"/>
              </a:rPr>
              <a:t> (or linear) interpolation in </a:t>
            </a:r>
            <a:r>
              <a:rPr lang="en-US" altLang="it-IT" sz="2400" u="none" dirty="0" smtClean="0">
                <a:latin typeface="Arial" panose="020B0604020202020204" pitchFamily="34" charset="0"/>
              </a:rPr>
              <a:t>time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Slice acquisition timing correction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88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8" y="3759301"/>
            <a:ext cx="899233" cy="899233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752600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028292" y="1629054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f</a:t>
            </a:r>
            <a:r>
              <a:rPr lang="it-IT" sz="1400" b="1" dirty="0" smtClean="0"/>
              <a:t>MRI nii</a:t>
            </a:r>
          </a:p>
          <a:p>
            <a:pPr algn="ctr"/>
            <a:r>
              <a:rPr lang="it-IT" sz="1400" b="1" dirty="0" smtClean="0"/>
              <a:t>sMRI nii</a:t>
            </a:r>
            <a:endParaRPr lang="it-IT" sz="1400" b="1" dirty="0" smtClean="0"/>
          </a:p>
        </p:txBody>
      </p:sp>
      <p:sp>
        <p:nvSpPr>
          <p:cNvPr id="15" name="Rounded Rectangle 14"/>
          <p:cNvSpPr/>
          <p:nvPr/>
        </p:nvSpPr>
        <p:spPr>
          <a:xfrm>
            <a:off x="4449379" y="1676400"/>
            <a:ext cx="1037021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Distortion Correction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690342" y="1643481"/>
            <a:ext cx="1066800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Head motion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878457" y="2841958"/>
            <a:ext cx="1371600" cy="70872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Normalization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030857" y="1650226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Slice timing</a:t>
            </a:r>
            <a:endParaRPr lang="it-IT" sz="1400" b="1" dirty="0" smtClean="0"/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5367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Temporal smoothing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447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612128" y="1927469"/>
            <a:ext cx="293543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1910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4864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781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4622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7739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3340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2137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9435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1058033" y="417271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4352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972300" y="398053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Spatial smoothing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70917" y="5100290"/>
            <a:ext cx="344677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https://www.fil.ion.ucl.ac.uk/spm</a:t>
            </a:r>
            <a:r>
              <a:rPr lang="es-AR" sz="1600" dirty="0" smtClean="0">
                <a:hlinkClick r:id="rId4"/>
              </a:rPr>
              <a:t>/</a:t>
            </a:r>
            <a:endParaRPr lang="es-AR" sz="1600" dirty="0" smtClean="0"/>
          </a:p>
          <a:p>
            <a:pPr marL="179388"/>
            <a:r>
              <a:rPr lang="es-AR" sz="1600" dirty="0" smtClean="0">
                <a:hlinkClick r:id="rId5"/>
              </a:rPr>
              <a:t>https</a:t>
            </a:r>
            <a:r>
              <a:rPr lang="es-AR" sz="1600" dirty="0">
                <a:hlinkClick r:id="rId5"/>
              </a:rPr>
              <a:t>://</a:t>
            </a:r>
            <a:r>
              <a:rPr lang="es-AR" sz="1600" dirty="0" smtClean="0">
                <a:hlinkClick r:id="rId5"/>
              </a:rPr>
              <a:t>fsl.fmrib.ox.ac.uk/fsl</a:t>
            </a:r>
            <a:r>
              <a:rPr lang="es-AR" sz="1600" dirty="0" smtClean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https://afni.nimh.nih.gov</a:t>
            </a:r>
            <a:r>
              <a:rPr lang="es-AR" sz="1600" dirty="0" smtClean="0">
                <a:hlinkClick r:id="rId6"/>
              </a:rPr>
              <a:t>/</a:t>
            </a:r>
            <a:endParaRPr lang="es-AR" sz="1600" dirty="0" smtClean="0"/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8" name="TextBox 7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This is a generic example</a:t>
            </a:r>
          </a:p>
          <a:p>
            <a:r>
              <a:rPr lang="it-IT" dirty="0" smtClean="0"/>
              <a:t>Jury out for optimal details</a:t>
            </a:r>
            <a:endParaRPr lang="es-AR" dirty="0"/>
          </a:p>
        </p:txBody>
      </p:sp>
      <p:sp>
        <p:nvSpPr>
          <p:cNvPr id="42" name="Rounded Rectangle 41"/>
          <p:cNvSpPr/>
          <p:nvPr/>
        </p:nvSpPr>
        <p:spPr>
          <a:xfrm>
            <a:off x="457200" y="2902854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6200000">
            <a:off x="923130" y="2606786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 6"/>
          <p:cNvSpPr/>
          <p:nvPr/>
        </p:nvSpPr>
        <p:spPr>
          <a:xfrm>
            <a:off x="224905" y="856011"/>
            <a:ext cx="8614295" cy="35394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700" b="1" dirty="0" smtClean="0">
                <a:solidFill>
                  <a:srgbClr val="C00000"/>
                </a:solidFill>
              </a:rPr>
              <a:t>Pre-processing: </a:t>
            </a:r>
            <a:r>
              <a:rPr lang="it-IT" sz="1700" dirty="0" smtClean="0"/>
              <a:t>analyses steps to minimize noise, artifacts to get the «cleanest» data for models</a:t>
            </a:r>
            <a:endParaRPr lang="es-AR" sz="1700" dirty="0"/>
          </a:p>
        </p:txBody>
      </p:sp>
      <p:sp>
        <p:nvSpPr>
          <p:cNvPr id="11" name="TextBox 10"/>
          <p:cNvSpPr txBox="1"/>
          <p:nvPr/>
        </p:nvSpPr>
        <p:spPr>
          <a:xfrm rot="19964407">
            <a:off x="164330" y="1509284"/>
            <a:ext cx="10230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 smtClean="0"/>
              <a:t>Acquisition</a:t>
            </a:r>
            <a:endParaRPr lang="es-AR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95600" y="1371600"/>
            <a:ext cx="5638800" cy="3505200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ight Arrow 45"/>
          <p:cNvSpPr/>
          <p:nvPr/>
        </p:nvSpPr>
        <p:spPr>
          <a:xfrm rot="10068852">
            <a:off x="2192938" y="4307692"/>
            <a:ext cx="65738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oup 4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fMRI </a:t>
            </a: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5" y="2684144"/>
            <a:ext cx="648814" cy="64881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 rot="1724086">
            <a:off x="1386824" y="2527360"/>
            <a:ext cx="524122" cy="19152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4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364029" y="1021383"/>
            <a:ext cx="8545513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u="sng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it-IT" sz="2000" u="none" dirty="0"/>
              <a:t> Single subject or group analyses:</a:t>
            </a:r>
          </a:p>
          <a:p>
            <a:pPr lvl="1" eaLnBrk="1" hangingPunct="1">
              <a:buFontTx/>
              <a:buChar char="•"/>
            </a:pPr>
            <a:r>
              <a:rPr lang="en-US" altLang="it-IT" sz="2000" u="none" dirty="0"/>
              <a:t> For each subject: </a:t>
            </a:r>
          </a:p>
          <a:p>
            <a:pPr lvl="2" eaLnBrk="1" hangingPunct="1">
              <a:buFontTx/>
              <a:buChar char="•"/>
            </a:pPr>
            <a:r>
              <a:rPr lang="en-US" altLang="it-IT" sz="2000" u="none" dirty="0"/>
              <a:t> Co-registration between fMRI and anatomical scans</a:t>
            </a:r>
          </a:p>
          <a:p>
            <a:pPr lvl="3" eaLnBrk="1" hangingPunct="1">
              <a:buFontTx/>
              <a:buChar char="•"/>
            </a:pPr>
            <a:r>
              <a:rPr lang="en-US" altLang="it-IT" sz="2000" u="none" dirty="0"/>
              <a:t> Rigid body transformation (cost function minimized)</a:t>
            </a:r>
          </a:p>
          <a:p>
            <a:pPr lvl="3" eaLnBrk="1" hangingPunct="1">
              <a:buFontTx/>
              <a:buChar char="•"/>
            </a:pPr>
            <a:r>
              <a:rPr lang="en-US" altLang="it-IT" sz="2000" u="none" dirty="0"/>
              <a:t> This adds an interpolation step (smoothing)</a:t>
            </a:r>
          </a:p>
          <a:p>
            <a:pPr lvl="2" eaLnBrk="1" hangingPunct="1">
              <a:buFontTx/>
              <a:buChar char="•"/>
            </a:pPr>
            <a:r>
              <a:rPr lang="en-US" altLang="it-IT" sz="2000" u="none" dirty="0"/>
              <a:t> </a:t>
            </a:r>
            <a:r>
              <a:rPr lang="it-IT" altLang="it-IT" sz="2000" u="none" dirty="0"/>
              <a:t>Co-registration (normalization) of both (now aligned) to standard atlas </a:t>
            </a:r>
          </a:p>
          <a:p>
            <a:pPr lvl="3" eaLnBrk="1" hangingPunct="1">
              <a:buFontTx/>
              <a:buChar char="•"/>
            </a:pPr>
            <a:r>
              <a:rPr lang="it-IT" altLang="it-IT" sz="2000" u="none" dirty="0"/>
              <a:t> For spatial reference</a:t>
            </a:r>
          </a:p>
          <a:p>
            <a:pPr lvl="3" eaLnBrk="1" hangingPunct="1">
              <a:buFontTx/>
              <a:buChar char="•"/>
            </a:pPr>
            <a:r>
              <a:rPr lang="it-IT" altLang="it-IT" sz="2000" u="none" dirty="0"/>
              <a:t> </a:t>
            </a:r>
            <a:r>
              <a:rPr lang="en-US" altLang="it-IT" sz="2000" u="none" dirty="0" err="1"/>
              <a:t>Talairach</a:t>
            </a:r>
            <a:r>
              <a:rPr lang="en-US" altLang="it-IT" sz="2000" u="none" dirty="0"/>
              <a:t> space, or probabilistic atlases, cortical surface based</a:t>
            </a:r>
          </a:p>
          <a:p>
            <a:pPr lvl="3" eaLnBrk="1" hangingPunct="1">
              <a:buFontTx/>
              <a:buChar char="•"/>
            </a:pPr>
            <a:r>
              <a:rPr lang="it-IT" altLang="it-IT" sz="2000" u="none" dirty="0"/>
              <a:t> </a:t>
            </a:r>
            <a:r>
              <a:rPr lang="en-US" altLang="it-IT" sz="2000" u="none" dirty="0"/>
              <a:t>This adds an interpolation step (smoothing)</a:t>
            </a:r>
          </a:p>
          <a:p>
            <a:pPr lvl="3" eaLnBrk="1" hangingPunct="1">
              <a:buFontTx/>
              <a:buChar char="•"/>
            </a:pPr>
            <a:r>
              <a:rPr lang="en-US" altLang="it-IT" sz="2000" u="none" dirty="0"/>
              <a:t> Caveats: normalization space may not represent all subjects</a:t>
            </a:r>
          </a:p>
        </p:txBody>
      </p:sp>
      <p:pic>
        <p:nvPicPr>
          <p:cNvPr id="73732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t="5740" r="23833" b="9091"/>
          <a:stretch>
            <a:fillRect/>
          </a:stretch>
        </p:blipFill>
        <p:spPr bwMode="auto">
          <a:xfrm>
            <a:off x="1219200" y="4873625"/>
            <a:ext cx="12096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0" y="4808538"/>
            <a:ext cx="1204913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797425"/>
            <a:ext cx="1219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1558925" y="6092825"/>
            <a:ext cx="6461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EPI</a:t>
            </a:r>
          </a:p>
        </p:txBody>
      </p:sp>
      <p:sp>
        <p:nvSpPr>
          <p:cNvPr id="73736" name="Text Box 8"/>
          <p:cNvSpPr txBox="1">
            <a:spLocks noChangeArrowheads="1"/>
          </p:cNvSpPr>
          <p:nvPr/>
        </p:nvSpPr>
        <p:spPr bwMode="auto">
          <a:xfrm>
            <a:off x="3886200" y="6088063"/>
            <a:ext cx="1617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Anatomical</a:t>
            </a:r>
          </a:p>
        </p:txBody>
      </p:sp>
      <p:sp>
        <p:nvSpPr>
          <p:cNvPr id="73737" name="Text Box 9"/>
          <p:cNvSpPr txBox="1">
            <a:spLocks noChangeArrowheads="1"/>
          </p:cNvSpPr>
          <p:nvPr/>
        </p:nvSpPr>
        <p:spPr bwMode="auto">
          <a:xfrm>
            <a:off x="6351588" y="6037263"/>
            <a:ext cx="2486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400"/>
              <a:t>Standard Template</a:t>
            </a:r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 flipV="1">
            <a:off x="2667000" y="5494338"/>
            <a:ext cx="1066800" cy="228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>
            <a:off x="5257800" y="5418138"/>
            <a:ext cx="121920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 rot="-701646">
            <a:off x="2438400" y="5203825"/>
            <a:ext cx="156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/>
              <a:t>Co-registration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 rot="734867">
            <a:off x="5181600" y="5203825"/>
            <a:ext cx="1504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/>
              <a:t>Normalization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Co-registrations and Normalization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71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49701"/>
            <a:ext cx="7772400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it-IT" sz="2400" b="1" dirty="0" err="1" smtClean="0"/>
              <a:t>Talairach</a:t>
            </a:r>
            <a:r>
              <a:rPr lang="en-US" altLang="it-IT" sz="2400" b="1" dirty="0" smtClean="0"/>
              <a:t> space </a:t>
            </a:r>
            <a:r>
              <a:rPr lang="en-US" altLang="it-IT" sz="2400" dirty="0" smtClean="0"/>
              <a:t>(proportional grid system)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000" dirty="0" smtClean="0"/>
              <a:t>From atlas of </a:t>
            </a:r>
            <a:r>
              <a:rPr lang="en-US" altLang="it-IT" sz="2000" dirty="0" err="1" smtClean="0"/>
              <a:t>Talairach</a:t>
            </a:r>
            <a:r>
              <a:rPr lang="en-US" altLang="it-IT" sz="2000" dirty="0" smtClean="0"/>
              <a:t> and </a:t>
            </a:r>
            <a:r>
              <a:rPr lang="en-US" altLang="it-IT" sz="2000" dirty="0" err="1" smtClean="0"/>
              <a:t>Tournoux</a:t>
            </a:r>
            <a:r>
              <a:rPr lang="en-US" altLang="it-IT" sz="2000" dirty="0" smtClean="0"/>
              <a:t> (1988)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000" dirty="0" smtClean="0"/>
              <a:t>Based on single subject (60y, Female, Cadaver)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000" dirty="0" smtClean="0"/>
              <a:t>Single hemisphere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000" dirty="0" smtClean="0"/>
              <a:t>Related to </a:t>
            </a:r>
            <a:r>
              <a:rPr lang="en-US" altLang="it-IT" sz="2000" dirty="0" err="1" smtClean="0"/>
              <a:t>Brodmann</a:t>
            </a:r>
            <a:r>
              <a:rPr lang="en-US" altLang="it-IT" sz="2000" dirty="0" smtClean="0"/>
              <a:t> coordinates</a:t>
            </a:r>
          </a:p>
          <a:p>
            <a:pPr lvl="1" eaLnBrk="1" hangingPunct="1">
              <a:lnSpc>
                <a:spcPct val="80000"/>
              </a:lnSpc>
            </a:pPr>
            <a:endParaRPr lang="en-US" altLang="it-IT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it-IT" sz="2400" b="1" dirty="0" smtClean="0"/>
              <a:t>Montreal Neurological Institute </a:t>
            </a:r>
            <a:r>
              <a:rPr lang="en-US" altLang="it-IT" sz="2400" dirty="0" smtClean="0"/>
              <a:t>(MNI) space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000" dirty="0" smtClean="0"/>
              <a:t>Combination of many MRI scans on normal controls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 dirty="0" smtClean="0"/>
              <a:t>All right-handed subjects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000" dirty="0" smtClean="0"/>
              <a:t>Approximated to </a:t>
            </a:r>
            <a:r>
              <a:rPr lang="en-US" altLang="it-IT" sz="2000" dirty="0" err="1" smtClean="0"/>
              <a:t>Talaraich</a:t>
            </a:r>
            <a:r>
              <a:rPr lang="en-US" altLang="it-IT" sz="2000" dirty="0" smtClean="0"/>
              <a:t> space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 dirty="0" smtClean="0"/>
              <a:t>Slightly larger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it-IT" sz="1800" dirty="0" smtClean="0"/>
              <a:t>Taller from AC to top by 5mm; deeper from AC to bottom by 10mm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it-IT" sz="2000" dirty="0" smtClean="0"/>
              <a:t>Used by SPM, National fMRI Database, International Consortium for Brain Mapping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Standardized spaces (brain atlas)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79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8" y="3759301"/>
            <a:ext cx="899233" cy="899233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752600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028292" y="1629054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f</a:t>
            </a:r>
            <a:r>
              <a:rPr lang="it-IT" sz="1400" b="1" dirty="0" smtClean="0"/>
              <a:t>MRI nii</a:t>
            </a:r>
          </a:p>
          <a:p>
            <a:pPr algn="ctr"/>
            <a:r>
              <a:rPr lang="it-IT" sz="1400" b="1" dirty="0" smtClean="0"/>
              <a:t>sMRI nii</a:t>
            </a:r>
            <a:endParaRPr lang="it-IT" sz="1400" b="1" dirty="0" smtClean="0"/>
          </a:p>
        </p:txBody>
      </p:sp>
      <p:sp>
        <p:nvSpPr>
          <p:cNvPr id="15" name="Rounded Rectangle 14"/>
          <p:cNvSpPr/>
          <p:nvPr/>
        </p:nvSpPr>
        <p:spPr>
          <a:xfrm>
            <a:off x="4449379" y="1676400"/>
            <a:ext cx="1037021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Distortion Correction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690342" y="1643481"/>
            <a:ext cx="1066800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Head motion correction</a:t>
            </a:r>
            <a:endParaRPr lang="es-AR" sz="1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885434" y="2822198"/>
            <a:ext cx="1371600" cy="666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Normalization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030857" y="1650226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Slice timing</a:t>
            </a:r>
            <a:endParaRPr lang="it-IT" sz="1400" b="1" dirty="0" smtClean="0"/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5367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Spatial smoothing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447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612128" y="1927469"/>
            <a:ext cx="293543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1910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4864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781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4622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7739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3340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2137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9435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1058033" y="417271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4352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972300" y="3980538"/>
            <a:ext cx="1257300" cy="6036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Temporal smoothing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70917" y="5100290"/>
            <a:ext cx="344677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https://www.fil.ion.ucl.ac.uk/spm</a:t>
            </a:r>
            <a:r>
              <a:rPr lang="es-AR" sz="1600" dirty="0" smtClean="0">
                <a:hlinkClick r:id="rId4"/>
              </a:rPr>
              <a:t>/</a:t>
            </a:r>
            <a:endParaRPr lang="es-AR" sz="1600" dirty="0" smtClean="0"/>
          </a:p>
          <a:p>
            <a:pPr marL="179388"/>
            <a:r>
              <a:rPr lang="es-AR" sz="1600" dirty="0" smtClean="0">
                <a:hlinkClick r:id="rId5"/>
              </a:rPr>
              <a:t>https</a:t>
            </a:r>
            <a:r>
              <a:rPr lang="es-AR" sz="1600" dirty="0">
                <a:hlinkClick r:id="rId5"/>
              </a:rPr>
              <a:t>://</a:t>
            </a:r>
            <a:r>
              <a:rPr lang="es-AR" sz="1600" dirty="0" smtClean="0">
                <a:hlinkClick r:id="rId5"/>
              </a:rPr>
              <a:t>fsl.fmrib.ox.ac.uk/fsl</a:t>
            </a:r>
            <a:r>
              <a:rPr lang="es-AR" sz="1600" dirty="0" smtClean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https://afni.nimh.nih.gov</a:t>
            </a:r>
            <a:r>
              <a:rPr lang="es-AR" sz="1600" dirty="0" smtClean="0">
                <a:hlinkClick r:id="rId6"/>
              </a:rPr>
              <a:t>/</a:t>
            </a:r>
            <a:endParaRPr lang="es-AR" sz="1600" dirty="0" smtClean="0"/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8" name="TextBox 7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This is a generic example</a:t>
            </a:r>
          </a:p>
          <a:p>
            <a:r>
              <a:rPr lang="it-IT" dirty="0" smtClean="0"/>
              <a:t>Jury out for optimal details</a:t>
            </a:r>
            <a:endParaRPr lang="es-AR" dirty="0"/>
          </a:p>
        </p:txBody>
      </p:sp>
      <p:sp>
        <p:nvSpPr>
          <p:cNvPr id="42" name="Rounded Rectangle 41"/>
          <p:cNvSpPr/>
          <p:nvPr/>
        </p:nvSpPr>
        <p:spPr>
          <a:xfrm>
            <a:off x="457200" y="2902854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6200000">
            <a:off x="923130" y="2606786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 6"/>
          <p:cNvSpPr/>
          <p:nvPr/>
        </p:nvSpPr>
        <p:spPr>
          <a:xfrm>
            <a:off x="224905" y="856011"/>
            <a:ext cx="8614295" cy="35394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700" b="1" dirty="0" smtClean="0">
                <a:solidFill>
                  <a:srgbClr val="C00000"/>
                </a:solidFill>
              </a:rPr>
              <a:t>Pre-processing: </a:t>
            </a:r>
            <a:r>
              <a:rPr lang="it-IT" sz="1700" dirty="0" smtClean="0"/>
              <a:t>analyses steps to minimize noise, artifacts to get the «cleanest» data for models</a:t>
            </a:r>
            <a:endParaRPr lang="es-AR" sz="1700" dirty="0"/>
          </a:p>
        </p:txBody>
      </p:sp>
      <p:sp>
        <p:nvSpPr>
          <p:cNvPr id="11" name="TextBox 10"/>
          <p:cNvSpPr txBox="1"/>
          <p:nvPr/>
        </p:nvSpPr>
        <p:spPr>
          <a:xfrm rot="19964407">
            <a:off x="164330" y="1509284"/>
            <a:ext cx="10230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 smtClean="0"/>
              <a:t>Acquisition</a:t>
            </a:r>
            <a:endParaRPr lang="es-AR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95600" y="1371600"/>
            <a:ext cx="5638800" cy="3505200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ight Arrow 45"/>
          <p:cNvSpPr/>
          <p:nvPr/>
        </p:nvSpPr>
        <p:spPr>
          <a:xfrm rot="10068852">
            <a:off x="2192938" y="4307692"/>
            <a:ext cx="65738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oup 4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fMRI </a:t>
            </a: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5" y="2684144"/>
            <a:ext cx="648814" cy="64881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 rot="1724086">
            <a:off x="1386824" y="2527360"/>
            <a:ext cx="524122" cy="19152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9666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96963" y="1700213"/>
            <a:ext cx="7150868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it-IT" sz="2400" b="1" dirty="0"/>
              <a:t>BOLD contrast is the net result of two separate effects: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it-IT" sz="2400" dirty="0">
                <a:solidFill>
                  <a:schemeClr val="tx2"/>
                </a:solidFill>
              </a:rPr>
              <a:t>Hemodynamic response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it-IT" sz="2400" dirty="0">
                <a:solidFill>
                  <a:schemeClr val="tx2"/>
                </a:solidFill>
              </a:rPr>
              <a:t>Magnetic properties of the hemoglobin molecules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04800" y="2477363"/>
            <a:ext cx="719138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8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2800" b="1" dirty="0">
                <a:solidFill>
                  <a:schemeClr val="bg1"/>
                </a:solidFill>
              </a:rPr>
              <a:t>Blood Oxygenation Level Dependent (BOLD) contrast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39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407686" y="1087764"/>
            <a:ext cx="8458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t-IT" sz="2800" u="sng" dirty="0" smtClean="0"/>
              <a:t>Goal</a:t>
            </a:r>
            <a:r>
              <a:rPr lang="en-US" altLang="it-IT" sz="2800" u="none" dirty="0" smtClean="0"/>
              <a:t>: remove fluctuations that may be attributed to sources of no interest</a:t>
            </a:r>
          </a:p>
          <a:p>
            <a:pPr eaLnBrk="1" hangingPunct="1"/>
            <a:r>
              <a:rPr lang="en-US" altLang="it-IT" sz="2800" u="none" dirty="0" smtClean="0"/>
              <a:t>Identify </a:t>
            </a:r>
            <a:r>
              <a:rPr lang="en-US" altLang="it-IT" sz="2800" u="none" dirty="0"/>
              <a:t>unwanted frequency variation</a:t>
            </a:r>
          </a:p>
          <a:p>
            <a:pPr lvl="1" eaLnBrk="1" hangingPunct="1"/>
            <a:r>
              <a:rPr lang="en-US" altLang="it-IT" sz="2400" u="none" dirty="0"/>
              <a:t>Drift </a:t>
            </a:r>
            <a:r>
              <a:rPr lang="en-US" altLang="it-IT" sz="2000" u="none" dirty="0"/>
              <a:t>(low-frequency)</a:t>
            </a:r>
          </a:p>
          <a:p>
            <a:pPr lvl="1" eaLnBrk="1" hangingPunct="1"/>
            <a:r>
              <a:rPr lang="en-US" altLang="it-IT" sz="2400" u="none" dirty="0"/>
              <a:t>Physiology: </a:t>
            </a:r>
            <a:r>
              <a:rPr lang="en-US" altLang="it-IT" sz="2000" u="none" dirty="0"/>
              <a:t>cardiac (1-1.5 Hz), respiratory (0.2-0.3 Hz)</a:t>
            </a:r>
          </a:p>
          <a:p>
            <a:pPr lvl="1" eaLnBrk="1" hangingPunct="1"/>
            <a:r>
              <a:rPr lang="en-US" altLang="it-IT" sz="2400" u="none" dirty="0"/>
              <a:t>Task overlap </a:t>
            </a:r>
            <a:r>
              <a:rPr lang="en-US" altLang="it-IT" sz="2000" u="none" dirty="0"/>
              <a:t>(high-frequency)</a:t>
            </a:r>
          </a:p>
          <a:p>
            <a:pPr eaLnBrk="1" hangingPunct="1"/>
            <a:r>
              <a:rPr lang="en-US" altLang="it-IT" sz="2800" u="none" dirty="0"/>
              <a:t>Reduce power around those frequencies through application of filters</a:t>
            </a:r>
          </a:p>
          <a:p>
            <a:pPr eaLnBrk="1" hangingPunct="1"/>
            <a:r>
              <a:rPr lang="en-US" altLang="it-IT" sz="2800" u="none" dirty="0"/>
              <a:t>Potential problem: removal of frequencies composing response of interest</a:t>
            </a:r>
          </a:p>
          <a:p>
            <a:pPr eaLnBrk="1" hangingPunct="1">
              <a:buFontTx/>
              <a:buNone/>
            </a:pPr>
            <a:endParaRPr lang="en-US" altLang="it-IT" sz="2800" u="none" dirty="0"/>
          </a:p>
        </p:txBody>
      </p:sp>
      <p:sp>
        <p:nvSpPr>
          <p:cNvPr id="78852" name="Rectangle 3"/>
          <p:cNvSpPr>
            <a:spLocks noChangeArrowheads="1"/>
          </p:cNvSpPr>
          <p:nvPr/>
        </p:nvSpPr>
        <p:spPr bwMode="auto">
          <a:xfrm>
            <a:off x="8101013" y="6596063"/>
            <a:ext cx="10795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100" i="1" u="none">
                <a:solidFill>
                  <a:schemeClr val="bg1"/>
                </a:solidFill>
              </a:rPr>
              <a:t>Jorge Jovicich,</a:t>
            </a:r>
            <a:endParaRPr lang="it-IT" altLang="it-IT" sz="1100" i="1" u="none"/>
          </a:p>
        </p:txBody>
      </p:sp>
      <p:grpSp>
        <p:nvGrpSpPr>
          <p:cNvPr id="6" name="Group 5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Temporal filtering fMRI data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8"/>
          <p:cNvPicPr>
            <a:picLocks noChangeAspect="1" noChangeArrowheads="1"/>
          </p:cNvPicPr>
          <p:nvPr/>
        </p:nvPicPr>
        <p:blipFill>
          <a:blip r:embed="rId3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916113"/>
            <a:ext cx="3894137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10"/>
          <p:cNvSpPr txBox="1">
            <a:spLocks noChangeArrowheads="1"/>
          </p:cNvSpPr>
          <p:nvPr/>
        </p:nvSpPr>
        <p:spPr bwMode="auto">
          <a:xfrm>
            <a:off x="5005388" y="5345113"/>
            <a:ext cx="3498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u="none">
                <a:latin typeface="Arial" panose="020B0604020202020204" pitchFamily="34" charset="0"/>
                <a:ea typeface="MS PGothic" panose="020B0600070205080204" pitchFamily="34" charset="-128"/>
              </a:rPr>
              <a:t>Source: Smith chapter in Functional MRI: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u="none">
                <a:latin typeface="Arial" panose="020B0604020202020204" pitchFamily="34" charset="0"/>
                <a:ea typeface="MS PGothic" panose="020B0600070205080204" pitchFamily="34" charset="-128"/>
              </a:rPr>
              <a:t>An Introduction to Methods</a:t>
            </a:r>
            <a:endParaRPr lang="en-CA" altLang="it-IT" sz="1400" i="1" u="none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916113"/>
            <a:ext cx="4416425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Text Box 8"/>
          <p:cNvSpPr txBox="1">
            <a:spLocks noChangeArrowheads="1"/>
          </p:cNvSpPr>
          <p:nvPr/>
        </p:nvSpPr>
        <p:spPr bwMode="auto">
          <a:xfrm>
            <a:off x="684213" y="5300663"/>
            <a:ext cx="3427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95300" indent="-4953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u="none">
                <a:latin typeface="Arial" panose="020B0604020202020204" pitchFamily="34" charset="0"/>
                <a:ea typeface="MS PGothic" panose="020B0600070205080204" pitchFamily="34" charset="-128"/>
              </a:rPr>
              <a:t>Huettel, Song &amp; McCarthy, 2004,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400" i="1" u="none">
                <a:latin typeface="Arial" panose="020B0604020202020204" pitchFamily="34" charset="0"/>
                <a:ea typeface="MS PGothic" panose="020B0600070205080204" pitchFamily="34" charset="-128"/>
              </a:rPr>
              <a:t>Functional Magnetic Resonance Imaging</a:t>
            </a:r>
          </a:p>
        </p:txBody>
      </p:sp>
      <p:sp>
        <p:nvSpPr>
          <p:cNvPr id="79878" name="Rectangle 7"/>
          <p:cNvSpPr>
            <a:spLocks noChangeArrowheads="1"/>
          </p:cNvSpPr>
          <p:nvPr/>
        </p:nvSpPr>
        <p:spPr bwMode="auto">
          <a:xfrm>
            <a:off x="1122363" y="1157288"/>
            <a:ext cx="29448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 i="1" u="none"/>
              <a:t>Signal drifts from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 i="1" u="none"/>
              <a:t>hardware instabilities </a:t>
            </a:r>
          </a:p>
        </p:txBody>
      </p:sp>
      <p:sp>
        <p:nvSpPr>
          <p:cNvPr id="79880" name="Rectangle 7"/>
          <p:cNvSpPr>
            <a:spLocks noChangeArrowheads="1"/>
          </p:cNvSpPr>
          <p:nvPr/>
        </p:nvSpPr>
        <p:spPr bwMode="auto">
          <a:xfrm>
            <a:off x="5264150" y="1157288"/>
            <a:ext cx="2857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 i="1" u="none"/>
              <a:t>Drift on an activation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400" i="1" u="none"/>
              <a:t>time course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Temporal filtering fMRI data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6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9" descr="Untitle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50" y="3143250"/>
            <a:ext cx="365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79388" y="2895600"/>
            <a:ext cx="8382000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600" u="none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Respiration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it-IT" sz="1600" u="none">
                <a:latin typeface="Arial" panose="020B0604020202020204" pitchFamily="34" charset="0"/>
                <a:ea typeface="MS PGothic" panose="020B0600070205080204" pitchFamily="34" charset="-128"/>
              </a:rPr>
              <a:t> Every 4-10 sec (0.3 Hz)</a:t>
            </a:r>
          </a:p>
          <a:p>
            <a:pPr eaLnBrk="1" hangingPunct="1">
              <a:spcBef>
                <a:spcPct val="0"/>
              </a:spcBef>
            </a:pPr>
            <a:r>
              <a:rPr lang="en-US" altLang="it-IT" sz="1600" u="none">
                <a:latin typeface="Arial" panose="020B0604020202020204" pitchFamily="34" charset="0"/>
                <a:ea typeface="MS PGothic" panose="020B0600070205080204" pitchFamily="34" charset="-128"/>
              </a:rPr>
              <a:t> Moving chest distorts susceptibility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it-IT" sz="1600" u="none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600" u="none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Cardiac Cycle</a:t>
            </a:r>
          </a:p>
          <a:p>
            <a:pPr eaLnBrk="1" hangingPunct="1">
              <a:spcBef>
                <a:spcPct val="0"/>
              </a:spcBef>
            </a:pPr>
            <a:r>
              <a:rPr lang="en-US" altLang="it-IT" sz="1600" u="none">
                <a:latin typeface="Arial" panose="020B0604020202020204" pitchFamily="34" charset="0"/>
                <a:ea typeface="MS PGothic" panose="020B0600070205080204" pitchFamily="34" charset="-128"/>
              </a:rPr>
              <a:t> Every ~1 sec (0.9 Hz)</a:t>
            </a:r>
          </a:p>
          <a:p>
            <a:pPr eaLnBrk="1" hangingPunct="1">
              <a:spcBef>
                <a:spcPct val="0"/>
              </a:spcBef>
            </a:pPr>
            <a:r>
              <a:rPr lang="en-US" altLang="it-IT" sz="1600" u="none">
                <a:latin typeface="Arial" panose="020B0604020202020204" pitchFamily="34" charset="0"/>
                <a:ea typeface="MS PGothic" panose="020B0600070205080204" pitchFamily="34" charset="-128"/>
              </a:rPr>
              <a:t> Pulsing motion, blood changes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it-IT" sz="1600" u="none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600" u="none">
                <a:solidFill>
                  <a:schemeClr val="accent2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Solutions</a:t>
            </a:r>
          </a:p>
          <a:p>
            <a:pPr eaLnBrk="1" hangingPunct="1">
              <a:spcBef>
                <a:spcPct val="0"/>
              </a:spcBef>
            </a:pPr>
            <a:r>
              <a:rPr lang="en-US" altLang="it-IT" sz="1600" u="none">
                <a:latin typeface="Arial" panose="020B0604020202020204" pitchFamily="34" charset="0"/>
                <a:ea typeface="MS PGothic" panose="020B0600070205080204" pitchFamily="34" charset="-128"/>
              </a:rPr>
              <a:t> Gating</a:t>
            </a:r>
          </a:p>
          <a:p>
            <a:pPr eaLnBrk="1" hangingPunct="1">
              <a:spcBef>
                <a:spcPct val="0"/>
              </a:spcBef>
            </a:pPr>
            <a:r>
              <a:rPr lang="en-US" altLang="it-IT" sz="1600" u="none">
                <a:latin typeface="Arial" panose="020B0604020202020204" pitchFamily="34" charset="0"/>
                <a:ea typeface="MS PGothic" panose="020B0600070205080204" pitchFamily="34" charset="-128"/>
              </a:rPr>
              <a:t> Filter AND avoiding paradigms at those frequencies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it-IT" sz="1600" u="none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25" name="Line 6"/>
          <p:cNvSpPr>
            <a:spLocks noChangeShapeType="1"/>
          </p:cNvSpPr>
          <p:nvPr/>
        </p:nvSpPr>
        <p:spPr bwMode="auto">
          <a:xfrm flipV="1">
            <a:off x="6353175" y="4552950"/>
            <a:ext cx="0" cy="1584325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s-AR"/>
          </a:p>
        </p:txBody>
      </p:sp>
      <p:sp>
        <p:nvSpPr>
          <p:cNvPr id="81926" name="Line 7"/>
          <p:cNvSpPr>
            <a:spLocks noChangeShapeType="1"/>
          </p:cNvSpPr>
          <p:nvPr/>
        </p:nvSpPr>
        <p:spPr bwMode="auto">
          <a:xfrm flipV="1">
            <a:off x="6613525" y="4552950"/>
            <a:ext cx="0" cy="1584325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s-AR"/>
          </a:p>
        </p:txBody>
      </p:sp>
      <p:sp>
        <p:nvSpPr>
          <p:cNvPr id="81927" name="Text Box 11"/>
          <p:cNvSpPr txBox="1">
            <a:spLocks noChangeArrowheads="1"/>
          </p:cNvSpPr>
          <p:nvPr/>
        </p:nvSpPr>
        <p:spPr bwMode="auto">
          <a:xfrm>
            <a:off x="4819650" y="6048801"/>
            <a:ext cx="41592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600" u="none" dirty="0">
                <a:latin typeface="Arial" panose="020B0604020202020204" pitchFamily="34" charset="0"/>
                <a:ea typeface="MS PGothic" panose="020B0600070205080204" pitchFamily="34" charset="-128"/>
              </a:rPr>
              <a:t>You want your paradigm frequency to be in a </a:t>
            </a:r>
            <a:r>
              <a:rPr lang="en-US" altLang="en-US" sz="1600" u="none" dirty="0">
                <a:latin typeface="Arial" panose="020B0604020202020204" pitchFamily="34" charset="0"/>
                <a:ea typeface="MS PGothic" panose="020B0600070205080204" pitchFamily="34" charset="-128"/>
              </a:rPr>
              <a:t>“</a:t>
            </a:r>
            <a:r>
              <a:rPr lang="en-US" altLang="it-IT" sz="1600" u="none" dirty="0">
                <a:latin typeface="Arial" panose="020B0604020202020204" pitchFamily="34" charset="0"/>
                <a:ea typeface="MS PGothic" panose="020B0600070205080204" pitchFamily="34" charset="-128"/>
              </a:rPr>
              <a:t>sweet spot</a:t>
            </a:r>
            <a:r>
              <a:rPr lang="en-US" altLang="en-US" sz="1600" u="none" dirty="0">
                <a:latin typeface="Arial" panose="020B0604020202020204" pitchFamily="34" charset="0"/>
                <a:ea typeface="MS PGothic" panose="020B0600070205080204" pitchFamily="34" charset="-128"/>
              </a:rPr>
              <a:t>”</a:t>
            </a:r>
            <a:r>
              <a:rPr lang="en-US" altLang="it-IT" sz="1600" u="none" dirty="0">
                <a:latin typeface="Arial" panose="020B0604020202020204" pitchFamily="34" charset="0"/>
                <a:ea typeface="MS PGothic" panose="020B0600070205080204" pitchFamily="34" charset="-128"/>
              </a:rPr>
              <a:t> away from the noise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it-IT" sz="1600" u="none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28" name="Text Box 5"/>
          <p:cNvSpPr txBox="1">
            <a:spLocks noChangeArrowheads="1"/>
          </p:cNvSpPr>
          <p:nvPr/>
        </p:nvSpPr>
        <p:spPr bwMode="auto">
          <a:xfrm>
            <a:off x="8366" y="6027739"/>
            <a:ext cx="17224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1200" i="1" u="none" dirty="0">
                <a:latin typeface="Arial" panose="020B0604020202020204" pitchFamily="34" charset="0"/>
                <a:ea typeface="MS PGothic" panose="020B0600070205080204" pitchFamily="34" charset="-128"/>
              </a:rPr>
              <a:t>Source: Jody </a:t>
            </a:r>
            <a:r>
              <a:rPr lang="en-US" altLang="it-IT" sz="1200" i="1" u="none" dirty="0" err="1">
                <a:latin typeface="Arial" panose="020B0604020202020204" pitchFamily="34" charset="0"/>
                <a:ea typeface="MS PGothic" panose="020B0600070205080204" pitchFamily="34" charset="-128"/>
              </a:rPr>
              <a:t>Culham</a:t>
            </a:r>
            <a:endParaRPr lang="en-US" altLang="it-IT" sz="1200" i="1" u="none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819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0" t="39320" r="30522" b="31398"/>
          <a:stretch>
            <a:fillRect/>
          </a:stretch>
        </p:blipFill>
        <p:spPr bwMode="auto">
          <a:xfrm>
            <a:off x="827088" y="1008856"/>
            <a:ext cx="423227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0" name="Rectangle 4"/>
          <p:cNvSpPr>
            <a:spLocks noChangeArrowheads="1"/>
          </p:cNvSpPr>
          <p:nvPr/>
        </p:nvSpPr>
        <p:spPr bwMode="auto">
          <a:xfrm>
            <a:off x="1385086" y="2651917"/>
            <a:ext cx="388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dirty="0"/>
              <a:t>http://www.fil.ion.ucl.ac.uk/spm/course/</a:t>
            </a:r>
          </a:p>
        </p:txBody>
      </p:sp>
      <p:pic>
        <p:nvPicPr>
          <p:cNvPr id="8193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3" t="70039" r="17305" b="8333"/>
          <a:stretch>
            <a:fillRect/>
          </a:stretch>
        </p:blipFill>
        <p:spPr bwMode="auto">
          <a:xfrm>
            <a:off x="5651500" y="1557338"/>
            <a:ext cx="2808288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2" name="Rectangle 11"/>
          <p:cNvSpPr>
            <a:spLocks noChangeArrowheads="1"/>
          </p:cNvSpPr>
          <p:nvPr/>
        </p:nvSpPr>
        <p:spPr bwMode="auto">
          <a:xfrm>
            <a:off x="5076825" y="1116013"/>
            <a:ext cx="3902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 u="none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Signal fluctuations due to respiration</a:t>
            </a:r>
            <a:endParaRPr lang="it-IT" altLang="it-IT" sz="1800"/>
          </a:p>
        </p:txBody>
      </p:sp>
      <p:grpSp>
        <p:nvGrpSpPr>
          <p:cNvPr id="14" name="Group 1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5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Temporal filtering fMRI data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49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8" y="3759301"/>
            <a:ext cx="899233" cy="899233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752600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028292" y="1629054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f</a:t>
            </a:r>
            <a:r>
              <a:rPr lang="it-IT" sz="1400" b="1" dirty="0" smtClean="0"/>
              <a:t>MRI nii</a:t>
            </a:r>
          </a:p>
          <a:p>
            <a:pPr algn="ctr"/>
            <a:r>
              <a:rPr lang="it-IT" sz="1400" b="1" dirty="0" smtClean="0"/>
              <a:t>sMRI nii</a:t>
            </a:r>
            <a:endParaRPr lang="it-IT" sz="1400" b="1" dirty="0" smtClean="0"/>
          </a:p>
        </p:txBody>
      </p:sp>
      <p:sp>
        <p:nvSpPr>
          <p:cNvPr id="15" name="Rounded Rectangle 14"/>
          <p:cNvSpPr/>
          <p:nvPr/>
        </p:nvSpPr>
        <p:spPr>
          <a:xfrm>
            <a:off x="4449379" y="1676400"/>
            <a:ext cx="1037021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Distortion Correction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690342" y="1643481"/>
            <a:ext cx="1066800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Head motion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030857" y="1650226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Slice timing</a:t>
            </a:r>
            <a:endParaRPr lang="it-IT" sz="1400" b="1" dirty="0" smtClean="0"/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536761" y="3847146"/>
            <a:ext cx="1063338" cy="81138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Temporal smoothing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447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612128" y="1927469"/>
            <a:ext cx="293543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1910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4864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781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4622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7739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3340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2137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9435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1058033" y="417271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4352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972300" y="398053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Spatial smoothing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70917" y="5100290"/>
            <a:ext cx="344677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https://www.fil.ion.ucl.ac.uk/spm</a:t>
            </a:r>
            <a:r>
              <a:rPr lang="es-AR" sz="1600" dirty="0" smtClean="0">
                <a:hlinkClick r:id="rId4"/>
              </a:rPr>
              <a:t>/</a:t>
            </a:r>
            <a:endParaRPr lang="es-AR" sz="1600" dirty="0" smtClean="0"/>
          </a:p>
          <a:p>
            <a:pPr marL="179388"/>
            <a:r>
              <a:rPr lang="es-AR" sz="1600" dirty="0" smtClean="0">
                <a:hlinkClick r:id="rId5"/>
              </a:rPr>
              <a:t>https</a:t>
            </a:r>
            <a:r>
              <a:rPr lang="es-AR" sz="1600" dirty="0">
                <a:hlinkClick r:id="rId5"/>
              </a:rPr>
              <a:t>://</a:t>
            </a:r>
            <a:r>
              <a:rPr lang="es-AR" sz="1600" dirty="0" smtClean="0">
                <a:hlinkClick r:id="rId5"/>
              </a:rPr>
              <a:t>fsl.fmrib.ox.ac.uk/fsl</a:t>
            </a:r>
            <a:r>
              <a:rPr lang="es-AR" sz="1600" dirty="0" smtClean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https://afni.nimh.nih.gov</a:t>
            </a:r>
            <a:r>
              <a:rPr lang="es-AR" sz="1600" dirty="0" smtClean="0">
                <a:hlinkClick r:id="rId6"/>
              </a:rPr>
              <a:t>/</a:t>
            </a:r>
            <a:endParaRPr lang="es-AR" sz="1600" dirty="0" smtClean="0"/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8" name="TextBox 7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This is a generic example</a:t>
            </a:r>
          </a:p>
          <a:p>
            <a:r>
              <a:rPr lang="it-IT" dirty="0" smtClean="0"/>
              <a:t>Jury out for optimal details</a:t>
            </a:r>
            <a:endParaRPr lang="es-AR" dirty="0"/>
          </a:p>
        </p:txBody>
      </p:sp>
      <p:sp>
        <p:nvSpPr>
          <p:cNvPr id="42" name="Rounded Rectangle 41"/>
          <p:cNvSpPr/>
          <p:nvPr/>
        </p:nvSpPr>
        <p:spPr>
          <a:xfrm>
            <a:off x="457200" y="2902854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6200000">
            <a:off x="923130" y="2606786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 6"/>
          <p:cNvSpPr/>
          <p:nvPr/>
        </p:nvSpPr>
        <p:spPr>
          <a:xfrm>
            <a:off x="224905" y="856011"/>
            <a:ext cx="8614295" cy="35394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700" b="1" dirty="0" smtClean="0">
                <a:solidFill>
                  <a:srgbClr val="C00000"/>
                </a:solidFill>
              </a:rPr>
              <a:t>Pre-processing: </a:t>
            </a:r>
            <a:r>
              <a:rPr lang="it-IT" sz="1700" dirty="0" smtClean="0"/>
              <a:t>analyses steps to minimize noise, artifacts to get the «cleanest» data for models</a:t>
            </a:r>
            <a:endParaRPr lang="es-AR" sz="1700" dirty="0"/>
          </a:p>
        </p:txBody>
      </p:sp>
      <p:sp>
        <p:nvSpPr>
          <p:cNvPr id="11" name="TextBox 10"/>
          <p:cNvSpPr txBox="1"/>
          <p:nvPr/>
        </p:nvSpPr>
        <p:spPr>
          <a:xfrm rot="19964407">
            <a:off x="164330" y="1509284"/>
            <a:ext cx="10230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 smtClean="0"/>
              <a:t>Acquisition</a:t>
            </a:r>
            <a:endParaRPr lang="es-AR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95600" y="1371600"/>
            <a:ext cx="5638800" cy="3505200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ight Arrow 45"/>
          <p:cNvSpPr/>
          <p:nvPr/>
        </p:nvSpPr>
        <p:spPr>
          <a:xfrm rot="10068852">
            <a:off x="2192938" y="4307692"/>
            <a:ext cx="65738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oup 4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fMRI </a:t>
            </a: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5" y="2684144"/>
            <a:ext cx="648814" cy="64881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 rot="1724086">
            <a:off x="1386824" y="2527360"/>
            <a:ext cx="524122" cy="19152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ounded Rectangle 50"/>
          <p:cNvSpPr/>
          <p:nvPr/>
        </p:nvSpPr>
        <p:spPr>
          <a:xfrm>
            <a:off x="6885434" y="2822198"/>
            <a:ext cx="1371600" cy="666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Normalization</a:t>
            </a:r>
            <a:endParaRPr lang="es-AR" sz="1400" b="1" dirty="0"/>
          </a:p>
        </p:txBody>
      </p:sp>
    </p:spTree>
    <p:extLst>
      <p:ext uri="{BB962C8B-B14F-4D97-AF65-F5344CB8AC3E}">
        <p14:creationId xmlns:p14="http://schemas.microsoft.com/office/powerpoint/2010/main" val="418358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160106" y="671512"/>
            <a:ext cx="8978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it-IT" sz="2400" u="none">
                <a:solidFill>
                  <a:schemeClr val="tx2"/>
                </a:solidFill>
              </a:rPr>
              <a:t>Spatial smoothing essentially ‘blurs’ your functional data.  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160106" y="1460500"/>
            <a:ext cx="8978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it-IT" sz="2400" u="none">
                <a:solidFill>
                  <a:schemeClr val="tx2"/>
                </a:solidFill>
              </a:rPr>
              <a:t>Why would you ever want to reduce the spatial resolution of your data?   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172806" y="2293937"/>
            <a:ext cx="8978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it-IT" sz="2400" u="none">
                <a:solidFill>
                  <a:schemeClr val="tx2"/>
                </a:solidFill>
              </a:rPr>
              <a:t>Spatial smoothing may often be required when averaging data across several subjects due to the individual variations in brain anatomy and functional organization.   </a:t>
            </a:r>
          </a:p>
        </p:txBody>
      </p:sp>
      <p:pic>
        <p:nvPicPr>
          <p:cNvPr id="83974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99" y="3790950"/>
            <a:ext cx="2817813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Picture 7" descr="conv2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19" y="3790950"/>
            <a:ext cx="4713287" cy="242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1699981" y="6136526"/>
            <a:ext cx="36231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 smtClean="0">
                <a:solidFill>
                  <a:schemeClr val="tx2"/>
                </a:solidFill>
                <a:latin typeface="Times" panose="02020603050405020304" pitchFamily="18" charset="0"/>
              </a:rPr>
              <a:t>Increased degrees of smoothing (FWHM)</a:t>
            </a:r>
            <a:endParaRPr lang="en-GB" altLang="en-US" sz="1600" dirty="0">
              <a:solidFill>
                <a:schemeClr val="tx2"/>
              </a:solidFill>
              <a:latin typeface="Times" panose="02020603050405020304" pitchFamily="18" charset="0"/>
            </a:endParaRP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5938606" y="6049962"/>
            <a:ext cx="24241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>
                <a:solidFill>
                  <a:schemeClr val="tx2"/>
                </a:solidFill>
                <a:latin typeface="Times" panose="02020603050405020304" pitchFamily="18" charset="0"/>
              </a:rPr>
              <a:t>Gaussian smoothing kernel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Spatial smoothing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9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5" name="Picture 3" descr="smooth_5_s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6096000" y="3992562"/>
            <a:ext cx="15636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4" descr="smooth_0_s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152400" y="1263650"/>
            <a:ext cx="15636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5" descr="smooth_0_s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1638300" y="1263650"/>
            <a:ext cx="15636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6" descr="smooth_0_s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3124200" y="1263650"/>
            <a:ext cx="15636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9" name="Picture 7" descr="smooth_0_s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4610100" y="1263650"/>
            <a:ext cx="15636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0" name="Picture 8" descr="smooth_0_s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6096000" y="1263650"/>
            <a:ext cx="15636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1" name="Picture 9" descr="smooth_0_s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7580313" y="1263650"/>
            <a:ext cx="1563687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2" name="Picture 10" descr="smooth_5_s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152400" y="3992562"/>
            <a:ext cx="15636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3" name="Picture 11" descr="smooth_5_s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1638300" y="3992562"/>
            <a:ext cx="15636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4" name="Picture 12" descr="smooth_5_s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3124200" y="3992562"/>
            <a:ext cx="15636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5" name="Picture 13" descr="smooth_5_s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4610100" y="3992562"/>
            <a:ext cx="15636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6" name="Picture 14" descr="smooth_5_s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9" t="16875" r="20869" b="5624"/>
          <a:stretch>
            <a:fillRect/>
          </a:stretch>
        </p:blipFill>
        <p:spPr bwMode="auto">
          <a:xfrm>
            <a:off x="7580313" y="3992562"/>
            <a:ext cx="1563687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7" name="Text Box 15"/>
          <p:cNvSpPr txBox="1">
            <a:spLocks noChangeArrowheads="1"/>
          </p:cNvSpPr>
          <p:nvPr/>
        </p:nvSpPr>
        <p:spPr bwMode="auto">
          <a:xfrm>
            <a:off x="228600" y="914400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it-IT" sz="1800">
                <a:solidFill>
                  <a:schemeClr val="tx2"/>
                </a:solidFill>
                <a:latin typeface="Arial" panose="020B0604020202020204" pitchFamily="34" charset="0"/>
              </a:rPr>
              <a:t>Unsmoothed Data</a:t>
            </a:r>
          </a:p>
        </p:txBody>
      </p:sp>
      <p:sp>
        <p:nvSpPr>
          <p:cNvPr id="85008" name="Text Box 16"/>
          <p:cNvSpPr txBox="1">
            <a:spLocks noChangeArrowheads="1"/>
          </p:cNvSpPr>
          <p:nvPr/>
        </p:nvSpPr>
        <p:spPr bwMode="auto">
          <a:xfrm>
            <a:off x="228600" y="3649662"/>
            <a:ext cx="5181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chemeClr val="tx2"/>
                </a:solidFill>
                <a:latin typeface="Arial" panose="020B0604020202020204" pitchFamily="34" charset="0"/>
              </a:rPr>
              <a:t>Smoothed Data (kernel width 5 voxels)</a:t>
            </a:r>
          </a:p>
        </p:txBody>
      </p:sp>
      <p:sp>
        <p:nvSpPr>
          <p:cNvPr id="85009" name="Rectangle 7"/>
          <p:cNvSpPr>
            <a:spLocks noChangeArrowheads="1"/>
          </p:cNvSpPr>
          <p:nvPr/>
        </p:nvSpPr>
        <p:spPr bwMode="auto">
          <a:xfrm>
            <a:off x="3541713" y="6156325"/>
            <a:ext cx="4027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>
                <a:solidFill>
                  <a:schemeClr val="tx2"/>
                </a:solidFill>
              </a:rPr>
              <a:t>Modified from Source: Huettel S.A., Song A.W., McCarthy G.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21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Spatial smoothing: reducing false positives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5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surface_smooth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3159" r="7368"/>
          <a:stretch>
            <a:fillRect/>
          </a:stretch>
        </p:blipFill>
        <p:spPr bwMode="auto">
          <a:xfrm>
            <a:off x="4800600" y="1752600"/>
            <a:ext cx="4114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 descr="surface_unsmooth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 t="5263" r="3683"/>
          <a:stretch>
            <a:fillRect/>
          </a:stretch>
        </p:blipFill>
        <p:spPr bwMode="auto">
          <a:xfrm>
            <a:off x="250825" y="1828800"/>
            <a:ext cx="4343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Rectangle 7"/>
          <p:cNvSpPr>
            <a:spLocks noChangeArrowheads="1"/>
          </p:cNvSpPr>
          <p:nvPr/>
        </p:nvSpPr>
        <p:spPr bwMode="auto">
          <a:xfrm>
            <a:off x="2786856" y="5257800"/>
            <a:ext cx="4027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 dirty="0">
                <a:solidFill>
                  <a:schemeClr val="tx2"/>
                </a:solidFill>
              </a:rPr>
              <a:t>Modified from Source: </a:t>
            </a:r>
            <a:r>
              <a:rPr lang="en-US" altLang="it-IT" sz="1200" dirty="0" err="1">
                <a:solidFill>
                  <a:schemeClr val="tx2"/>
                </a:solidFill>
              </a:rPr>
              <a:t>Huettel</a:t>
            </a:r>
            <a:r>
              <a:rPr lang="en-US" altLang="it-IT" sz="1200" dirty="0">
                <a:solidFill>
                  <a:schemeClr val="tx2"/>
                </a:solidFill>
              </a:rPr>
              <a:t> S.A., Song A.W., McCarthy G.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Spatial smoothing: reducing false positives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01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96974"/>
            <a:ext cx="7924800" cy="528002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it-IT" sz="2800" dirty="0" smtClean="0">
                <a:solidFill>
                  <a:schemeClr val="accent2"/>
                </a:solidFill>
              </a:rPr>
              <a:t>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400" dirty="0" smtClean="0">
                <a:solidFill>
                  <a:schemeClr val="tx2"/>
                </a:solidFill>
              </a:rPr>
              <a:t>Increases Signal to Noise Ratio (SNR)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it-IT" sz="2000" dirty="0" smtClean="0">
                <a:solidFill>
                  <a:schemeClr val="tx2"/>
                </a:solidFill>
              </a:rPr>
              <a:t>Matched Filter Theorem: Maximum increase in SNR by filter with same shape/size as signal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400" dirty="0" smtClean="0">
                <a:solidFill>
                  <a:schemeClr val="tx2"/>
                </a:solidFill>
              </a:rPr>
              <a:t>Reduces number of comparisons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it-IT" sz="2000" dirty="0" smtClean="0">
                <a:solidFill>
                  <a:schemeClr val="tx2"/>
                </a:solidFill>
              </a:rPr>
              <a:t>Allows application of Gaussian Field Theory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400" dirty="0" smtClean="0">
                <a:solidFill>
                  <a:schemeClr val="tx2"/>
                </a:solidFill>
              </a:rPr>
              <a:t>May improve comparisons across subjects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it-IT" sz="2000" dirty="0" smtClean="0">
                <a:solidFill>
                  <a:schemeClr val="tx2"/>
                </a:solidFill>
              </a:rPr>
              <a:t>Signal may be spread widely across cortex, due to </a:t>
            </a:r>
            <a:r>
              <a:rPr lang="en-US" altLang="it-IT" sz="2000" dirty="0" err="1" smtClean="0">
                <a:solidFill>
                  <a:schemeClr val="tx2"/>
                </a:solidFill>
              </a:rPr>
              <a:t>intersubject</a:t>
            </a:r>
            <a:r>
              <a:rPr lang="en-US" altLang="it-IT" sz="2000" dirty="0" smtClean="0">
                <a:solidFill>
                  <a:schemeClr val="tx2"/>
                </a:solidFill>
              </a:rPr>
              <a:t> variability</a:t>
            </a:r>
          </a:p>
          <a:p>
            <a:pPr lvl="2" eaLnBrk="1" hangingPunct="1">
              <a:lnSpc>
                <a:spcPct val="90000"/>
              </a:lnSpc>
            </a:pPr>
            <a:endParaRPr lang="en-US" altLang="it-IT" sz="2000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it-IT" sz="2800" dirty="0" smtClean="0">
                <a:solidFill>
                  <a:schemeClr val="accent2"/>
                </a:solidFill>
              </a:rPr>
              <a:t>Disadvantages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400" dirty="0" smtClean="0">
                <a:solidFill>
                  <a:schemeClr val="tx2"/>
                </a:solidFill>
              </a:rPr>
              <a:t>Reduces spatial resolution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it-IT" sz="2400" dirty="0" smtClean="0">
                <a:solidFill>
                  <a:schemeClr val="tx2"/>
                </a:solidFill>
              </a:rPr>
              <a:t>Challenging to smooth accurately if size/shape of signal is not </a:t>
            </a:r>
            <a:r>
              <a:rPr lang="en-US" altLang="it-IT" sz="2400" dirty="0" smtClean="0">
                <a:solidFill>
                  <a:schemeClr val="tx2"/>
                </a:solidFill>
              </a:rPr>
              <a:t>known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it-IT" sz="2400" dirty="0" smtClean="0">
              <a:solidFill>
                <a:schemeClr val="tx2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altLang="it-IT" sz="2400" b="1" dirty="0" smtClean="0">
                <a:solidFill>
                  <a:schemeClr val="tx2"/>
                </a:solidFill>
              </a:rPr>
              <a:t>Notes</a:t>
            </a:r>
            <a:r>
              <a:rPr lang="en-US" altLang="it-IT" sz="2400" dirty="0" smtClean="0">
                <a:solidFill>
                  <a:schemeClr val="tx2"/>
                </a:solidFill>
              </a:rPr>
              <a:t>: </a:t>
            </a:r>
          </a:p>
          <a:p>
            <a:pPr lvl="1">
              <a:lnSpc>
                <a:spcPct val="90000"/>
              </a:lnSpc>
            </a:pPr>
            <a:r>
              <a:rPr lang="en-US" altLang="it-IT" sz="2400" dirty="0" smtClean="0">
                <a:solidFill>
                  <a:schemeClr val="tx2"/>
                </a:solidFill>
              </a:rPr>
              <a:t>Often used in general linear model analysis</a:t>
            </a:r>
          </a:p>
          <a:p>
            <a:pPr lvl="1">
              <a:lnSpc>
                <a:spcPct val="90000"/>
              </a:lnSpc>
            </a:pPr>
            <a:r>
              <a:rPr lang="en-US" altLang="it-IT" sz="2400" dirty="0" smtClean="0">
                <a:solidFill>
                  <a:schemeClr val="tx2"/>
                </a:solidFill>
              </a:rPr>
              <a:t>Often not used in layer fMRI</a:t>
            </a: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8027988" y="6623050"/>
            <a:ext cx="10080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100" i="1" u="none">
                <a:solidFill>
                  <a:schemeClr val="tx2"/>
                </a:solidFill>
              </a:rPr>
              <a:t>Jorge Jovicich</a:t>
            </a:r>
          </a:p>
        </p:txBody>
      </p:sp>
      <p:sp>
        <p:nvSpPr>
          <p:cNvPr id="7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Spatial smoothing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3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6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57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7662" name="AutoShape 11" descr="Image result for olivier collignon"/>
          <p:cNvSpPr>
            <a:spLocks noChangeAspect="1" noChangeArrowheads="1"/>
          </p:cNvSpPr>
          <p:nvPr/>
        </p:nvSpPr>
        <p:spPr bwMode="auto">
          <a:xfrm>
            <a:off x="612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8" y="3759301"/>
            <a:ext cx="899233" cy="899233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752600" y="1698869"/>
            <a:ext cx="859529" cy="76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dMRI</a:t>
            </a:r>
          </a:p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dicom</a:t>
            </a:r>
            <a:endParaRPr lang="es-AR" sz="1400" b="1" dirty="0">
              <a:solidFill>
                <a:schemeClr val="tx1"/>
              </a:solidFill>
            </a:endParaRPr>
          </a:p>
        </p:txBody>
      </p:sp>
      <p:pic>
        <p:nvPicPr>
          <p:cNvPr id="13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25" y="1670294"/>
            <a:ext cx="784575" cy="7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3028292" y="1629054"/>
            <a:ext cx="112955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/>
              <a:t>f</a:t>
            </a:r>
            <a:r>
              <a:rPr lang="it-IT" sz="1400" b="1" dirty="0" smtClean="0"/>
              <a:t>MRI nii</a:t>
            </a:r>
          </a:p>
          <a:p>
            <a:pPr algn="ctr"/>
            <a:r>
              <a:rPr lang="it-IT" sz="1400" b="1" dirty="0" smtClean="0"/>
              <a:t>sMRI nii</a:t>
            </a:r>
            <a:endParaRPr lang="it-IT" sz="1400" b="1" dirty="0" smtClean="0"/>
          </a:p>
        </p:txBody>
      </p:sp>
      <p:sp>
        <p:nvSpPr>
          <p:cNvPr id="15" name="Rounded Rectangle 14"/>
          <p:cNvSpPr/>
          <p:nvPr/>
        </p:nvSpPr>
        <p:spPr>
          <a:xfrm>
            <a:off x="4449379" y="1676400"/>
            <a:ext cx="1037021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Distortion Correction</a:t>
            </a:r>
            <a:endParaRPr lang="es-AR" sz="1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5690342" y="1643481"/>
            <a:ext cx="1066800" cy="81138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Head motion correction</a:t>
            </a:r>
            <a:endParaRPr lang="es-AR" sz="1400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7030857" y="1650226"/>
            <a:ext cx="1066800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Slice timing</a:t>
            </a:r>
            <a:endParaRPr lang="it-IT" sz="1400" b="1" dirty="0" smtClean="0"/>
          </a:p>
          <a:p>
            <a:pPr algn="ctr"/>
            <a:r>
              <a:rPr lang="it-IT" sz="1400" b="1" dirty="0" smtClean="0"/>
              <a:t>correction</a:t>
            </a:r>
            <a:endParaRPr lang="es-AR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5536761" y="3847146"/>
            <a:ext cx="1063338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Temporal smoothing</a:t>
            </a:r>
            <a:endParaRPr lang="es-AR" sz="1400" b="1" dirty="0"/>
          </a:p>
        </p:txBody>
      </p:sp>
      <p:sp>
        <p:nvSpPr>
          <p:cNvPr id="5" name="Right Arrow 4"/>
          <p:cNvSpPr/>
          <p:nvPr/>
        </p:nvSpPr>
        <p:spPr>
          <a:xfrm>
            <a:off x="1447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ight Arrow 24"/>
          <p:cNvSpPr/>
          <p:nvPr/>
        </p:nvSpPr>
        <p:spPr>
          <a:xfrm>
            <a:off x="2612128" y="1927469"/>
            <a:ext cx="293543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ight Arrow 25"/>
          <p:cNvSpPr/>
          <p:nvPr/>
        </p:nvSpPr>
        <p:spPr>
          <a:xfrm>
            <a:off x="41910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ight Arrow 27"/>
          <p:cNvSpPr/>
          <p:nvPr/>
        </p:nvSpPr>
        <p:spPr>
          <a:xfrm>
            <a:off x="54864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ight Arrow 29"/>
          <p:cNvSpPr/>
          <p:nvPr/>
        </p:nvSpPr>
        <p:spPr>
          <a:xfrm>
            <a:off x="6781800" y="1927469"/>
            <a:ext cx="152400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ight Arrow 30"/>
          <p:cNvSpPr/>
          <p:nvPr/>
        </p:nvSpPr>
        <p:spPr>
          <a:xfrm rot="5400000">
            <a:off x="7462234" y="2428071"/>
            <a:ext cx="21800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ight Arrow 31"/>
          <p:cNvSpPr/>
          <p:nvPr/>
        </p:nvSpPr>
        <p:spPr>
          <a:xfrm rot="10800000">
            <a:off x="677393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ight Arrow 32"/>
          <p:cNvSpPr/>
          <p:nvPr/>
        </p:nvSpPr>
        <p:spPr>
          <a:xfrm rot="10800000">
            <a:off x="5334001" y="4112083"/>
            <a:ext cx="17983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ounded Rectangle 34"/>
          <p:cNvSpPr/>
          <p:nvPr/>
        </p:nvSpPr>
        <p:spPr>
          <a:xfrm>
            <a:off x="4213794" y="3836050"/>
            <a:ext cx="927483" cy="811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Quality</a:t>
            </a:r>
          </a:p>
          <a:p>
            <a:pPr algn="ctr"/>
            <a:r>
              <a:rPr lang="it-IT" sz="1400" b="1" dirty="0"/>
              <a:t>c</a:t>
            </a:r>
            <a:r>
              <a:rPr lang="it-IT" sz="1400" b="1" dirty="0" smtClean="0"/>
              <a:t>heck</a:t>
            </a:r>
          </a:p>
        </p:txBody>
      </p:sp>
      <p:sp>
        <p:nvSpPr>
          <p:cNvPr id="36" name="Right Arrow 35"/>
          <p:cNvSpPr/>
          <p:nvPr/>
        </p:nvSpPr>
        <p:spPr>
          <a:xfrm rot="10800000">
            <a:off x="3943527" y="4112083"/>
            <a:ext cx="247341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ounded Rectangle 43"/>
          <p:cNvSpPr/>
          <p:nvPr/>
        </p:nvSpPr>
        <p:spPr>
          <a:xfrm>
            <a:off x="1058033" y="4172710"/>
            <a:ext cx="1066800" cy="81138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Signal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m</a:t>
            </a:r>
            <a:r>
              <a:rPr lang="it-IT" sz="1400" b="1" dirty="0" smtClean="0">
                <a:solidFill>
                  <a:schemeClr val="tx1"/>
                </a:solidFill>
              </a:rPr>
              <a:t>odel</a:t>
            </a:r>
          </a:p>
          <a:p>
            <a:pPr algn="ctr"/>
            <a:r>
              <a:rPr lang="it-IT" sz="1400" b="1" dirty="0">
                <a:solidFill>
                  <a:schemeClr val="tx1"/>
                </a:solidFill>
              </a:rPr>
              <a:t>e</a:t>
            </a:r>
            <a:r>
              <a:rPr lang="it-IT" sz="1400" b="1" dirty="0" smtClean="0">
                <a:solidFill>
                  <a:schemeClr val="tx1"/>
                </a:solidFill>
              </a:rPr>
              <a:t>tc.</a:t>
            </a:r>
          </a:p>
        </p:txBody>
      </p:sp>
      <p:sp>
        <p:nvSpPr>
          <p:cNvPr id="45" name="Right Arrow 44"/>
          <p:cNvSpPr/>
          <p:nvPr/>
        </p:nvSpPr>
        <p:spPr>
          <a:xfrm rot="5400000">
            <a:off x="7435210" y="3597775"/>
            <a:ext cx="265071" cy="31177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ounded Rectangle 40"/>
          <p:cNvSpPr/>
          <p:nvPr/>
        </p:nvSpPr>
        <p:spPr>
          <a:xfrm>
            <a:off x="6972300" y="3980538"/>
            <a:ext cx="1257300" cy="60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Spatial smoothing</a:t>
            </a:r>
            <a:endParaRPr lang="es-AR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70917" y="5100290"/>
            <a:ext cx="344677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Various pre-processing tools available:</a:t>
            </a:r>
          </a:p>
          <a:p>
            <a:pPr marL="179388"/>
            <a:r>
              <a:rPr lang="es-AR" sz="1600" dirty="0">
                <a:hlinkClick r:id="rId4"/>
              </a:rPr>
              <a:t>https://www.fil.ion.ucl.ac.uk/spm</a:t>
            </a:r>
            <a:r>
              <a:rPr lang="es-AR" sz="1600" dirty="0" smtClean="0">
                <a:hlinkClick r:id="rId4"/>
              </a:rPr>
              <a:t>/</a:t>
            </a:r>
            <a:endParaRPr lang="es-AR" sz="1600" dirty="0" smtClean="0"/>
          </a:p>
          <a:p>
            <a:pPr marL="179388"/>
            <a:r>
              <a:rPr lang="es-AR" sz="1600" dirty="0" smtClean="0">
                <a:hlinkClick r:id="rId5"/>
              </a:rPr>
              <a:t>https</a:t>
            </a:r>
            <a:r>
              <a:rPr lang="es-AR" sz="1600" dirty="0">
                <a:hlinkClick r:id="rId5"/>
              </a:rPr>
              <a:t>://</a:t>
            </a:r>
            <a:r>
              <a:rPr lang="es-AR" sz="1600" dirty="0" smtClean="0">
                <a:hlinkClick r:id="rId5"/>
              </a:rPr>
              <a:t>fsl.fmrib.ox.ac.uk/fsl</a:t>
            </a:r>
            <a:r>
              <a:rPr lang="es-AR" sz="1600" dirty="0" smtClean="0"/>
              <a:t> </a:t>
            </a:r>
            <a:endParaRPr lang="es-AR" sz="1600" dirty="0" smtClean="0"/>
          </a:p>
          <a:p>
            <a:pPr marL="179388"/>
            <a:r>
              <a:rPr lang="es-AR" sz="1600" dirty="0">
                <a:hlinkClick r:id="rId6"/>
              </a:rPr>
              <a:t>https://afni.nimh.nih.gov</a:t>
            </a:r>
            <a:r>
              <a:rPr lang="es-AR" sz="1600" dirty="0" smtClean="0">
                <a:hlinkClick r:id="rId6"/>
              </a:rPr>
              <a:t>/</a:t>
            </a:r>
            <a:endParaRPr lang="es-AR" sz="1600" dirty="0" smtClean="0"/>
          </a:p>
          <a:p>
            <a:pPr marL="179388"/>
            <a:r>
              <a:rPr lang="it-IT" sz="1600" dirty="0" smtClean="0"/>
              <a:t>...</a:t>
            </a:r>
            <a:endParaRPr lang="es-AR" sz="1600" dirty="0"/>
          </a:p>
        </p:txBody>
      </p:sp>
      <p:sp>
        <p:nvSpPr>
          <p:cNvPr id="8" name="TextBox 7"/>
          <p:cNvSpPr txBox="1"/>
          <p:nvPr/>
        </p:nvSpPr>
        <p:spPr>
          <a:xfrm rot="21064066">
            <a:off x="352727" y="5433454"/>
            <a:ext cx="27022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This is a generic example</a:t>
            </a:r>
          </a:p>
          <a:p>
            <a:r>
              <a:rPr lang="it-IT" dirty="0" smtClean="0"/>
              <a:t>Jury out for optimal details</a:t>
            </a:r>
            <a:endParaRPr lang="es-AR" dirty="0"/>
          </a:p>
        </p:txBody>
      </p:sp>
      <p:sp>
        <p:nvSpPr>
          <p:cNvPr id="42" name="Rounded Rectangle 41"/>
          <p:cNvSpPr/>
          <p:nvPr/>
        </p:nvSpPr>
        <p:spPr>
          <a:xfrm>
            <a:off x="457200" y="2902854"/>
            <a:ext cx="1143000" cy="727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>
                <a:solidFill>
                  <a:schemeClr val="tx1"/>
                </a:solidFill>
              </a:rPr>
              <a:t>Sample preparation</a:t>
            </a: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6200000">
            <a:off x="923130" y="2606786"/>
            <a:ext cx="287337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angle 6"/>
          <p:cNvSpPr/>
          <p:nvPr/>
        </p:nvSpPr>
        <p:spPr>
          <a:xfrm>
            <a:off x="224905" y="856011"/>
            <a:ext cx="8614295" cy="35394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700" b="1" dirty="0" smtClean="0">
                <a:solidFill>
                  <a:srgbClr val="C00000"/>
                </a:solidFill>
              </a:rPr>
              <a:t>Pre-processing: </a:t>
            </a:r>
            <a:r>
              <a:rPr lang="it-IT" sz="1700" dirty="0" smtClean="0"/>
              <a:t>analyses steps to minimize noise, artifacts to get the «cleanest» data for models</a:t>
            </a:r>
            <a:endParaRPr lang="es-AR" sz="1700" dirty="0"/>
          </a:p>
        </p:txBody>
      </p:sp>
      <p:sp>
        <p:nvSpPr>
          <p:cNvPr id="11" name="TextBox 10"/>
          <p:cNvSpPr txBox="1"/>
          <p:nvPr/>
        </p:nvSpPr>
        <p:spPr>
          <a:xfrm rot="19964407">
            <a:off x="164330" y="1509284"/>
            <a:ext cx="102303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 smtClean="0"/>
              <a:t>Acquisition</a:t>
            </a:r>
            <a:endParaRPr lang="es-AR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95600" y="1371600"/>
            <a:ext cx="5638800" cy="3505200"/>
          </a:xfrm>
          <a:prstGeom prst="roundRect">
            <a:avLst/>
          </a:prstGeom>
          <a:noFill/>
          <a:ln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ight Arrow 45"/>
          <p:cNvSpPr/>
          <p:nvPr/>
        </p:nvSpPr>
        <p:spPr>
          <a:xfrm rot="10068852">
            <a:off x="2192938" y="4307692"/>
            <a:ext cx="657384" cy="30480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oup 4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4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0" name="Rettangolo 2"/>
          <p:cNvSpPr/>
          <p:nvPr/>
        </p:nvSpPr>
        <p:spPr>
          <a:xfrm>
            <a:off x="0" y="0"/>
            <a:ext cx="9144000" cy="718202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fMRI </a:t>
            </a:r>
            <a:r>
              <a:rPr lang="en-GB" sz="3600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MRI pre-processing</a:t>
            </a:r>
            <a:endParaRPr lang="en-GB" sz="3600" dirty="0">
              <a:solidFill>
                <a:srgbClr val="FFFFFF"/>
              </a:solidFill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85" y="2684144"/>
            <a:ext cx="648814" cy="64881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 rot="1724086">
            <a:off x="1386824" y="2527360"/>
            <a:ext cx="524122" cy="191523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ounded Rectangle 50"/>
          <p:cNvSpPr/>
          <p:nvPr/>
        </p:nvSpPr>
        <p:spPr>
          <a:xfrm>
            <a:off x="6885434" y="2822198"/>
            <a:ext cx="1371600" cy="6662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smtClean="0"/>
              <a:t>Normalization</a:t>
            </a:r>
            <a:endParaRPr lang="es-AR" sz="1400" b="1" dirty="0"/>
          </a:p>
        </p:txBody>
      </p:sp>
    </p:spTree>
    <p:extLst>
      <p:ext uri="{BB962C8B-B14F-4D97-AF65-F5344CB8AC3E}">
        <p14:creationId xmlns:p14="http://schemas.microsoft.com/office/powerpoint/2010/main" val="159003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Literature recommendations include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74355" y="1295400"/>
            <a:ext cx="792486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 smtClean="0"/>
              <a:t>Collection of overview papers from various leaders in the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hlinkClick r:id="rId2"/>
              </a:rPr>
              <a:t>20 years of fMRI</a:t>
            </a:r>
            <a:endParaRPr lang="it-IT" sz="1600" dirty="0" smtClean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hlinkClick r:id="rId3"/>
              </a:rPr>
              <a:t>Reproducibility in Neuroimaging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hlinkClick r:id="rId4"/>
              </a:rPr>
              <a:t>MRI of cortical layers</a:t>
            </a: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hlinkClick r:id="rId5"/>
              </a:rPr>
              <a:t>Cleaning up fMRI time series</a:t>
            </a:r>
            <a:endParaRPr lang="es-AR" sz="1600" dirty="0" smtClean="0"/>
          </a:p>
          <a:p>
            <a:endParaRPr lang="it-IT" sz="1600" b="1" dirty="0" smtClean="0"/>
          </a:p>
          <a:p>
            <a:r>
              <a:rPr lang="it-IT" sz="1600" b="1" dirty="0" smtClean="0"/>
              <a:t>Web </a:t>
            </a:r>
            <a:r>
              <a:rPr lang="it-IT" sz="1600" b="1" dirty="0" smtClean="0"/>
              <a:t>materials</a:t>
            </a:r>
            <a:r>
              <a:rPr lang="it-IT" sz="1600" b="1" dirty="0" smtClean="0"/>
              <a:t>:</a:t>
            </a:r>
            <a:endParaRPr lang="es-AR" sz="1600" dirty="0" smtClean="0">
              <a:hlinkClick r:id="rId6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hlinkClick r:id="rId7"/>
              </a:rPr>
              <a:t>https://practicalfmri.blogspot.com</a:t>
            </a:r>
            <a:r>
              <a:rPr lang="es-AR" sz="1600" dirty="0" smtClean="0">
                <a:hlinkClick r:id="rId7"/>
              </a:rPr>
              <a:t>/</a:t>
            </a:r>
            <a:endParaRPr lang="es-A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hlinkClick r:id="rId8"/>
              </a:rPr>
              <a:t>http://www.fmri4newbies.com</a:t>
            </a:r>
            <a:r>
              <a:rPr lang="es-AR" sz="1600" dirty="0" smtClean="0">
                <a:hlinkClick r:id="rId8"/>
              </a:rPr>
              <a:t>/</a:t>
            </a:r>
            <a:endParaRPr lang="es-A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smtClean="0"/>
              <a:t>OHBM Educacional Series: </a:t>
            </a:r>
            <a:r>
              <a:rPr lang="es-AR" sz="1600" dirty="0">
                <a:hlinkClick r:id="rId9"/>
              </a:rPr>
              <a:t>https://www.pathlms.com/ohbm/courses</a:t>
            </a:r>
            <a:r>
              <a:rPr lang="es-AR" sz="1600" dirty="0" smtClean="0">
                <a:hlinkClick r:id="rId9"/>
              </a:rPr>
              <a:t>/</a:t>
            </a:r>
            <a:r>
              <a:rPr lang="es-AR" sz="1600" dirty="0" smtClean="0"/>
              <a:t> (</a:t>
            </a:r>
            <a:r>
              <a:rPr lang="es-AR" sz="1600" dirty="0" err="1" smtClean="0"/>
              <a:t>tons</a:t>
            </a:r>
            <a:r>
              <a:rPr lang="es-AR" sz="1600" dirty="0" smtClean="0"/>
              <a:t> of </a:t>
            </a:r>
            <a:r>
              <a:rPr lang="es-AR" sz="1600" dirty="0" err="1" smtClean="0"/>
              <a:t>stuff</a:t>
            </a:r>
            <a:r>
              <a:rPr lang="es-AR" sz="1600" dirty="0" smtClean="0"/>
              <a:t>!)</a:t>
            </a: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ISMRM Educational Series: </a:t>
            </a:r>
            <a:r>
              <a:rPr lang="es-AR" sz="1600" dirty="0">
                <a:hlinkClick r:id="rId10"/>
              </a:rPr>
              <a:t>https://www.ismrm.org/education</a:t>
            </a:r>
            <a:r>
              <a:rPr lang="es-AR" sz="1600" dirty="0" smtClean="0">
                <a:hlinkClick r:id="rId10"/>
              </a:rPr>
              <a:t>/</a:t>
            </a:r>
            <a:r>
              <a:rPr lang="es-AR" sz="1600" dirty="0" smtClean="0"/>
              <a:t> </a:t>
            </a:r>
            <a:endParaRPr lang="it-IT" sz="16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AR" sz="1600" dirty="0">
                <a:hlinkClick r:id="rId11"/>
              </a:rPr>
              <a:t>https://www.ismrm.org/online-education-program/diffusion-perfusion-fmri-videos/</a:t>
            </a:r>
            <a:endParaRPr lang="es-AR" sz="1600" dirty="0" smtClean="0">
              <a:hlinkClick r:id="rId1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hlinkClick r:id="rId13"/>
              </a:rPr>
              <a:t>https://</a:t>
            </a:r>
            <a:r>
              <a:rPr lang="es-AR" sz="1600" dirty="0" smtClean="0">
                <a:hlinkClick r:id="rId13"/>
              </a:rPr>
              <a:t>gate.nmr.mgh.harvard.edu/wiki/whynhow/</a:t>
            </a:r>
            <a:r>
              <a:rPr lang="es-AR" sz="1600" dirty="0" smtClean="0"/>
              <a:t>  </a:t>
            </a:r>
            <a:endParaRPr lang="es-AR" sz="16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4786" y="984569"/>
            <a:ext cx="23756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.</a:t>
            </a:r>
            <a:r>
              <a:rPr kumimoji="0" lang="es-AR" altLang="es-A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28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17500" y="952500"/>
            <a:ext cx="8277225" cy="5040313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it-IT" altLang="it-IT" sz="2400" b="1" dirty="0" smtClean="0"/>
              <a:t>Neural function relates to oxygen consumption</a:t>
            </a:r>
          </a:p>
          <a:p>
            <a:pPr eaLnBrk="1" hangingPunct="1">
              <a:defRPr/>
            </a:pPr>
            <a:r>
              <a:rPr lang="it-IT" altLang="it-IT" sz="2400" b="1" dirty="0" smtClean="0"/>
              <a:t>Inhaled air</a:t>
            </a:r>
          </a:p>
          <a:p>
            <a:pPr lvl="1" eaLnBrk="1" hangingPunct="1">
              <a:defRPr/>
            </a:pPr>
            <a:r>
              <a:rPr lang="it-IT" altLang="it-IT" sz="2000" dirty="0" smtClean="0"/>
              <a:t>78% nitrogen</a:t>
            </a:r>
          </a:p>
          <a:p>
            <a:pPr lvl="1" eaLnBrk="1" hangingPunct="1">
              <a:defRPr/>
            </a:pPr>
            <a:r>
              <a:rPr lang="it-IT" altLang="it-IT" sz="2000" b="1" dirty="0" smtClean="0"/>
              <a:t>21% oxygen</a:t>
            </a:r>
          </a:p>
          <a:p>
            <a:pPr lvl="1" eaLnBrk="1" hangingPunct="1">
              <a:defRPr/>
            </a:pPr>
            <a:r>
              <a:rPr lang="it-IT" altLang="it-IT" sz="2000" dirty="0" smtClean="0"/>
              <a:t>1% inert gases (argon)</a:t>
            </a:r>
          </a:p>
          <a:p>
            <a:pPr lvl="1" eaLnBrk="1" hangingPunct="1">
              <a:defRPr/>
            </a:pPr>
            <a:r>
              <a:rPr lang="it-IT" altLang="it-IT" sz="2000" b="1" dirty="0" smtClean="0"/>
              <a:t>0.04% carbon dioxide</a:t>
            </a:r>
          </a:p>
          <a:p>
            <a:pPr eaLnBrk="1" hangingPunct="1">
              <a:defRPr/>
            </a:pPr>
            <a:endParaRPr lang="it-IT" altLang="it-IT" sz="2400" b="1" dirty="0" smtClean="0"/>
          </a:p>
          <a:p>
            <a:pPr eaLnBrk="1" hangingPunct="1">
              <a:defRPr/>
            </a:pPr>
            <a:r>
              <a:rPr lang="it-IT" altLang="it-IT" sz="2400" b="1" dirty="0" smtClean="0"/>
              <a:t>Exhaled air</a:t>
            </a:r>
          </a:p>
          <a:p>
            <a:pPr lvl="1" eaLnBrk="1" hangingPunct="1">
              <a:defRPr/>
            </a:pPr>
            <a:r>
              <a:rPr lang="it-IT" altLang="it-IT" sz="2000" dirty="0" smtClean="0"/>
              <a:t>78% nitrogen</a:t>
            </a:r>
          </a:p>
          <a:p>
            <a:pPr lvl="1" eaLnBrk="1" hangingPunct="1">
              <a:defRPr/>
            </a:pPr>
            <a:r>
              <a:rPr lang="it-IT" altLang="it-IT" sz="2000" b="1" dirty="0" smtClean="0"/>
              <a:t>16% oxygen</a:t>
            </a:r>
          </a:p>
          <a:p>
            <a:pPr lvl="1" eaLnBrk="1" hangingPunct="1">
              <a:defRPr/>
            </a:pPr>
            <a:r>
              <a:rPr lang="it-IT" altLang="it-IT" sz="2000" dirty="0" smtClean="0"/>
              <a:t>1% inert gases (argon)</a:t>
            </a:r>
          </a:p>
          <a:p>
            <a:pPr lvl="1" eaLnBrk="1" hangingPunct="1">
              <a:defRPr/>
            </a:pPr>
            <a:r>
              <a:rPr lang="it-IT" altLang="it-IT" sz="2000" b="1" dirty="0" smtClean="0"/>
              <a:t>4% carbon dioxide</a:t>
            </a:r>
          </a:p>
          <a:p>
            <a:pPr lvl="1" eaLnBrk="1" hangingPunct="1">
              <a:defRPr/>
            </a:pPr>
            <a:r>
              <a:rPr lang="it-IT" altLang="it-IT" sz="2000" b="1" dirty="0" smtClean="0"/>
              <a:t>Water vapour</a:t>
            </a:r>
          </a:p>
          <a:p>
            <a:pPr marL="57150" indent="0" eaLnBrk="1" hangingPunct="1">
              <a:buFontTx/>
              <a:buNone/>
              <a:defRPr/>
            </a:pPr>
            <a:endParaRPr lang="it-IT" altLang="it-IT" sz="2400" b="1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211638" y="3471863"/>
            <a:ext cx="47879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000"/>
              <a:t>C_6 H_12 O_6 + 6O_2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it-IT" altLang="it-IT" sz="2000"/>
              <a:t>      → 6CO_2 + 6H_2 O + Energy released </a:t>
            </a:r>
            <a:br>
              <a:rPr lang="it-IT" altLang="it-IT" sz="2000"/>
            </a:br>
            <a:r>
              <a:rPr lang="it-IT" altLang="it-IT" sz="2000"/>
              <a:t/>
            </a:r>
            <a:br>
              <a:rPr lang="it-IT" altLang="it-IT" sz="2000"/>
            </a:br>
            <a:r>
              <a:rPr lang="it-IT" altLang="it-IT" sz="2000"/>
              <a:t>Glucose + Oxygen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it-IT" altLang="it-IT" sz="2000"/>
              <a:t>     → Carbon dioxide + water + Energy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92725" y="282575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000" b="1"/>
              <a:t>What happened?</a:t>
            </a:r>
            <a:endParaRPr lang="it-IT" altLang="it-IT" sz="20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11638" y="5445125"/>
            <a:ext cx="4757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000">
                <a:solidFill>
                  <a:srgbClr val="C00000"/>
                </a:solidFill>
              </a:rPr>
              <a:t>Oxygen oxydized glucose to produce energy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95738" y="2636838"/>
            <a:ext cx="5003800" cy="36718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  <p:sp>
        <p:nvSpPr>
          <p:cNvPr id="10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2800" b="1" dirty="0" smtClean="0">
                <a:solidFill>
                  <a:schemeClr val="bg1"/>
                </a:solidFill>
              </a:rPr>
              <a:t>Energy brain metabolism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2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9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402050" y="1270915"/>
            <a:ext cx="22899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Image </a:t>
            </a:r>
            <a:r>
              <a:rPr lang="it-IT" dirty="0"/>
              <a:t>&amp; Contrast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3927" y="1600200"/>
            <a:ext cx="2087562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NMR Signal </a:t>
            </a:r>
            <a:r>
              <a:rPr lang="it-IT" dirty="0"/>
              <a:t>origin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24734" y="1981200"/>
            <a:ext cx="19022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Spatial encoding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gradients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Pulse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sequences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489" y="2260600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23135" y="1608843"/>
            <a:ext cx="20891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 smtClean="0"/>
              <a:t>MR Safety</a:t>
            </a:r>
            <a:endParaRPr lang="it-IT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2293203"/>
            <a:ext cx="236071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Powerful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magnet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Radio frequency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Magnetic field gradients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9229" y="4490151"/>
            <a:ext cx="230505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Structural MRI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33872" y="4534491"/>
            <a:ext cx="2129128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Functional MRI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2707876" y="3087462"/>
            <a:ext cx="792658" cy="53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81343" y="4238885"/>
            <a:ext cx="792162" cy="4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554574" y="2740376"/>
            <a:ext cx="11093" cy="858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402050" y="4923500"/>
            <a:ext cx="2305050" cy="649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dirty="0"/>
              <a:t>Diffusion MRI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00" y="5255991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applications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65668" y="4191000"/>
            <a:ext cx="6332" cy="42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620514" y="3012107"/>
            <a:ext cx="589728" cy="369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4198" y="5686672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Analyses &amp;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05247" y="5326714"/>
            <a:ext cx="293875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Contrast, </a:t>
            </a: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important parameters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Sequences &amp; artifacts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it-IT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600" dirty="0" smtClean="0">
                <a:solidFill>
                  <a:schemeClr val="accent1">
                    <a:lumMod val="50000"/>
                  </a:schemeClr>
                </a:solidFill>
              </a:rPr>
              <a:t>Pre-processing</a:t>
            </a:r>
            <a:endParaRPr lang="it-IT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28600" y="1092847"/>
            <a:ext cx="8610600" cy="206186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Rounded Rectangle 2"/>
          <p:cNvSpPr/>
          <p:nvPr/>
        </p:nvSpPr>
        <p:spPr>
          <a:xfrm rot="20837969">
            <a:off x="63674" y="987989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1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5087" y="4368124"/>
            <a:ext cx="2930383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ounded Rectangle 31"/>
          <p:cNvSpPr/>
          <p:nvPr/>
        </p:nvSpPr>
        <p:spPr>
          <a:xfrm rot="20837969">
            <a:off x="77029" y="3887187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2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24200" y="4724400"/>
            <a:ext cx="2905704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ounded Rectangle 33"/>
          <p:cNvSpPr/>
          <p:nvPr/>
        </p:nvSpPr>
        <p:spPr>
          <a:xfrm>
            <a:off x="3830674" y="441960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3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205246" y="4397384"/>
            <a:ext cx="2888107" cy="1836527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ounded Rectangle 35"/>
          <p:cNvSpPr/>
          <p:nvPr/>
        </p:nvSpPr>
        <p:spPr>
          <a:xfrm rot="563705">
            <a:off x="7616791" y="3925010"/>
            <a:ext cx="1447800" cy="4713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chemeClr val="tx1"/>
                </a:solidFill>
              </a:rPr>
              <a:t>Lecture 4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40" name="Rettangolo 2"/>
          <p:cNvSpPr/>
          <p:nvPr/>
        </p:nvSpPr>
        <p:spPr>
          <a:xfrm>
            <a:off x="0" y="-43655"/>
            <a:ext cx="9159922" cy="669233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600" dirty="0" smtClean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Concept map for lectures</a:t>
            </a:r>
            <a:endParaRPr lang="en-GB" sz="3600" dirty="0">
              <a:solidFill>
                <a:srgbClr val="FFFFFF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37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8158" y="791545"/>
            <a:ext cx="8973442" cy="2431353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angle 38"/>
          <p:cNvSpPr/>
          <p:nvPr/>
        </p:nvSpPr>
        <p:spPr>
          <a:xfrm>
            <a:off x="0" y="3733801"/>
            <a:ext cx="3014953" cy="2895599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angle 40"/>
          <p:cNvSpPr/>
          <p:nvPr/>
        </p:nvSpPr>
        <p:spPr>
          <a:xfrm>
            <a:off x="2967709" y="4314803"/>
            <a:ext cx="3119941" cy="2314597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9" name="Picture 2" descr="http://www.wired.com/wp-content/uploads/2014/07/brain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6722" r="5535" b="10093"/>
          <a:stretch/>
        </p:blipFill>
        <p:spPr bwMode="auto">
          <a:xfrm>
            <a:off x="3213648" y="3241116"/>
            <a:ext cx="1322047" cy="102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isultati immagini per cartoon  mri scann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310" y="3250592"/>
            <a:ext cx="1337386" cy="10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>
            <a:off x="5364163" y="4221163"/>
            <a:ext cx="818923" cy="47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23" descr="Image result for trento map ita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323" y="2390175"/>
            <a:ext cx="1326611" cy="190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1"/>
          <p:cNvSpPr>
            <a:spLocks noChangeArrowheads="1"/>
          </p:cNvSpPr>
          <p:nvPr/>
        </p:nvSpPr>
        <p:spPr bwMode="auto">
          <a:xfrm>
            <a:off x="2590800" y="152400"/>
            <a:ext cx="4032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13317" name="AutoShape 2" descr="Image result for silvio sarubb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600">
              <a:cs typeface="Arial" panose="020B0604020202020204" pitchFamily="34" charset="0"/>
            </a:endParaRPr>
          </a:p>
        </p:txBody>
      </p:sp>
      <p:sp>
        <p:nvSpPr>
          <p:cNvPr id="13318" name="AutoShape 4" descr="Image result for silvio sarubbo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600">
              <a:cs typeface="Arial" panose="020B0604020202020204" pitchFamily="34" charset="0"/>
            </a:endParaRPr>
          </a:p>
        </p:txBody>
      </p:sp>
      <p:sp>
        <p:nvSpPr>
          <p:cNvPr id="13319" name="AutoShape 6" descr="https://i1.rgstatic.net/ii/profile.image/AS%3A272345575194634%401441943653471_l/Silvio_Sarubbo.png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1600">
              <a:cs typeface="Arial" panose="020B0604020202020204" pitchFamily="34" charset="0"/>
            </a:endParaRPr>
          </a:p>
        </p:txBody>
      </p:sp>
      <p:pic>
        <p:nvPicPr>
          <p:cNvPr id="13321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3" t="8084" r="18275" b="53334"/>
          <a:stretch>
            <a:fillRect/>
          </a:stretch>
        </p:blipFill>
        <p:spPr bwMode="auto">
          <a:xfrm>
            <a:off x="4768850" y="1016042"/>
            <a:ext cx="38862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2" descr="G:\My Drive\Conferences\ISMRM\ISMRM-2018-ItalianChapter\Talk &amp; materials\20180411_1138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4411663"/>
            <a:ext cx="3109912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3" name="Rectangle 1"/>
          <p:cNvSpPr>
            <a:spLocks noChangeArrowheads="1"/>
          </p:cNvSpPr>
          <p:nvPr/>
        </p:nvSpPr>
        <p:spPr bwMode="auto">
          <a:xfrm>
            <a:off x="5294313" y="730250"/>
            <a:ext cx="3006725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es-AR" sz="1600">
                <a:solidFill>
                  <a:srgbClr val="000099"/>
                </a:solidFill>
                <a:hlinkClick r:id="rId5"/>
              </a:rPr>
              <a:t>http://r.unitn.it/en/cimec/mri</a:t>
            </a:r>
            <a:r>
              <a:rPr lang="it-IT" altLang="es-AR" sz="1600">
                <a:solidFill>
                  <a:srgbClr val="000099"/>
                </a:solidFill>
              </a:rPr>
              <a:t> 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736600"/>
            <a:ext cx="8229600" cy="15875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25" name="Picture 4" descr="Risultati immagini per moira marizzon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" y="914400"/>
            <a:ext cx="9112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6" name="Shape 248"/>
          <p:cNvSpPr>
            <a:spLocks noChangeArrowheads="1"/>
          </p:cNvSpPr>
          <p:nvPr/>
        </p:nvSpPr>
        <p:spPr bwMode="auto">
          <a:xfrm>
            <a:off x="2038350" y="1804988"/>
            <a:ext cx="98742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Giovanni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Frisoni</a:t>
            </a:r>
            <a:endParaRPr lang="es-AR" altLang="es-AR" sz="1600">
              <a:solidFill>
                <a:srgbClr val="000099"/>
              </a:solidFill>
              <a:cs typeface="Calibri" panose="020F0502020204030204" pitchFamily="34" charset="0"/>
            </a:endParaRPr>
          </a:p>
        </p:txBody>
      </p:sp>
      <p:pic>
        <p:nvPicPr>
          <p:cNvPr id="13327" name="Picture 2" descr="Risultati immagini per giovanni frison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1" t="7825" r="9880" b="12421"/>
          <a:stretch>
            <a:fillRect/>
          </a:stretch>
        </p:blipFill>
        <p:spPr bwMode="auto">
          <a:xfrm>
            <a:off x="2122487" y="977900"/>
            <a:ext cx="871538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8" name="Shape 248"/>
          <p:cNvSpPr>
            <a:spLocks noChangeArrowheads="1"/>
          </p:cNvSpPr>
          <p:nvPr/>
        </p:nvSpPr>
        <p:spPr bwMode="auto">
          <a:xfrm>
            <a:off x="1052512" y="1804988"/>
            <a:ext cx="98742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Moira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Marizzoni</a:t>
            </a:r>
            <a:endParaRPr lang="es-AR" altLang="es-AR" sz="1600">
              <a:solidFill>
                <a:srgbClr val="000099"/>
              </a:solidFill>
              <a:cs typeface="Calibri" panose="020F0502020204030204" pitchFamily="34" charset="0"/>
            </a:endParaRPr>
          </a:p>
        </p:txBody>
      </p:sp>
      <p:pic>
        <p:nvPicPr>
          <p:cNvPr id="1332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93"/>
          <a:stretch>
            <a:fillRect/>
          </a:stretch>
        </p:blipFill>
        <p:spPr bwMode="auto">
          <a:xfrm>
            <a:off x="1081087" y="4016375"/>
            <a:ext cx="8445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0" name="Picture 17" descr="C:\Users\jorge.jovicich\Google Drive\CIMEC\LNIF-MR-Methods-Group\Chiar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3860800"/>
            <a:ext cx="722312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1" name="CasellaDiTesto 59"/>
          <p:cNvSpPr txBox="1">
            <a:spLocks noChangeArrowheads="1"/>
          </p:cNvSpPr>
          <p:nvPr/>
        </p:nvSpPr>
        <p:spPr bwMode="auto">
          <a:xfrm>
            <a:off x="1050925" y="637540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400">
                <a:solidFill>
                  <a:srgbClr val="000099"/>
                </a:solidFill>
              </a:rPr>
              <a:t>L. Novello</a:t>
            </a:r>
          </a:p>
        </p:txBody>
      </p:sp>
      <p:sp>
        <p:nvSpPr>
          <p:cNvPr id="13332" name="CasellaDiTesto 50"/>
          <p:cNvSpPr txBox="1">
            <a:spLocks noChangeArrowheads="1"/>
          </p:cNvSpPr>
          <p:nvPr/>
        </p:nvSpPr>
        <p:spPr bwMode="auto">
          <a:xfrm>
            <a:off x="1925637" y="5003800"/>
            <a:ext cx="998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400">
                <a:solidFill>
                  <a:srgbClr val="000099"/>
                </a:solidFill>
              </a:rPr>
              <a:t>C. Maffei</a:t>
            </a:r>
          </a:p>
        </p:txBody>
      </p:sp>
      <p:sp>
        <p:nvSpPr>
          <p:cNvPr id="13333" name="CasellaDiTesto 51"/>
          <p:cNvSpPr txBox="1">
            <a:spLocks noChangeArrowheads="1"/>
          </p:cNvSpPr>
          <p:nvPr/>
        </p:nvSpPr>
        <p:spPr bwMode="auto">
          <a:xfrm>
            <a:off x="1084262" y="4995863"/>
            <a:ext cx="719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400">
                <a:solidFill>
                  <a:srgbClr val="000099"/>
                </a:solidFill>
              </a:rPr>
              <a:t>D. Zacà</a:t>
            </a:r>
          </a:p>
        </p:txBody>
      </p:sp>
      <p:pic>
        <p:nvPicPr>
          <p:cNvPr id="13334" name="Picture 2" descr="https://scontent-eze1-1.xx.fbcdn.net/v/t1.0-1/c21.21.266.266/309527_2396149755751_1128731938_n.jpg?oh=238126d7966b44a9c7b833cf7139716a&amp;oe=5A6ECB4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1" r="6091" b="26593"/>
          <a:stretch>
            <a:fillRect/>
          </a:stretch>
        </p:blipFill>
        <p:spPr bwMode="auto">
          <a:xfrm>
            <a:off x="2058987" y="5416550"/>
            <a:ext cx="879475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2" descr="Risultati immagini per silvio sarubb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6" t="10175" r="44598" b="48238"/>
          <a:stretch>
            <a:fillRect/>
          </a:stretch>
        </p:blipFill>
        <p:spPr bwMode="auto">
          <a:xfrm>
            <a:off x="3119437" y="914400"/>
            <a:ext cx="7080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6" name="Shape 248"/>
          <p:cNvSpPr>
            <a:spLocks noChangeArrowheads="1"/>
          </p:cNvSpPr>
          <p:nvPr/>
        </p:nvSpPr>
        <p:spPr bwMode="auto">
          <a:xfrm>
            <a:off x="2959100" y="1804988"/>
            <a:ext cx="989012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Silvio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Sarubbo</a:t>
            </a:r>
            <a:endParaRPr lang="es-AR" altLang="es-AR" sz="1600">
              <a:solidFill>
                <a:srgbClr val="000099"/>
              </a:solidFill>
              <a:cs typeface="Calibri" panose="020F0502020204030204" pitchFamily="34" charset="0"/>
            </a:endParaRPr>
          </a:p>
        </p:txBody>
      </p:sp>
      <p:sp>
        <p:nvSpPr>
          <p:cNvPr id="13337" name="CasellaDiTesto 59"/>
          <p:cNvSpPr txBox="1">
            <a:spLocks noChangeArrowheads="1"/>
          </p:cNvSpPr>
          <p:nvPr/>
        </p:nvSpPr>
        <p:spPr bwMode="auto">
          <a:xfrm>
            <a:off x="1879600" y="6372225"/>
            <a:ext cx="1249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400">
                <a:solidFill>
                  <a:srgbClr val="000099"/>
                </a:solidFill>
              </a:rPr>
              <a:t>F. Saviola</a:t>
            </a:r>
          </a:p>
        </p:txBody>
      </p:sp>
      <p:pic>
        <p:nvPicPr>
          <p:cNvPr id="13338" name="Picture 6" descr="foto persona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3"/>
          <a:stretch>
            <a:fillRect/>
          </a:stretch>
        </p:blipFill>
        <p:spPr bwMode="auto">
          <a:xfrm>
            <a:off x="2214562" y="2416175"/>
            <a:ext cx="712788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9" name="Shape 248"/>
          <p:cNvSpPr>
            <a:spLocks noChangeArrowheads="1"/>
          </p:cNvSpPr>
          <p:nvPr/>
        </p:nvSpPr>
        <p:spPr bwMode="auto">
          <a:xfrm>
            <a:off x="1982787" y="3306763"/>
            <a:ext cx="1147763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Valeria d.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Maggiore</a:t>
            </a:r>
            <a:endParaRPr lang="es-AR" altLang="es-AR" sz="1600">
              <a:solidFill>
                <a:srgbClr val="000099"/>
              </a:solidFill>
              <a:cs typeface="Calibri" panose="020F0502020204030204" pitchFamily="34" charset="0"/>
            </a:endParaRPr>
          </a:p>
        </p:txBody>
      </p:sp>
      <p:pic>
        <p:nvPicPr>
          <p:cNvPr id="13340" name="Picture 8" descr="Risultati immagini per florencia jacobacc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2"/>
          <a:stretch>
            <a:fillRect/>
          </a:stretch>
        </p:blipFill>
        <p:spPr bwMode="auto">
          <a:xfrm>
            <a:off x="3079750" y="2436813"/>
            <a:ext cx="842962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1" name="Shape 248"/>
          <p:cNvSpPr>
            <a:spLocks noChangeArrowheads="1"/>
          </p:cNvSpPr>
          <p:nvPr/>
        </p:nvSpPr>
        <p:spPr bwMode="auto">
          <a:xfrm>
            <a:off x="2895600" y="3306763"/>
            <a:ext cx="1147762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Flor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Jacobacci</a:t>
            </a:r>
            <a:endParaRPr lang="es-AR" altLang="es-AR" sz="1600">
              <a:solidFill>
                <a:srgbClr val="000099"/>
              </a:solidFill>
              <a:cs typeface="Calibri" panose="020F0502020204030204" pitchFamily="34" charset="0"/>
            </a:endParaRPr>
          </a:p>
        </p:txBody>
      </p:sp>
      <p:sp>
        <p:nvSpPr>
          <p:cNvPr id="13342" name="Shape 248"/>
          <p:cNvSpPr>
            <a:spLocks noChangeArrowheads="1"/>
          </p:cNvSpPr>
          <p:nvPr/>
        </p:nvSpPr>
        <p:spPr bwMode="auto">
          <a:xfrm>
            <a:off x="990600" y="3328988"/>
            <a:ext cx="104775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Olivier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s-AR" sz="140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Collignon</a:t>
            </a:r>
            <a:endParaRPr lang="es-AR" altLang="es-AR" sz="1600">
              <a:solidFill>
                <a:srgbClr val="000099"/>
              </a:solidFill>
              <a:cs typeface="Calibri" panose="020F0502020204030204" pitchFamily="34" charset="0"/>
            </a:endParaRPr>
          </a:p>
        </p:txBody>
      </p:sp>
      <p:pic>
        <p:nvPicPr>
          <p:cNvPr id="13343" name="Picture 10" descr="Risultati immagini per olivier collign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9" t="-2" r="19086" b="26242"/>
          <a:stretch>
            <a:fillRect/>
          </a:stretch>
        </p:blipFill>
        <p:spPr bwMode="auto">
          <a:xfrm>
            <a:off x="1136650" y="2419350"/>
            <a:ext cx="7588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765175" y="946150"/>
            <a:ext cx="0" cy="2622550"/>
          </a:xfrm>
          <a:prstGeom prst="line">
            <a:avLst/>
          </a:prstGeom>
          <a:ln w="444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74700" y="3984625"/>
            <a:ext cx="0" cy="2622550"/>
          </a:xfrm>
          <a:prstGeom prst="line">
            <a:avLst/>
          </a:prstGeom>
          <a:ln w="44450" cmpd="dbl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46" name="CasellaDiTesto 59"/>
          <p:cNvSpPr txBox="1">
            <a:spLocks noChangeArrowheads="1"/>
          </p:cNvSpPr>
          <p:nvPr/>
        </p:nvSpPr>
        <p:spPr bwMode="auto">
          <a:xfrm>
            <a:off x="2841625" y="635000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400">
                <a:solidFill>
                  <a:srgbClr val="000099"/>
                </a:solidFill>
              </a:rPr>
              <a:t>M. Akinci</a:t>
            </a:r>
          </a:p>
        </p:txBody>
      </p:sp>
      <p:pic>
        <p:nvPicPr>
          <p:cNvPr id="13347" name="Picture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7" y="5397500"/>
            <a:ext cx="85725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8" name="Immagine 10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5" t="44804" r="47633" b="43880"/>
          <a:stretch>
            <a:fillRect/>
          </a:stretch>
        </p:blipFill>
        <p:spPr bwMode="auto">
          <a:xfrm>
            <a:off x="1109662" y="5386388"/>
            <a:ext cx="877888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9" name="CasellaDiTesto 1039"/>
          <p:cNvSpPr txBox="1">
            <a:spLocks noChangeArrowheads="1"/>
          </p:cNvSpPr>
          <p:nvPr/>
        </p:nvSpPr>
        <p:spPr bwMode="auto">
          <a:xfrm>
            <a:off x="2949575" y="5008563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400" dirty="0">
                <a:solidFill>
                  <a:srgbClr val="000099"/>
                </a:solidFill>
              </a:rPr>
              <a:t>V. Iacovella</a:t>
            </a:r>
          </a:p>
        </p:txBody>
      </p:sp>
      <p:pic>
        <p:nvPicPr>
          <p:cNvPr id="13350" name="Picture 2" descr="Risultati immagini per vittorio iacovella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25" y="3975100"/>
            <a:ext cx="968375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51" name="CasellaDiTesto 1039"/>
          <p:cNvSpPr txBox="1">
            <a:spLocks noChangeArrowheads="1"/>
          </p:cNvSpPr>
          <p:nvPr/>
        </p:nvSpPr>
        <p:spPr bwMode="auto">
          <a:xfrm>
            <a:off x="3892218" y="6378895"/>
            <a:ext cx="112553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400" dirty="0">
                <a:solidFill>
                  <a:srgbClr val="000099"/>
                </a:solidFill>
              </a:rPr>
              <a:t>S. Tambalo</a:t>
            </a:r>
          </a:p>
        </p:txBody>
      </p:sp>
      <p:pic>
        <p:nvPicPr>
          <p:cNvPr id="13352" name="Picture 2" descr="Risultati immagini per stefano tambalo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71" y="5434012"/>
            <a:ext cx="93821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53" name="Rounded Rectangle 7"/>
          <p:cNvSpPr>
            <a:spLocks noChangeArrowheads="1"/>
          </p:cNvSpPr>
          <p:nvPr/>
        </p:nvSpPr>
        <p:spPr bwMode="auto">
          <a:xfrm rot="-1756131">
            <a:off x="82550" y="2212975"/>
            <a:ext cx="1098550" cy="4429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es-AR" sz="1000"/>
              <a:t>Collaborators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es-AR" sz="1000"/>
              <a:t>include</a:t>
            </a:r>
            <a:endParaRPr lang="es-AR" altLang="es-AR" sz="1000"/>
          </a:p>
        </p:txBody>
      </p:sp>
      <p:sp>
        <p:nvSpPr>
          <p:cNvPr id="13354" name="Rounded Rectangle 51"/>
          <p:cNvSpPr>
            <a:spLocks noChangeArrowheads="1"/>
          </p:cNvSpPr>
          <p:nvPr/>
        </p:nvSpPr>
        <p:spPr bwMode="auto">
          <a:xfrm rot="19843869">
            <a:off x="15672" y="5309393"/>
            <a:ext cx="1169988" cy="442913"/>
          </a:xfrm>
          <a:prstGeom prst="roundRect">
            <a:avLst>
              <a:gd name="adj" fmla="val 16667"/>
            </a:avLst>
          </a:prstGeom>
          <a:solidFill>
            <a:srgbClr val="FF99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t-IT" altLang="es-AR" sz="1000">
                <a:solidFill>
                  <a:srgbClr val="000099"/>
                </a:solidFill>
              </a:rPr>
              <a:t>Current /recent lab include</a:t>
            </a:r>
          </a:p>
        </p:txBody>
      </p:sp>
      <p:sp>
        <p:nvSpPr>
          <p:cNvPr id="45" name="CasellaDiTesto 1039"/>
          <p:cNvSpPr txBox="1">
            <a:spLocks noChangeArrowheads="1"/>
          </p:cNvSpPr>
          <p:nvPr/>
        </p:nvSpPr>
        <p:spPr bwMode="auto">
          <a:xfrm>
            <a:off x="4108031" y="4981158"/>
            <a:ext cx="8226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it-IT" altLang="es-AR" sz="1400" dirty="0" smtClean="0">
                <a:solidFill>
                  <a:srgbClr val="000099"/>
                </a:solidFill>
              </a:rPr>
              <a:t>N. Pace</a:t>
            </a:r>
            <a:endParaRPr lang="it-IT" altLang="es-AR" sz="1400" dirty="0">
              <a:solidFill>
                <a:srgbClr val="000099"/>
              </a:solidFill>
            </a:endParaRPr>
          </a:p>
        </p:txBody>
      </p:sp>
      <p:pic>
        <p:nvPicPr>
          <p:cNvPr id="13320" name="Picture 19" descr="\\cimec-storage2\public\lnif-public\LNIF_Photos\2016-10-12 CIMeC\_GIO3321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77"/>
          <a:stretch>
            <a:fillRect/>
          </a:stretch>
        </p:blipFill>
        <p:spPr bwMode="auto">
          <a:xfrm>
            <a:off x="4768850" y="2395522"/>
            <a:ext cx="241935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47027" y="4056063"/>
            <a:ext cx="902186" cy="9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1524000"/>
            <a:ext cx="6019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cap="all" dirty="0" smtClean="0">
                <a:solidFill>
                  <a:srgbClr val="555555"/>
                </a:solidFill>
                <a:latin typeface="Roboto"/>
              </a:rPr>
              <a:t>Tonight (</a:t>
            </a:r>
            <a:r>
              <a:rPr lang="es-AR" sz="2400" dirty="0">
                <a:hlinkClick r:id="rId2"/>
              </a:rPr>
              <a:t>http://</a:t>
            </a:r>
            <a:r>
              <a:rPr lang="es-AR" sz="2400" dirty="0" smtClean="0">
                <a:hlinkClick r:id="rId2"/>
              </a:rPr>
              <a:t>www.milonga.be</a:t>
            </a:r>
            <a:r>
              <a:rPr lang="es-AR" sz="2400" dirty="0" smtClean="0"/>
              <a:t>)</a:t>
            </a:r>
            <a:endParaRPr lang="es-AR" sz="2400" b="1" cap="all" dirty="0" smtClean="0">
              <a:solidFill>
                <a:srgbClr val="555555"/>
              </a:solidFill>
              <a:latin typeface="Roboto"/>
            </a:endParaRPr>
          </a:p>
          <a:p>
            <a:endParaRPr lang="es-AR" sz="2400" cap="all" dirty="0">
              <a:solidFill>
                <a:srgbClr val="555555"/>
              </a:solidFill>
              <a:latin typeface="Roboto"/>
            </a:endParaRPr>
          </a:p>
          <a:p>
            <a:r>
              <a:rPr lang="es-AR" sz="2400" cap="all" dirty="0" smtClean="0">
                <a:solidFill>
                  <a:srgbClr val="333333"/>
                </a:solidFill>
                <a:latin typeface="Roboto"/>
              </a:rPr>
              <a:t>TANGO </a:t>
            </a:r>
            <a:r>
              <a:rPr lang="es-AR" sz="2400" cap="all" dirty="0">
                <a:solidFill>
                  <a:srgbClr val="333333"/>
                </a:solidFill>
                <a:latin typeface="Roboto"/>
              </a:rPr>
              <a:t>BAR</a:t>
            </a:r>
          </a:p>
          <a:p>
            <a:r>
              <a:rPr lang="es-AR" sz="2400" dirty="0">
                <a:solidFill>
                  <a:srgbClr val="333333"/>
                </a:solidFill>
                <a:latin typeface="Roboto"/>
              </a:rPr>
              <a:t>21:30 - 02:00</a:t>
            </a:r>
            <a:br>
              <a:rPr lang="es-AR" sz="2400" dirty="0">
                <a:solidFill>
                  <a:srgbClr val="333333"/>
                </a:solidFill>
                <a:latin typeface="Roboto"/>
              </a:rPr>
            </a:br>
            <a:endParaRPr lang="es-AR" sz="2400" dirty="0">
              <a:solidFill>
                <a:srgbClr val="333333"/>
              </a:solidFill>
              <a:latin typeface="Roboto"/>
            </a:endParaRPr>
          </a:p>
          <a:p>
            <a:r>
              <a:rPr lang="es-AR" sz="2400" dirty="0">
                <a:solidFill>
                  <a:srgbClr val="333333"/>
                </a:solidFill>
                <a:latin typeface="Roboto"/>
              </a:rPr>
              <a:t>Rue de </a:t>
            </a:r>
            <a:r>
              <a:rPr lang="es-AR" sz="2400" dirty="0" err="1">
                <a:solidFill>
                  <a:srgbClr val="333333"/>
                </a:solidFill>
                <a:latin typeface="Roboto"/>
              </a:rPr>
              <a:t>Dublin</a:t>
            </a:r>
            <a:r>
              <a:rPr lang="es-AR" sz="2400" dirty="0">
                <a:solidFill>
                  <a:srgbClr val="333333"/>
                </a:solidFill>
                <a:latin typeface="Roboto"/>
              </a:rPr>
              <a:t> 13, 1050 </a:t>
            </a:r>
            <a:r>
              <a:rPr lang="es-AR" sz="2400" dirty="0" err="1">
                <a:solidFill>
                  <a:srgbClr val="333333"/>
                </a:solidFill>
                <a:latin typeface="Roboto"/>
              </a:rPr>
              <a:t>Ixelles</a:t>
            </a:r>
            <a:r>
              <a:rPr lang="es-AR" sz="2400" dirty="0">
                <a:solidFill>
                  <a:srgbClr val="333333"/>
                </a:solidFill>
                <a:latin typeface="Roboto"/>
              </a:rPr>
              <a:t>, </a:t>
            </a:r>
            <a:r>
              <a:rPr lang="es-AR" sz="2400" dirty="0" err="1">
                <a:solidFill>
                  <a:srgbClr val="333333"/>
                </a:solidFill>
                <a:latin typeface="Roboto"/>
              </a:rPr>
              <a:t>Belgium</a:t>
            </a:r>
            <a:r>
              <a:rPr lang="es-AR" sz="2400" dirty="0">
                <a:solidFill>
                  <a:srgbClr val="333333"/>
                </a:solidFill>
                <a:latin typeface="Roboto"/>
              </a:rPr>
              <a:t/>
            </a:r>
            <a:br>
              <a:rPr lang="es-AR" sz="2400" dirty="0">
                <a:solidFill>
                  <a:srgbClr val="333333"/>
                </a:solidFill>
                <a:latin typeface="Roboto"/>
              </a:rPr>
            </a:br>
            <a:r>
              <a:rPr lang="es-AR" sz="2400" dirty="0">
                <a:solidFill>
                  <a:srgbClr val="777777"/>
                </a:solidFill>
                <a:latin typeface="Roboto"/>
              </a:rPr>
              <a:t>MILONGA</a:t>
            </a:r>
            <a:r>
              <a:rPr lang="es-AR" sz="2400" dirty="0">
                <a:solidFill>
                  <a:srgbClr val="333333"/>
                </a:solidFill>
                <a:latin typeface="Roboto"/>
              </a:rPr>
              <a:t> </a:t>
            </a:r>
            <a:r>
              <a:rPr lang="es-AR" sz="2400" dirty="0">
                <a:solidFill>
                  <a:srgbClr val="777777"/>
                </a:solidFill>
                <a:latin typeface="Roboto"/>
              </a:rPr>
              <a:t>BRUSSELS</a:t>
            </a:r>
            <a:endParaRPr lang="es-AR" sz="2400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8006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5756704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29210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30000"/>
              </a:lnSpc>
              <a:defRPr/>
            </a:pPr>
            <a:endParaRPr lang="en-US" altLang="it-IT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130000"/>
              </a:lnSpc>
              <a:buFontTx/>
              <a:buChar char="•"/>
              <a:defRPr/>
            </a:pPr>
            <a:r>
              <a:rPr lang="en-US" altLang="it-IT" dirty="0" smtClean="0">
                <a:solidFill>
                  <a:schemeClr val="tx2"/>
                </a:solidFill>
              </a:rPr>
              <a:t> </a:t>
            </a:r>
            <a:r>
              <a:rPr lang="en-US" altLang="it-IT" u="sng" dirty="0" smtClean="0">
                <a:solidFill>
                  <a:schemeClr val="tx2"/>
                </a:solidFill>
              </a:rPr>
              <a:t>Each red blood cell</a:t>
            </a:r>
            <a:r>
              <a:rPr lang="en-US" altLang="it-IT" dirty="0" smtClean="0">
                <a:solidFill>
                  <a:schemeClr val="tx2"/>
                </a:solidFill>
              </a:rPr>
              <a:t>: about 250 million </a:t>
            </a:r>
            <a:r>
              <a:rPr lang="en-US" altLang="it-IT" dirty="0" err="1" smtClean="0">
                <a:solidFill>
                  <a:schemeClr val="tx2"/>
                </a:solidFill>
              </a:rPr>
              <a:t>Hb</a:t>
            </a:r>
            <a:r>
              <a:rPr lang="en-US" altLang="it-IT" dirty="0" smtClean="0">
                <a:solidFill>
                  <a:schemeClr val="tx2"/>
                </a:solidFill>
              </a:rPr>
              <a:t> molecules</a:t>
            </a:r>
          </a:p>
          <a:p>
            <a:pPr eaLnBrk="1" hangingPunct="1">
              <a:lnSpc>
                <a:spcPct val="110000"/>
              </a:lnSpc>
              <a:defRPr/>
            </a:pPr>
            <a:endParaRPr lang="en-US" altLang="it-IT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170000"/>
              </a:lnSpc>
              <a:buFontTx/>
              <a:buChar char="•"/>
              <a:defRPr/>
            </a:pPr>
            <a:r>
              <a:rPr lang="en-US" altLang="it-IT" dirty="0" smtClean="0">
                <a:solidFill>
                  <a:schemeClr val="tx2"/>
                </a:solidFill>
              </a:rPr>
              <a:t> </a:t>
            </a:r>
            <a:r>
              <a:rPr lang="en-US" altLang="it-IT" u="sng" dirty="0" smtClean="0">
                <a:solidFill>
                  <a:schemeClr val="tx2"/>
                </a:solidFill>
              </a:rPr>
              <a:t>Function</a:t>
            </a:r>
            <a:r>
              <a:rPr lang="en-US" altLang="it-IT" dirty="0" smtClean="0">
                <a:solidFill>
                  <a:schemeClr val="tx2"/>
                </a:solidFill>
              </a:rPr>
              <a:t>: transport of ‘goods’ and ‘wastes’</a:t>
            </a:r>
          </a:p>
          <a:p>
            <a:pPr marL="577850" lvl="1" indent="-285750" eaLnBrk="1" hangingPunct="1">
              <a:buFont typeface="Courier New" pitchFamily="49" charset="0"/>
              <a:buChar char="o"/>
              <a:defRPr/>
            </a:pPr>
            <a:r>
              <a:rPr lang="en-US" altLang="it-IT" sz="1600" dirty="0" smtClean="0">
                <a:solidFill>
                  <a:schemeClr val="tx2"/>
                </a:solidFill>
              </a:rPr>
              <a:t> carries O</a:t>
            </a:r>
            <a:r>
              <a:rPr lang="en-US" altLang="it-IT" sz="1600" baseline="-25000" dirty="0" smtClean="0">
                <a:solidFill>
                  <a:schemeClr val="tx2"/>
                </a:solidFill>
              </a:rPr>
              <a:t>2</a:t>
            </a:r>
            <a:r>
              <a:rPr lang="en-US" altLang="it-IT" sz="1600" dirty="0" smtClean="0">
                <a:solidFill>
                  <a:schemeClr val="tx2"/>
                </a:solidFill>
              </a:rPr>
              <a:t> to tissue and CO</a:t>
            </a:r>
            <a:r>
              <a:rPr lang="en-US" altLang="it-IT" sz="1600" baseline="-25000" dirty="0" smtClean="0">
                <a:solidFill>
                  <a:schemeClr val="tx2"/>
                </a:solidFill>
              </a:rPr>
              <a:t>2</a:t>
            </a:r>
            <a:r>
              <a:rPr lang="en-US" altLang="it-IT" sz="1600" dirty="0" smtClean="0">
                <a:solidFill>
                  <a:schemeClr val="tx2"/>
                </a:solidFill>
              </a:rPr>
              <a:t> away from tissue</a:t>
            </a:r>
          </a:p>
          <a:p>
            <a:pPr marL="577850" lvl="1" indent="-285750" eaLnBrk="1" hangingPunct="1">
              <a:buFont typeface="Courier New" pitchFamily="49" charset="0"/>
              <a:buChar char="o"/>
              <a:defRPr/>
            </a:pPr>
            <a:r>
              <a:rPr lang="en-US" altLang="it-IT" sz="1600" dirty="0" smtClean="0">
                <a:solidFill>
                  <a:schemeClr val="tx2"/>
                </a:solidFill>
              </a:rPr>
              <a:t> one </a:t>
            </a:r>
            <a:r>
              <a:rPr lang="en-US" altLang="it-IT" sz="1600" dirty="0" err="1" smtClean="0">
                <a:solidFill>
                  <a:schemeClr val="tx2"/>
                </a:solidFill>
              </a:rPr>
              <a:t>Hb</a:t>
            </a:r>
            <a:r>
              <a:rPr lang="en-US" altLang="it-IT" sz="1600" dirty="0" smtClean="0">
                <a:solidFill>
                  <a:schemeClr val="tx2"/>
                </a:solidFill>
              </a:rPr>
              <a:t> molecule can carry up to 4 atoms of O</a:t>
            </a:r>
            <a:r>
              <a:rPr lang="en-US" altLang="it-IT" sz="1600" baseline="-25000" dirty="0" smtClean="0">
                <a:solidFill>
                  <a:schemeClr val="tx2"/>
                </a:solidFill>
              </a:rPr>
              <a:t>2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it-IT" baseline="-25000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Char char="•"/>
              <a:defRPr/>
            </a:pPr>
            <a:r>
              <a:rPr lang="en-US" altLang="it-IT" baseline="-25000" dirty="0" smtClean="0">
                <a:solidFill>
                  <a:schemeClr val="tx2"/>
                </a:solidFill>
              </a:rPr>
              <a:t> </a:t>
            </a:r>
            <a:r>
              <a:rPr lang="en-US" altLang="it-IT" u="sng" dirty="0" smtClean="0">
                <a:solidFill>
                  <a:schemeClr val="tx2"/>
                </a:solidFill>
              </a:rPr>
              <a:t>Hemoglobin molecule structure</a:t>
            </a:r>
            <a:r>
              <a:rPr lang="en-US" altLang="it-IT" dirty="0" smtClean="0">
                <a:solidFill>
                  <a:schemeClr val="tx2"/>
                </a:solidFill>
              </a:rPr>
              <a:t>: </a:t>
            </a:r>
          </a:p>
          <a:p>
            <a:pPr marL="630238" indent="-361950">
              <a:buFont typeface="Courier New" pitchFamily="49" charset="0"/>
              <a:buChar char="o"/>
              <a:defRPr/>
            </a:pPr>
            <a:r>
              <a:rPr lang="en-US" altLang="it-IT" sz="1600" dirty="0" smtClean="0">
                <a:solidFill>
                  <a:schemeClr val="tx2"/>
                </a:solidFill>
                <a:latin typeface="Arial" pitchFamily="34" charset="0"/>
              </a:rPr>
              <a:t>four protein globin chains</a:t>
            </a:r>
          </a:p>
          <a:p>
            <a:pPr marL="630238" indent="-361950">
              <a:buFont typeface="Courier New" pitchFamily="49" charset="0"/>
              <a:buChar char="o"/>
              <a:defRPr/>
            </a:pPr>
            <a:r>
              <a:rPr lang="en-US" altLang="it-IT" sz="1600" dirty="0" smtClean="0">
                <a:solidFill>
                  <a:schemeClr val="tx2"/>
                </a:solidFill>
                <a:latin typeface="Arial" pitchFamily="34" charset="0"/>
              </a:rPr>
              <a:t>each globin chain contains a </a:t>
            </a:r>
            <a:r>
              <a:rPr lang="en-US" altLang="it-IT" sz="1600" dirty="0" err="1" smtClean="0">
                <a:solidFill>
                  <a:schemeClr val="tx2"/>
                </a:solidFill>
                <a:latin typeface="Arial" pitchFamily="34" charset="0"/>
              </a:rPr>
              <a:t>heme</a:t>
            </a:r>
            <a:r>
              <a:rPr lang="en-US" altLang="it-IT" sz="1600" dirty="0" smtClean="0">
                <a:solidFill>
                  <a:schemeClr val="tx2"/>
                </a:solidFill>
                <a:latin typeface="Arial" pitchFamily="34" charset="0"/>
              </a:rPr>
              <a:t> group</a:t>
            </a:r>
          </a:p>
          <a:p>
            <a:pPr marL="630238" indent="-361950">
              <a:buFont typeface="Courier New" pitchFamily="49" charset="0"/>
              <a:buChar char="o"/>
              <a:defRPr/>
            </a:pPr>
            <a:r>
              <a:rPr lang="en-US" altLang="it-IT" sz="1600" dirty="0" smtClean="0">
                <a:solidFill>
                  <a:schemeClr val="tx2"/>
                </a:solidFill>
                <a:latin typeface="Arial" pitchFamily="34" charset="0"/>
              </a:rPr>
              <a:t>at center of each </a:t>
            </a:r>
            <a:r>
              <a:rPr lang="en-US" altLang="it-IT" sz="1600" dirty="0" err="1" smtClean="0">
                <a:solidFill>
                  <a:schemeClr val="tx2"/>
                </a:solidFill>
                <a:latin typeface="Arial" pitchFamily="34" charset="0"/>
              </a:rPr>
              <a:t>heme</a:t>
            </a:r>
            <a:r>
              <a:rPr lang="en-US" altLang="it-IT" sz="1600" dirty="0" smtClean="0">
                <a:solidFill>
                  <a:schemeClr val="tx2"/>
                </a:solidFill>
                <a:latin typeface="Arial" pitchFamily="34" charset="0"/>
              </a:rPr>
              <a:t> group is an iron atom (Fe)</a:t>
            </a:r>
          </a:p>
          <a:p>
            <a:pPr marL="630238" indent="-361950">
              <a:buFont typeface="Courier New" pitchFamily="49" charset="0"/>
              <a:buChar char="o"/>
              <a:defRPr/>
            </a:pPr>
            <a:r>
              <a:rPr lang="en-US" altLang="it-IT" sz="1600" dirty="0" smtClean="0">
                <a:solidFill>
                  <a:schemeClr val="tx2"/>
                </a:solidFill>
                <a:latin typeface="Arial" pitchFamily="34" charset="0"/>
              </a:rPr>
              <a:t>each </a:t>
            </a:r>
            <a:r>
              <a:rPr lang="en-US" altLang="it-IT" sz="1600" dirty="0" err="1" smtClean="0">
                <a:solidFill>
                  <a:schemeClr val="tx2"/>
                </a:solidFill>
                <a:latin typeface="Arial" pitchFamily="34" charset="0"/>
              </a:rPr>
              <a:t>heme</a:t>
            </a:r>
            <a:r>
              <a:rPr lang="en-US" altLang="it-IT" sz="1600" dirty="0" smtClean="0">
                <a:solidFill>
                  <a:schemeClr val="tx2"/>
                </a:solidFill>
                <a:latin typeface="Arial" pitchFamily="34" charset="0"/>
              </a:rPr>
              <a:t> group can attach an oxygen atom (O</a:t>
            </a:r>
            <a:r>
              <a:rPr lang="en-US" altLang="it-IT" sz="1600" baseline="-25000" dirty="0" smtClean="0">
                <a:solidFill>
                  <a:schemeClr val="tx2"/>
                </a:solidFill>
                <a:latin typeface="Arial" pitchFamily="34" charset="0"/>
              </a:rPr>
              <a:t>2</a:t>
            </a:r>
            <a:r>
              <a:rPr lang="en-US" altLang="it-IT" sz="1600" dirty="0" smtClean="0">
                <a:solidFill>
                  <a:schemeClr val="tx2"/>
                </a:solidFill>
                <a:latin typeface="Arial" pitchFamily="34" charset="0"/>
              </a:rPr>
              <a:t>)</a:t>
            </a:r>
            <a:endParaRPr lang="en-US" altLang="it-IT" dirty="0" smtClean="0">
              <a:solidFill>
                <a:schemeClr val="tx2"/>
              </a:solidFill>
            </a:endParaRPr>
          </a:p>
          <a:p>
            <a:pPr eaLnBrk="1" hangingPunct="1">
              <a:lnSpc>
                <a:spcPct val="170000"/>
              </a:lnSpc>
              <a:buFontTx/>
              <a:buChar char="•"/>
              <a:defRPr/>
            </a:pPr>
            <a:r>
              <a:rPr lang="en-US" altLang="it-IT" dirty="0" smtClean="0">
                <a:solidFill>
                  <a:schemeClr val="tx2"/>
                </a:solidFill>
              </a:rPr>
              <a:t> </a:t>
            </a:r>
            <a:r>
              <a:rPr lang="en-US" altLang="it-IT" u="sng" dirty="0" smtClean="0">
                <a:solidFill>
                  <a:schemeClr val="tx2"/>
                </a:solidFill>
              </a:rPr>
              <a:t>Hemoglobin molecule states</a:t>
            </a:r>
          </a:p>
          <a:p>
            <a:pPr marL="635000" lvl="1" indent="-342900" eaLnBrk="1" hangingPunct="1">
              <a:buFont typeface="Courier New" pitchFamily="49" charset="0"/>
              <a:buChar char="o"/>
              <a:defRPr/>
            </a:pPr>
            <a:r>
              <a:rPr lang="en-US" altLang="it-IT" dirty="0" smtClean="0">
                <a:solidFill>
                  <a:schemeClr val="tx2"/>
                </a:solidFill>
              </a:rPr>
              <a:t> Oxy-</a:t>
            </a:r>
            <a:r>
              <a:rPr lang="en-US" altLang="it-IT" dirty="0" err="1" smtClean="0">
                <a:solidFill>
                  <a:schemeClr val="tx2"/>
                </a:solidFill>
              </a:rPr>
              <a:t>hemoglogbin</a:t>
            </a:r>
            <a:endParaRPr lang="en-US" altLang="it-IT" dirty="0" smtClean="0">
              <a:solidFill>
                <a:schemeClr val="tx2"/>
              </a:solidFill>
            </a:endParaRPr>
          </a:p>
          <a:p>
            <a:pPr marL="635000" lvl="1" indent="-342900" eaLnBrk="1" hangingPunct="1">
              <a:buFont typeface="Courier New" pitchFamily="49" charset="0"/>
              <a:buChar char="o"/>
              <a:defRPr/>
            </a:pPr>
            <a:r>
              <a:rPr lang="en-US" altLang="it-IT" dirty="0" smtClean="0">
                <a:solidFill>
                  <a:schemeClr val="tx2"/>
                </a:solidFill>
              </a:rPr>
              <a:t> </a:t>
            </a:r>
            <a:r>
              <a:rPr lang="en-US" altLang="it-IT" dirty="0" err="1" smtClean="0">
                <a:solidFill>
                  <a:schemeClr val="tx2"/>
                </a:solidFill>
              </a:rPr>
              <a:t>Deoxy</a:t>
            </a:r>
            <a:r>
              <a:rPr lang="en-US" altLang="it-IT" dirty="0" smtClean="0">
                <a:solidFill>
                  <a:schemeClr val="tx2"/>
                </a:solidFill>
              </a:rPr>
              <a:t>-hemoglobin</a:t>
            </a:r>
            <a:endParaRPr lang="en-US" altLang="it-IT" dirty="0" smtClean="0">
              <a:solidFill>
                <a:schemeClr val="tx2"/>
              </a:solidFill>
            </a:endParaRP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5018088" y="5765799"/>
            <a:ext cx="41259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</a:rPr>
              <a:t>Source</a:t>
            </a:r>
            <a:r>
              <a:rPr lang="en-US" altLang="it-IT" sz="1200" i="1">
                <a:latin typeface="Arial" panose="020B0604020202020204" pitchFamily="34" charset="0"/>
              </a:rPr>
              <a:t>: </a:t>
            </a:r>
            <a:r>
              <a:rPr lang="en-CA" altLang="en-US" sz="1200" i="1">
                <a:latin typeface="Arial" panose="020B0604020202020204" pitchFamily="34" charset="0"/>
                <a:hlinkClick r:id="rId2"/>
              </a:rPr>
              <a:t>http://wsrv.clas.virginia.edu/~rjh9u/hemoglob.html</a:t>
            </a:r>
            <a:r>
              <a:rPr lang="en-US" altLang="en-US" sz="1200" i="1">
                <a:latin typeface="Arial" panose="020B0604020202020204" pitchFamily="34" charset="0"/>
              </a:rPr>
              <a:t>,</a:t>
            </a:r>
            <a:endParaRPr lang="en-CA" altLang="en-US" sz="1200" i="1">
              <a:latin typeface="Arial" panose="020B0604020202020204" pitchFamily="34" charset="0"/>
            </a:endParaRPr>
          </a:p>
        </p:txBody>
      </p:sp>
      <p:pic>
        <p:nvPicPr>
          <p:cNvPr id="27653" name="Picture 5" descr="hemoglob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597149"/>
            <a:ext cx="3671888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882649"/>
            <a:ext cx="2519363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2800" b="1" dirty="0" smtClean="0">
                <a:solidFill>
                  <a:schemeClr val="bg1"/>
                </a:solidFill>
              </a:rPr>
              <a:t>Energy taxi: hemoglobin (Hb)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0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94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2624138"/>
            <a:ext cx="5073650" cy="3678237"/>
          </a:xfrm>
          <a:prstGeom prst="rect">
            <a:avLst/>
          </a:prstGeom>
          <a:noFill/>
          <a:ln w="38100">
            <a:solidFill>
              <a:srgbClr val="0F005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5211763" y="6008688"/>
            <a:ext cx="20970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 i="1">
                <a:solidFill>
                  <a:schemeClr val="bg1"/>
                </a:solidFill>
                <a:latin typeface="Arial" panose="020B0604020202020204" pitchFamily="34" charset="0"/>
              </a:rPr>
              <a:t>Source: Menon &amp; Kim, TICS</a:t>
            </a: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86188"/>
            <a:ext cx="27432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 descr="Ono_vessels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3173413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304800" y="2971800"/>
            <a:ext cx="1295400" cy="838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1524000" y="2971800"/>
            <a:ext cx="1524000" cy="838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1524000" y="2971800"/>
            <a:ext cx="76200" cy="76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6300788" y="6583363"/>
            <a:ext cx="22367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1200" i="1">
                <a:solidFill>
                  <a:schemeClr val="bg2"/>
                </a:solidFill>
                <a:latin typeface="Arial" panose="020B0604020202020204" pitchFamily="34" charset="0"/>
              </a:rPr>
              <a:t>Slide courtesy of Jody Culham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3848100" y="1009650"/>
            <a:ext cx="47926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it-IT" altLang="it-IT" sz="2400" dirty="0"/>
              <a:t> Brain weight: 2% of body weight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2400" dirty="0"/>
              <a:t> Brain energy budget: </a:t>
            </a:r>
            <a:r>
              <a:rPr lang="en-US" altLang="it-IT" sz="2400" dirty="0"/>
              <a:t>~20% of body</a:t>
            </a:r>
          </a:p>
          <a:p>
            <a:pPr eaLnBrk="1" hangingPunct="1">
              <a:spcBef>
                <a:spcPct val="0"/>
              </a:spcBef>
            </a:pPr>
            <a:r>
              <a:rPr lang="it-IT" altLang="it-IT" sz="2400" dirty="0"/>
              <a:t> Very efficient irrigation system</a:t>
            </a:r>
            <a:endParaRPr lang="en-US" altLang="it-IT" sz="2400" dirty="0"/>
          </a:p>
        </p:txBody>
      </p:sp>
      <p:sp>
        <p:nvSpPr>
          <p:cNvPr id="17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2800" b="1" dirty="0" smtClean="0">
                <a:solidFill>
                  <a:schemeClr val="bg1"/>
                </a:solidFill>
              </a:rPr>
              <a:t>Brain vasculature &amp; hemodynamic response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9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82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625475" y="2170113"/>
            <a:ext cx="2433638" cy="1771650"/>
            <a:chOff x="397" y="810"/>
            <a:chExt cx="1533" cy="1116"/>
          </a:xfrm>
        </p:grpSpPr>
        <p:grpSp>
          <p:nvGrpSpPr>
            <p:cNvPr id="33900" name="Group 4"/>
            <p:cNvGrpSpPr>
              <a:grpSpLocks/>
            </p:cNvGrpSpPr>
            <p:nvPr/>
          </p:nvGrpSpPr>
          <p:grpSpPr bwMode="auto">
            <a:xfrm>
              <a:off x="397" y="810"/>
              <a:ext cx="1355" cy="1116"/>
              <a:chOff x="528" y="1584"/>
              <a:chExt cx="1440" cy="1152"/>
            </a:xfrm>
          </p:grpSpPr>
          <p:sp>
            <p:nvSpPr>
              <p:cNvPr id="33924" name="Freeform 5"/>
              <p:cNvSpPr>
                <a:spLocks/>
              </p:cNvSpPr>
              <p:nvPr/>
            </p:nvSpPr>
            <p:spPr bwMode="auto">
              <a:xfrm>
                <a:off x="528" y="1584"/>
                <a:ext cx="1440" cy="432"/>
              </a:xfrm>
              <a:custGeom>
                <a:avLst/>
                <a:gdLst>
                  <a:gd name="T0" fmla="*/ 0 w 1440"/>
                  <a:gd name="T1" fmla="*/ 432 h 432"/>
                  <a:gd name="T2" fmla="*/ 864 w 1440"/>
                  <a:gd name="T3" fmla="*/ 432 h 432"/>
                  <a:gd name="T4" fmla="*/ 1440 w 1440"/>
                  <a:gd name="T5" fmla="*/ 0 h 432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432"/>
                  <a:gd name="T11" fmla="*/ 1440 w 1440"/>
                  <a:gd name="T12" fmla="*/ 432 h 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432">
                    <a:moveTo>
                      <a:pt x="0" y="432"/>
                    </a:moveTo>
                    <a:lnTo>
                      <a:pt x="864" y="432"/>
                    </a:lnTo>
                    <a:lnTo>
                      <a:pt x="1440" y="0"/>
                    </a:lnTo>
                  </a:path>
                </a:pathLst>
              </a:custGeom>
              <a:noFill/>
              <a:ln w="127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3925" name="Line 6"/>
              <p:cNvSpPr>
                <a:spLocks noChangeShapeType="1"/>
              </p:cNvSpPr>
              <p:nvPr/>
            </p:nvSpPr>
            <p:spPr bwMode="auto">
              <a:xfrm flipV="1">
                <a:off x="1584" y="1872"/>
                <a:ext cx="384" cy="288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3926" name="Freeform 7"/>
              <p:cNvSpPr>
                <a:spLocks/>
              </p:cNvSpPr>
              <p:nvPr/>
            </p:nvSpPr>
            <p:spPr bwMode="auto">
              <a:xfrm flipV="1">
                <a:off x="528" y="2304"/>
                <a:ext cx="1440" cy="432"/>
              </a:xfrm>
              <a:custGeom>
                <a:avLst/>
                <a:gdLst>
                  <a:gd name="T0" fmla="*/ 0 w 1440"/>
                  <a:gd name="T1" fmla="*/ 432 h 432"/>
                  <a:gd name="T2" fmla="*/ 864 w 1440"/>
                  <a:gd name="T3" fmla="*/ 432 h 432"/>
                  <a:gd name="T4" fmla="*/ 1440 w 1440"/>
                  <a:gd name="T5" fmla="*/ 0 h 432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432"/>
                  <a:gd name="T11" fmla="*/ 1440 w 1440"/>
                  <a:gd name="T12" fmla="*/ 432 h 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432">
                    <a:moveTo>
                      <a:pt x="0" y="432"/>
                    </a:moveTo>
                    <a:lnTo>
                      <a:pt x="864" y="432"/>
                    </a:lnTo>
                    <a:lnTo>
                      <a:pt x="1440" y="0"/>
                    </a:lnTo>
                  </a:path>
                </a:pathLst>
              </a:custGeom>
              <a:noFill/>
              <a:ln w="127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3927" name="Line 8"/>
              <p:cNvSpPr>
                <a:spLocks noChangeShapeType="1"/>
              </p:cNvSpPr>
              <p:nvPr/>
            </p:nvSpPr>
            <p:spPr bwMode="auto">
              <a:xfrm>
                <a:off x="1584" y="2160"/>
                <a:ext cx="384" cy="288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33901" name="Oval 9"/>
            <p:cNvSpPr>
              <a:spLocks noChangeArrowheads="1"/>
            </p:cNvSpPr>
            <p:nvPr/>
          </p:nvSpPr>
          <p:spPr bwMode="auto">
            <a:xfrm>
              <a:off x="631" y="1295"/>
              <a:ext cx="50" cy="41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02" name="Oval 10"/>
            <p:cNvSpPr>
              <a:spLocks noChangeArrowheads="1"/>
            </p:cNvSpPr>
            <p:nvPr/>
          </p:nvSpPr>
          <p:spPr bwMode="auto">
            <a:xfrm>
              <a:off x="514" y="1421"/>
              <a:ext cx="50" cy="42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03" name="Oval 11"/>
            <p:cNvSpPr>
              <a:spLocks noChangeArrowheads="1"/>
            </p:cNvSpPr>
            <p:nvPr/>
          </p:nvSpPr>
          <p:spPr bwMode="auto">
            <a:xfrm>
              <a:off x="765" y="1421"/>
              <a:ext cx="50" cy="42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04" name="Oval 12"/>
            <p:cNvSpPr>
              <a:spLocks noChangeArrowheads="1"/>
            </p:cNvSpPr>
            <p:nvPr/>
          </p:nvSpPr>
          <p:spPr bwMode="auto">
            <a:xfrm>
              <a:off x="882" y="1315"/>
              <a:ext cx="50" cy="43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05" name="Oval 13"/>
            <p:cNvSpPr>
              <a:spLocks noChangeArrowheads="1"/>
            </p:cNvSpPr>
            <p:nvPr/>
          </p:nvSpPr>
          <p:spPr bwMode="auto">
            <a:xfrm>
              <a:off x="1033" y="1400"/>
              <a:ext cx="50" cy="41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06" name="Oval 14"/>
            <p:cNvSpPr>
              <a:spLocks noChangeArrowheads="1"/>
            </p:cNvSpPr>
            <p:nvPr/>
          </p:nvSpPr>
          <p:spPr bwMode="auto">
            <a:xfrm>
              <a:off x="1133" y="1295"/>
              <a:ext cx="50" cy="41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07" name="Oval 15"/>
            <p:cNvSpPr>
              <a:spLocks noChangeArrowheads="1"/>
            </p:cNvSpPr>
            <p:nvPr/>
          </p:nvSpPr>
          <p:spPr bwMode="auto">
            <a:xfrm>
              <a:off x="1300" y="1400"/>
              <a:ext cx="51" cy="41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08" name="Oval 16"/>
            <p:cNvSpPr>
              <a:spLocks noChangeArrowheads="1"/>
            </p:cNvSpPr>
            <p:nvPr/>
          </p:nvSpPr>
          <p:spPr bwMode="auto">
            <a:xfrm>
              <a:off x="1484" y="1547"/>
              <a:ext cx="50" cy="42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09" name="Oval 17"/>
            <p:cNvSpPr>
              <a:spLocks noChangeArrowheads="1"/>
            </p:cNvSpPr>
            <p:nvPr/>
          </p:nvSpPr>
          <p:spPr bwMode="auto">
            <a:xfrm>
              <a:off x="1384" y="1189"/>
              <a:ext cx="50" cy="42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10" name="Oval 18"/>
            <p:cNvSpPr>
              <a:spLocks noChangeArrowheads="1"/>
            </p:cNvSpPr>
            <p:nvPr/>
          </p:nvSpPr>
          <p:spPr bwMode="auto">
            <a:xfrm>
              <a:off x="1669" y="1694"/>
              <a:ext cx="49" cy="42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11" name="Oval 19"/>
            <p:cNvSpPr>
              <a:spLocks noChangeArrowheads="1"/>
            </p:cNvSpPr>
            <p:nvPr/>
          </p:nvSpPr>
          <p:spPr bwMode="auto">
            <a:xfrm>
              <a:off x="1585" y="1000"/>
              <a:ext cx="50" cy="42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12" name="Oval 20"/>
            <p:cNvSpPr>
              <a:spLocks noChangeArrowheads="1"/>
            </p:cNvSpPr>
            <p:nvPr/>
          </p:nvSpPr>
          <p:spPr bwMode="auto">
            <a:xfrm>
              <a:off x="447" y="1315"/>
              <a:ext cx="50" cy="43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13" name="Oval 21"/>
            <p:cNvSpPr>
              <a:spLocks noChangeArrowheads="1"/>
            </p:cNvSpPr>
            <p:nvPr/>
          </p:nvSpPr>
          <p:spPr bwMode="auto">
            <a:xfrm>
              <a:off x="765" y="1295"/>
              <a:ext cx="50" cy="41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14" name="Oval 22"/>
            <p:cNvSpPr>
              <a:spLocks noChangeArrowheads="1"/>
            </p:cNvSpPr>
            <p:nvPr/>
          </p:nvSpPr>
          <p:spPr bwMode="auto">
            <a:xfrm>
              <a:off x="882" y="1400"/>
              <a:ext cx="50" cy="41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15" name="Oval 23"/>
            <p:cNvSpPr>
              <a:spLocks noChangeArrowheads="1"/>
            </p:cNvSpPr>
            <p:nvPr/>
          </p:nvSpPr>
          <p:spPr bwMode="auto">
            <a:xfrm>
              <a:off x="1685" y="936"/>
              <a:ext cx="50" cy="42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16" name="Oval 24"/>
            <p:cNvSpPr>
              <a:spLocks noChangeArrowheads="1"/>
            </p:cNvSpPr>
            <p:nvPr/>
          </p:nvSpPr>
          <p:spPr bwMode="auto">
            <a:xfrm>
              <a:off x="1183" y="1400"/>
              <a:ext cx="50" cy="41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17" name="Oval 25"/>
            <p:cNvSpPr>
              <a:spLocks noChangeArrowheads="1"/>
            </p:cNvSpPr>
            <p:nvPr/>
          </p:nvSpPr>
          <p:spPr bwMode="auto">
            <a:xfrm>
              <a:off x="648" y="1400"/>
              <a:ext cx="50" cy="41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18" name="Oval 26"/>
            <p:cNvSpPr>
              <a:spLocks noChangeArrowheads="1"/>
            </p:cNvSpPr>
            <p:nvPr/>
          </p:nvSpPr>
          <p:spPr bwMode="auto">
            <a:xfrm>
              <a:off x="982" y="1315"/>
              <a:ext cx="51" cy="43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19" name="Oval 27"/>
            <p:cNvSpPr>
              <a:spLocks noChangeArrowheads="1"/>
            </p:cNvSpPr>
            <p:nvPr/>
          </p:nvSpPr>
          <p:spPr bwMode="auto">
            <a:xfrm>
              <a:off x="1501" y="1105"/>
              <a:ext cx="50" cy="42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20" name="Oval 28"/>
            <p:cNvSpPr>
              <a:spLocks noChangeArrowheads="1"/>
            </p:cNvSpPr>
            <p:nvPr/>
          </p:nvSpPr>
          <p:spPr bwMode="auto">
            <a:xfrm>
              <a:off x="1267" y="1273"/>
              <a:ext cx="50" cy="42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21" name="Oval 29"/>
            <p:cNvSpPr>
              <a:spLocks noChangeArrowheads="1"/>
            </p:cNvSpPr>
            <p:nvPr/>
          </p:nvSpPr>
          <p:spPr bwMode="auto">
            <a:xfrm>
              <a:off x="1351" y="1526"/>
              <a:ext cx="49" cy="42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22" name="Oval 30"/>
            <p:cNvSpPr>
              <a:spLocks noChangeArrowheads="1"/>
            </p:cNvSpPr>
            <p:nvPr/>
          </p:nvSpPr>
          <p:spPr bwMode="auto">
            <a:xfrm>
              <a:off x="1534" y="1653"/>
              <a:ext cx="51" cy="41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923" name="Rectangle 31"/>
            <p:cNvSpPr>
              <a:spLocks noChangeArrowheads="1"/>
            </p:cNvSpPr>
            <p:nvPr/>
          </p:nvSpPr>
          <p:spPr bwMode="auto">
            <a:xfrm>
              <a:off x="1288" y="847"/>
              <a:ext cx="642" cy="1079"/>
            </a:xfrm>
            <a:prstGeom prst="rect">
              <a:avLst/>
            </a:prstGeom>
            <a:noFill/>
            <a:ln w="381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</p:grpSp>
      <p:sp>
        <p:nvSpPr>
          <p:cNvPr id="33796" name="Line 32"/>
          <p:cNvSpPr>
            <a:spLocks noChangeShapeType="1"/>
          </p:cNvSpPr>
          <p:nvPr/>
        </p:nvSpPr>
        <p:spPr bwMode="auto">
          <a:xfrm>
            <a:off x="8104188" y="4051300"/>
            <a:ext cx="0" cy="487363"/>
          </a:xfrm>
          <a:prstGeom prst="line">
            <a:avLst/>
          </a:prstGeom>
          <a:noFill/>
          <a:ln w="25400">
            <a:solidFill>
              <a:srgbClr val="FF7C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992192" tIns="2496086" rIns="4992192" bIns="2496086">
            <a:spAutoFit/>
          </a:bodyPr>
          <a:lstStyle/>
          <a:p>
            <a:endParaRPr lang="es-AR"/>
          </a:p>
        </p:txBody>
      </p:sp>
      <p:sp>
        <p:nvSpPr>
          <p:cNvPr id="33797" name="Line 33"/>
          <p:cNvSpPr>
            <a:spLocks noChangeShapeType="1"/>
          </p:cNvSpPr>
          <p:nvPr/>
        </p:nvSpPr>
        <p:spPr bwMode="auto">
          <a:xfrm>
            <a:off x="8701088" y="1143000"/>
            <a:ext cx="0" cy="1066800"/>
          </a:xfrm>
          <a:prstGeom prst="line">
            <a:avLst/>
          </a:prstGeom>
          <a:noFill/>
          <a:ln w="76200">
            <a:solidFill>
              <a:srgbClr val="FF7C80"/>
            </a:solidFill>
            <a:round/>
            <a:headEnd type="triangle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992192" tIns="2496086" rIns="4992192" bIns="2496086">
            <a:spAutoFit/>
          </a:bodyPr>
          <a:lstStyle/>
          <a:p>
            <a:endParaRPr lang="es-AR"/>
          </a:p>
        </p:txBody>
      </p:sp>
      <p:grpSp>
        <p:nvGrpSpPr>
          <p:cNvPr id="33798" name="Group 34"/>
          <p:cNvGrpSpPr>
            <a:grpSpLocks/>
          </p:cNvGrpSpPr>
          <p:nvPr/>
        </p:nvGrpSpPr>
        <p:grpSpPr bwMode="auto">
          <a:xfrm>
            <a:off x="4572000" y="1676400"/>
            <a:ext cx="3203575" cy="2927350"/>
            <a:chOff x="2976" y="1680"/>
            <a:chExt cx="2784" cy="2208"/>
          </a:xfrm>
        </p:grpSpPr>
        <p:grpSp>
          <p:nvGrpSpPr>
            <p:cNvPr id="33823" name="Group 35"/>
            <p:cNvGrpSpPr>
              <a:grpSpLocks/>
            </p:cNvGrpSpPr>
            <p:nvPr/>
          </p:nvGrpSpPr>
          <p:grpSpPr bwMode="auto">
            <a:xfrm>
              <a:off x="2976" y="1680"/>
              <a:ext cx="2784" cy="2208"/>
              <a:chOff x="528" y="1584"/>
              <a:chExt cx="1440" cy="1152"/>
            </a:xfrm>
          </p:grpSpPr>
          <p:sp>
            <p:nvSpPr>
              <p:cNvPr id="33896" name="Freeform 36"/>
              <p:cNvSpPr>
                <a:spLocks/>
              </p:cNvSpPr>
              <p:nvPr/>
            </p:nvSpPr>
            <p:spPr bwMode="auto">
              <a:xfrm>
                <a:off x="528" y="1584"/>
                <a:ext cx="1440" cy="432"/>
              </a:xfrm>
              <a:custGeom>
                <a:avLst/>
                <a:gdLst>
                  <a:gd name="T0" fmla="*/ 0 w 1440"/>
                  <a:gd name="T1" fmla="*/ 432 h 432"/>
                  <a:gd name="T2" fmla="*/ 864 w 1440"/>
                  <a:gd name="T3" fmla="*/ 432 h 432"/>
                  <a:gd name="T4" fmla="*/ 1440 w 1440"/>
                  <a:gd name="T5" fmla="*/ 0 h 432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432"/>
                  <a:gd name="T11" fmla="*/ 1440 w 1440"/>
                  <a:gd name="T12" fmla="*/ 432 h 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432">
                    <a:moveTo>
                      <a:pt x="0" y="432"/>
                    </a:moveTo>
                    <a:lnTo>
                      <a:pt x="864" y="432"/>
                    </a:lnTo>
                    <a:lnTo>
                      <a:pt x="1440" y="0"/>
                    </a:lnTo>
                  </a:path>
                </a:pathLst>
              </a:custGeom>
              <a:noFill/>
              <a:ln w="127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4992192" tIns="2496086" rIns="4992192" bIns="2496086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3897" name="Line 37"/>
              <p:cNvSpPr>
                <a:spLocks noChangeShapeType="1"/>
              </p:cNvSpPr>
              <p:nvPr/>
            </p:nvSpPr>
            <p:spPr bwMode="auto">
              <a:xfrm flipV="1">
                <a:off x="1584" y="1872"/>
                <a:ext cx="384" cy="288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4992192" tIns="2496086" rIns="4992192" bIns="2496086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3898" name="Freeform 38"/>
              <p:cNvSpPr>
                <a:spLocks/>
              </p:cNvSpPr>
              <p:nvPr/>
            </p:nvSpPr>
            <p:spPr bwMode="auto">
              <a:xfrm flipV="1">
                <a:off x="528" y="2304"/>
                <a:ext cx="1440" cy="432"/>
              </a:xfrm>
              <a:custGeom>
                <a:avLst/>
                <a:gdLst>
                  <a:gd name="T0" fmla="*/ 0 w 1440"/>
                  <a:gd name="T1" fmla="*/ 432 h 432"/>
                  <a:gd name="T2" fmla="*/ 864 w 1440"/>
                  <a:gd name="T3" fmla="*/ 432 h 432"/>
                  <a:gd name="T4" fmla="*/ 1440 w 1440"/>
                  <a:gd name="T5" fmla="*/ 0 h 432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432"/>
                  <a:gd name="T11" fmla="*/ 1440 w 1440"/>
                  <a:gd name="T12" fmla="*/ 432 h 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432">
                    <a:moveTo>
                      <a:pt x="0" y="432"/>
                    </a:moveTo>
                    <a:lnTo>
                      <a:pt x="864" y="432"/>
                    </a:lnTo>
                    <a:lnTo>
                      <a:pt x="1440" y="0"/>
                    </a:lnTo>
                  </a:path>
                </a:pathLst>
              </a:custGeom>
              <a:noFill/>
              <a:ln w="12700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4992192" tIns="2496086" rIns="4992192" bIns="2496086">
                <a:spAutoFit/>
              </a:bodyPr>
              <a:lstStyle/>
              <a:p>
                <a:endParaRPr lang="es-AR"/>
              </a:p>
            </p:txBody>
          </p:sp>
          <p:sp>
            <p:nvSpPr>
              <p:cNvPr id="33899" name="Line 39"/>
              <p:cNvSpPr>
                <a:spLocks noChangeShapeType="1"/>
              </p:cNvSpPr>
              <p:nvPr/>
            </p:nvSpPr>
            <p:spPr bwMode="auto">
              <a:xfrm>
                <a:off x="1584" y="2160"/>
                <a:ext cx="384" cy="288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4992192" tIns="2496086" rIns="4992192" bIns="2496086">
                <a:spAutoFit/>
              </a:bodyPr>
              <a:lstStyle/>
              <a:p>
                <a:endParaRPr lang="es-AR"/>
              </a:p>
            </p:txBody>
          </p:sp>
        </p:grpSp>
        <p:sp>
          <p:nvSpPr>
            <p:cNvPr id="33824" name="Oval 40"/>
            <p:cNvSpPr>
              <a:spLocks noChangeArrowheads="1"/>
            </p:cNvSpPr>
            <p:nvPr/>
          </p:nvSpPr>
          <p:spPr bwMode="auto">
            <a:xfrm>
              <a:off x="3855" y="2694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25" name="Oval 41"/>
            <p:cNvSpPr>
              <a:spLocks noChangeArrowheads="1"/>
            </p:cNvSpPr>
            <p:nvPr/>
          </p:nvSpPr>
          <p:spPr bwMode="auto">
            <a:xfrm>
              <a:off x="3159" y="2671"/>
              <a:ext cx="71" cy="65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26" name="Oval 42"/>
            <p:cNvSpPr>
              <a:spLocks noChangeArrowheads="1"/>
            </p:cNvSpPr>
            <p:nvPr/>
          </p:nvSpPr>
          <p:spPr bwMode="auto">
            <a:xfrm>
              <a:off x="4045" y="2887"/>
              <a:ext cx="70" cy="65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27" name="Oval 43"/>
            <p:cNvSpPr>
              <a:spLocks noChangeArrowheads="1"/>
            </p:cNvSpPr>
            <p:nvPr/>
          </p:nvSpPr>
          <p:spPr bwMode="auto">
            <a:xfrm>
              <a:off x="4254" y="2626"/>
              <a:ext cx="70" cy="65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28" name="Oval 44"/>
            <p:cNvSpPr>
              <a:spLocks noChangeArrowheads="1"/>
            </p:cNvSpPr>
            <p:nvPr/>
          </p:nvSpPr>
          <p:spPr bwMode="auto">
            <a:xfrm>
              <a:off x="4423" y="2855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29" name="Oval 45"/>
            <p:cNvSpPr>
              <a:spLocks noChangeArrowheads="1"/>
            </p:cNvSpPr>
            <p:nvPr/>
          </p:nvSpPr>
          <p:spPr bwMode="auto">
            <a:xfrm>
              <a:off x="4573" y="2581"/>
              <a:ext cx="72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30" name="Oval 46"/>
            <p:cNvSpPr>
              <a:spLocks noChangeArrowheads="1"/>
            </p:cNvSpPr>
            <p:nvPr/>
          </p:nvSpPr>
          <p:spPr bwMode="auto">
            <a:xfrm>
              <a:off x="4802" y="2855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31" name="Oval 47"/>
            <p:cNvSpPr>
              <a:spLocks noChangeArrowheads="1"/>
            </p:cNvSpPr>
            <p:nvPr/>
          </p:nvSpPr>
          <p:spPr bwMode="auto">
            <a:xfrm>
              <a:off x="5121" y="3077"/>
              <a:ext cx="70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32" name="Oval 48"/>
            <p:cNvSpPr>
              <a:spLocks noChangeArrowheads="1"/>
            </p:cNvSpPr>
            <p:nvPr/>
          </p:nvSpPr>
          <p:spPr bwMode="auto">
            <a:xfrm>
              <a:off x="4919" y="2531"/>
              <a:ext cx="72" cy="65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33" name="Oval 49"/>
            <p:cNvSpPr>
              <a:spLocks noChangeArrowheads="1"/>
            </p:cNvSpPr>
            <p:nvPr/>
          </p:nvSpPr>
          <p:spPr bwMode="auto">
            <a:xfrm>
              <a:off x="5323" y="3307"/>
              <a:ext cx="70" cy="65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34" name="Oval 50"/>
            <p:cNvSpPr>
              <a:spLocks noChangeArrowheads="1"/>
            </p:cNvSpPr>
            <p:nvPr/>
          </p:nvSpPr>
          <p:spPr bwMode="auto">
            <a:xfrm>
              <a:off x="5204" y="2241"/>
              <a:ext cx="71" cy="65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35" name="Oval 51"/>
            <p:cNvSpPr>
              <a:spLocks noChangeArrowheads="1"/>
            </p:cNvSpPr>
            <p:nvPr/>
          </p:nvSpPr>
          <p:spPr bwMode="auto">
            <a:xfrm>
              <a:off x="3615" y="2626"/>
              <a:ext cx="70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36" name="Oval 52"/>
            <p:cNvSpPr>
              <a:spLocks noChangeArrowheads="1"/>
            </p:cNvSpPr>
            <p:nvPr/>
          </p:nvSpPr>
          <p:spPr bwMode="auto">
            <a:xfrm>
              <a:off x="4045" y="2694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37" name="Oval 53"/>
            <p:cNvSpPr>
              <a:spLocks noChangeArrowheads="1"/>
            </p:cNvSpPr>
            <p:nvPr/>
          </p:nvSpPr>
          <p:spPr bwMode="auto">
            <a:xfrm>
              <a:off x="3798" y="2626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38" name="Oval 54"/>
            <p:cNvSpPr>
              <a:spLocks noChangeArrowheads="1"/>
            </p:cNvSpPr>
            <p:nvPr/>
          </p:nvSpPr>
          <p:spPr bwMode="auto">
            <a:xfrm>
              <a:off x="5345" y="2144"/>
              <a:ext cx="72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39" name="Oval 55"/>
            <p:cNvSpPr>
              <a:spLocks noChangeArrowheads="1"/>
            </p:cNvSpPr>
            <p:nvPr/>
          </p:nvSpPr>
          <p:spPr bwMode="auto">
            <a:xfrm>
              <a:off x="4636" y="2855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40" name="Oval 56"/>
            <p:cNvSpPr>
              <a:spLocks noChangeArrowheads="1"/>
            </p:cNvSpPr>
            <p:nvPr/>
          </p:nvSpPr>
          <p:spPr bwMode="auto">
            <a:xfrm>
              <a:off x="3295" y="2852"/>
              <a:ext cx="72" cy="63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41" name="Oval 57"/>
            <p:cNvSpPr>
              <a:spLocks noChangeArrowheads="1"/>
            </p:cNvSpPr>
            <p:nvPr/>
          </p:nvSpPr>
          <p:spPr bwMode="auto">
            <a:xfrm>
              <a:off x="4391" y="2671"/>
              <a:ext cx="71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42" name="Oval 58"/>
            <p:cNvSpPr>
              <a:spLocks noChangeArrowheads="1"/>
            </p:cNvSpPr>
            <p:nvPr/>
          </p:nvSpPr>
          <p:spPr bwMode="auto">
            <a:xfrm>
              <a:off x="4984" y="2356"/>
              <a:ext cx="70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43" name="Oval 59"/>
            <p:cNvSpPr>
              <a:spLocks noChangeArrowheads="1"/>
            </p:cNvSpPr>
            <p:nvPr/>
          </p:nvSpPr>
          <p:spPr bwMode="auto">
            <a:xfrm>
              <a:off x="4754" y="2661"/>
              <a:ext cx="71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44" name="Oval 60"/>
            <p:cNvSpPr>
              <a:spLocks noChangeArrowheads="1"/>
            </p:cNvSpPr>
            <p:nvPr/>
          </p:nvSpPr>
          <p:spPr bwMode="auto">
            <a:xfrm>
              <a:off x="5030" y="3122"/>
              <a:ext cx="70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45" name="Oval 61"/>
            <p:cNvSpPr>
              <a:spLocks noChangeArrowheads="1"/>
            </p:cNvSpPr>
            <p:nvPr/>
          </p:nvSpPr>
          <p:spPr bwMode="auto">
            <a:xfrm>
              <a:off x="5132" y="3243"/>
              <a:ext cx="72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46" name="Oval 62"/>
            <p:cNvSpPr>
              <a:spLocks noChangeArrowheads="1"/>
            </p:cNvSpPr>
            <p:nvPr/>
          </p:nvSpPr>
          <p:spPr bwMode="auto">
            <a:xfrm>
              <a:off x="3946" y="2784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47" name="Oval 63"/>
            <p:cNvSpPr>
              <a:spLocks noChangeArrowheads="1"/>
            </p:cNvSpPr>
            <p:nvPr/>
          </p:nvSpPr>
          <p:spPr bwMode="auto">
            <a:xfrm>
              <a:off x="3478" y="2807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48" name="Oval 64"/>
            <p:cNvSpPr>
              <a:spLocks noChangeArrowheads="1"/>
            </p:cNvSpPr>
            <p:nvPr/>
          </p:nvSpPr>
          <p:spPr bwMode="auto">
            <a:xfrm>
              <a:off x="4208" y="2942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49" name="Oval 65"/>
            <p:cNvSpPr>
              <a:spLocks noChangeArrowheads="1"/>
            </p:cNvSpPr>
            <p:nvPr/>
          </p:nvSpPr>
          <p:spPr bwMode="auto">
            <a:xfrm>
              <a:off x="4301" y="2816"/>
              <a:ext cx="71" cy="65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50" name="Oval 66"/>
            <p:cNvSpPr>
              <a:spLocks noChangeArrowheads="1"/>
            </p:cNvSpPr>
            <p:nvPr/>
          </p:nvSpPr>
          <p:spPr bwMode="auto">
            <a:xfrm>
              <a:off x="4514" y="2945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51" name="Oval 67"/>
            <p:cNvSpPr>
              <a:spLocks noChangeArrowheads="1"/>
            </p:cNvSpPr>
            <p:nvPr/>
          </p:nvSpPr>
          <p:spPr bwMode="auto">
            <a:xfrm>
              <a:off x="4665" y="2716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52" name="Oval 68"/>
            <p:cNvSpPr>
              <a:spLocks noChangeArrowheads="1"/>
            </p:cNvSpPr>
            <p:nvPr/>
          </p:nvSpPr>
          <p:spPr bwMode="auto">
            <a:xfrm>
              <a:off x="3478" y="2716"/>
              <a:ext cx="70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53" name="Oval 69"/>
            <p:cNvSpPr>
              <a:spLocks noChangeArrowheads="1"/>
            </p:cNvSpPr>
            <p:nvPr/>
          </p:nvSpPr>
          <p:spPr bwMode="auto">
            <a:xfrm>
              <a:off x="4136" y="2784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54" name="Oval 70"/>
            <p:cNvSpPr>
              <a:spLocks noChangeArrowheads="1"/>
            </p:cNvSpPr>
            <p:nvPr/>
          </p:nvSpPr>
          <p:spPr bwMode="auto">
            <a:xfrm>
              <a:off x="4301" y="2945"/>
              <a:ext cx="71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55" name="Oval 71"/>
            <p:cNvSpPr>
              <a:spLocks noChangeArrowheads="1"/>
            </p:cNvSpPr>
            <p:nvPr/>
          </p:nvSpPr>
          <p:spPr bwMode="auto">
            <a:xfrm>
              <a:off x="4727" y="2945"/>
              <a:ext cx="71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56" name="Oval 72"/>
            <p:cNvSpPr>
              <a:spLocks noChangeArrowheads="1"/>
            </p:cNvSpPr>
            <p:nvPr/>
          </p:nvSpPr>
          <p:spPr bwMode="auto">
            <a:xfrm>
              <a:off x="3970" y="2945"/>
              <a:ext cx="71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57" name="Oval 73"/>
            <p:cNvSpPr>
              <a:spLocks noChangeArrowheads="1"/>
            </p:cNvSpPr>
            <p:nvPr/>
          </p:nvSpPr>
          <p:spPr bwMode="auto">
            <a:xfrm>
              <a:off x="4528" y="2761"/>
              <a:ext cx="71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58" name="Oval 74"/>
            <p:cNvSpPr>
              <a:spLocks noChangeArrowheads="1"/>
            </p:cNvSpPr>
            <p:nvPr/>
          </p:nvSpPr>
          <p:spPr bwMode="auto">
            <a:xfrm>
              <a:off x="5469" y="3392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59" name="Oval 75"/>
            <p:cNvSpPr>
              <a:spLocks noChangeArrowheads="1"/>
            </p:cNvSpPr>
            <p:nvPr/>
          </p:nvSpPr>
          <p:spPr bwMode="auto">
            <a:xfrm>
              <a:off x="5304" y="3392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60" name="Oval 76"/>
            <p:cNvSpPr>
              <a:spLocks noChangeArrowheads="1"/>
            </p:cNvSpPr>
            <p:nvPr/>
          </p:nvSpPr>
          <p:spPr bwMode="auto">
            <a:xfrm>
              <a:off x="5395" y="3482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61" name="Oval 77"/>
            <p:cNvSpPr>
              <a:spLocks noChangeArrowheads="1"/>
            </p:cNvSpPr>
            <p:nvPr/>
          </p:nvSpPr>
          <p:spPr bwMode="auto">
            <a:xfrm>
              <a:off x="5669" y="1950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62" name="Oval 78"/>
            <p:cNvSpPr>
              <a:spLocks noChangeArrowheads="1"/>
            </p:cNvSpPr>
            <p:nvPr/>
          </p:nvSpPr>
          <p:spPr bwMode="auto">
            <a:xfrm>
              <a:off x="5503" y="1950"/>
              <a:ext cx="71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63" name="Oval 79"/>
            <p:cNvSpPr>
              <a:spLocks noChangeArrowheads="1"/>
            </p:cNvSpPr>
            <p:nvPr/>
          </p:nvSpPr>
          <p:spPr bwMode="auto">
            <a:xfrm>
              <a:off x="5595" y="2040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64" name="Oval 80"/>
            <p:cNvSpPr>
              <a:spLocks noChangeArrowheads="1"/>
            </p:cNvSpPr>
            <p:nvPr/>
          </p:nvSpPr>
          <p:spPr bwMode="auto">
            <a:xfrm>
              <a:off x="5349" y="2356"/>
              <a:ext cx="72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65" name="Oval 81"/>
            <p:cNvSpPr>
              <a:spLocks noChangeArrowheads="1"/>
            </p:cNvSpPr>
            <p:nvPr/>
          </p:nvSpPr>
          <p:spPr bwMode="auto">
            <a:xfrm>
              <a:off x="5184" y="2356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66" name="Oval 82"/>
            <p:cNvSpPr>
              <a:spLocks noChangeArrowheads="1"/>
            </p:cNvSpPr>
            <p:nvPr/>
          </p:nvSpPr>
          <p:spPr bwMode="auto">
            <a:xfrm>
              <a:off x="5212" y="2446"/>
              <a:ext cx="71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67" name="Oval 83"/>
            <p:cNvSpPr>
              <a:spLocks noChangeArrowheads="1"/>
            </p:cNvSpPr>
            <p:nvPr/>
          </p:nvSpPr>
          <p:spPr bwMode="auto">
            <a:xfrm>
              <a:off x="4893" y="2945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68" name="Oval 84"/>
            <p:cNvSpPr>
              <a:spLocks noChangeArrowheads="1"/>
            </p:cNvSpPr>
            <p:nvPr/>
          </p:nvSpPr>
          <p:spPr bwMode="auto">
            <a:xfrm>
              <a:off x="4727" y="2945"/>
              <a:ext cx="71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69" name="Oval 85"/>
            <p:cNvSpPr>
              <a:spLocks noChangeArrowheads="1"/>
            </p:cNvSpPr>
            <p:nvPr/>
          </p:nvSpPr>
          <p:spPr bwMode="auto">
            <a:xfrm>
              <a:off x="4819" y="3036"/>
              <a:ext cx="70" cy="63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70" name="Oval 86"/>
            <p:cNvSpPr>
              <a:spLocks noChangeArrowheads="1"/>
            </p:cNvSpPr>
            <p:nvPr/>
          </p:nvSpPr>
          <p:spPr bwMode="auto">
            <a:xfrm>
              <a:off x="5030" y="2942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71" name="Oval 87"/>
            <p:cNvSpPr>
              <a:spLocks noChangeArrowheads="1"/>
            </p:cNvSpPr>
            <p:nvPr/>
          </p:nvSpPr>
          <p:spPr bwMode="auto">
            <a:xfrm>
              <a:off x="4819" y="3036"/>
              <a:ext cx="70" cy="63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72" name="Oval 88"/>
            <p:cNvSpPr>
              <a:spLocks noChangeArrowheads="1"/>
            </p:cNvSpPr>
            <p:nvPr/>
          </p:nvSpPr>
          <p:spPr bwMode="auto">
            <a:xfrm>
              <a:off x="4910" y="3126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73" name="Oval 89"/>
            <p:cNvSpPr>
              <a:spLocks noChangeArrowheads="1"/>
            </p:cNvSpPr>
            <p:nvPr/>
          </p:nvSpPr>
          <p:spPr bwMode="auto">
            <a:xfrm>
              <a:off x="5075" y="2536"/>
              <a:ext cx="72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74" name="Oval 90"/>
            <p:cNvSpPr>
              <a:spLocks noChangeArrowheads="1"/>
            </p:cNvSpPr>
            <p:nvPr/>
          </p:nvSpPr>
          <p:spPr bwMode="auto">
            <a:xfrm>
              <a:off x="4910" y="3126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75" name="Oval 91"/>
            <p:cNvSpPr>
              <a:spLocks noChangeArrowheads="1"/>
            </p:cNvSpPr>
            <p:nvPr/>
          </p:nvSpPr>
          <p:spPr bwMode="auto">
            <a:xfrm>
              <a:off x="5212" y="3122"/>
              <a:ext cx="71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76" name="Oval 92"/>
            <p:cNvSpPr>
              <a:spLocks noChangeArrowheads="1"/>
            </p:cNvSpPr>
            <p:nvPr/>
          </p:nvSpPr>
          <p:spPr bwMode="auto">
            <a:xfrm>
              <a:off x="4967" y="2716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77" name="Oval 93"/>
            <p:cNvSpPr>
              <a:spLocks noChangeArrowheads="1"/>
            </p:cNvSpPr>
            <p:nvPr/>
          </p:nvSpPr>
          <p:spPr bwMode="auto">
            <a:xfrm>
              <a:off x="4802" y="2716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78" name="Oval 94"/>
            <p:cNvSpPr>
              <a:spLocks noChangeArrowheads="1"/>
            </p:cNvSpPr>
            <p:nvPr/>
          </p:nvSpPr>
          <p:spPr bwMode="auto">
            <a:xfrm>
              <a:off x="4893" y="2807"/>
              <a:ext cx="70" cy="63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79" name="Oval 95"/>
            <p:cNvSpPr>
              <a:spLocks noChangeArrowheads="1"/>
            </p:cNvSpPr>
            <p:nvPr/>
          </p:nvSpPr>
          <p:spPr bwMode="auto">
            <a:xfrm>
              <a:off x="3250" y="2761"/>
              <a:ext cx="71" cy="65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80" name="Oval 96"/>
            <p:cNvSpPr>
              <a:spLocks noChangeArrowheads="1"/>
            </p:cNvSpPr>
            <p:nvPr/>
          </p:nvSpPr>
          <p:spPr bwMode="auto">
            <a:xfrm>
              <a:off x="3686" y="2816"/>
              <a:ext cx="71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81" name="Oval 97"/>
            <p:cNvSpPr>
              <a:spLocks noChangeArrowheads="1"/>
            </p:cNvSpPr>
            <p:nvPr/>
          </p:nvSpPr>
          <p:spPr bwMode="auto">
            <a:xfrm>
              <a:off x="3387" y="2942"/>
              <a:ext cx="71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82" name="Oval 98"/>
            <p:cNvSpPr>
              <a:spLocks noChangeArrowheads="1"/>
            </p:cNvSpPr>
            <p:nvPr/>
          </p:nvSpPr>
          <p:spPr bwMode="auto">
            <a:xfrm>
              <a:off x="3615" y="2852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83" name="Oval 99"/>
            <p:cNvSpPr>
              <a:spLocks noChangeArrowheads="1"/>
            </p:cNvSpPr>
            <p:nvPr/>
          </p:nvSpPr>
          <p:spPr bwMode="auto">
            <a:xfrm>
              <a:off x="3615" y="2942"/>
              <a:ext cx="71" cy="64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84" name="Oval 100"/>
            <p:cNvSpPr>
              <a:spLocks noChangeArrowheads="1"/>
            </p:cNvSpPr>
            <p:nvPr/>
          </p:nvSpPr>
          <p:spPr bwMode="auto">
            <a:xfrm>
              <a:off x="3778" y="2906"/>
              <a:ext cx="70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85" name="Oval 101"/>
            <p:cNvSpPr>
              <a:spLocks noChangeArrowheads="1"/>
            </p:cNvSpPr>
            <p:nvPr/>
          </p:nvSpPr>
          <p:spPr bwMode="auto">
            <a:xfrm>
              <a:off x="3159" y="2942"/>
              <a:ext cx="71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86" name="Oval 102"/>
            <p:cNvSpPr>
              <a:spLocks noChangeArrowheads="1"/>
            </p:cNvSpPr>
            <p:nvPr/>
          </p:nvSpPr>
          <p:spPr bwMode="auto">
            <a:xfrm>
              <a:off x="3889" y="2852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87" name="Oval 103"/>
            <p:cNvSpPr>
              <a:spLocks noChangeArrowheads="1"/>
            </p:cNvSpPr>
            <p:nvPr/>
          </p:nvSpPr>
          <p:spPr bwMode="auto">
            <a:xfrm>
              <a:off x="3022" y="2581"/>
              <a:ext cx="71" cy="65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88" name="Oval 104"/>
            <p:cNvSpPr>
              <a:spLocks noChangeArrowheads="1"/>
            </p:cNvSpPr>
            <p:nvPr/>
          </p:nvSpPr>
          <p:spPr bwMode="auto">
            <a:xfrm>
              <a:off x="3458" y="2636"/>
              <a:ext cx="70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89" name="Oval 105"/>
            <p:cNvSpPr>
              <a:spLocks noChangeArrowheads="1"/>
            </p:cNvSpPr>
            <p:nvPr/>
          </p:nvSpPr>
          <p:spPr bwMode="auto">
            <a:xfrm>
              <a:off x="3159" y="2761"/>
              <a:ext cx="71" cy="64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90" name="Oval 106"/>
            <p:cNvSpPr>
              <a:spLocks noChangeArrowheads="1"/>
            </p:cNvSpPr>
            <p:nvPr/>
          </p:nvSpPr>
          <p:spPr bwMode="auto">
            <a:xfrm>
              <a:off x="3295" y="2626"/>
              <a:ext cx="71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91" name="Oval 107"/>
            <p:cNvSpPr>
              <a:spLocks noChangeArrowheads="1"/>
            </p:cNvSpPr>
            <p:nvPr/>
          </p:nvSpPr>
          <p:spPr bwMode="auto">
            <a:xfrm>
              <a:off x="5304" y="3167"/>
              <a:ext cx="70" cy="65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92" name="Oval 108"/>
            <p:cNvSpPr>
              <a:spLocks noChangeArrowheads="1"/>
            </p:cNvSpPr>
            <p:nvPr/>
          </p:nvSpPr>
          <p:spPr bwMode="auto">
            <a:xfrm>
              <a:off x="5441" y="3212"/>
              <a:ext cx="70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93" name="Oval 109"/>
            <p:cNvSpPr>
              <a:spLocks noChangeArrowheads="1"/>
            </p:cNvSpPr>
            <p:nvPr/>
          </p:nvSpPr>
          <p:spPr bwMode="auto">
            <a:xfrm>
              <a:off x="5532" y="3302"/>
              <a:ext cx="70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94" name="Oval 110"/>
            <p:cNvSpPr>
              <a:spLocks noChangeArrowheads="1"/>
            </p:cNvSpPr>
            <p:nvPr/>
          </p:nvSpPr>
          <p:spPr bwMode="auto">
            <a:xfrm>
              <a:off x="5623" y="3392"/>
              <a:ext cx="70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95" name="Oval 111"/>
            <p:cNvSpPr>
              <a:spLocks noChangeArrowheads="1"/>
            </p:cNvSpPr>
            <p:nvPr/>
          </p:nvSpPr>
          <p:spPr bwMode="auto">
            <a:xfrm>
              <a:off x="4802" y="2491"/>
              <a:ext cx="70" cy="65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lIns="4992192" tIns="2496086" rIns="4992192" bIns="2496086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</p:grpSp>
      <p:sp>
        <p:nvSpPr>
          <p:cNvPr id="33799" name="Rectangle 112"/>
          <p:cNvSpPr>
            <a:spLocks noChangeArrowheads="1"/>
          </p:cNvSpPr>
          <p:nvPr/>
        </p:nvSpPr>
        <p:spPr bwMode="auto">
          <a:xfrm>
            <a:off x="6643688" y="1955800"/>
            <a:ext cx="1270000" cy="2419350"/>
          </a:xfrm>
          <a:prstGeom prst="rect">
            <a:avLst/>
          </a:prstGeom>
          <a:noFill/>
          <a:ln w="38100">
            <a:solidFill>
              <a:srgbClr val="C0C0C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992192" tIns="2496086" rIns="4992192" bIns="249608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3800" name="Oval 113"/>
          <p:cNvSpPr>
            <a:spLocks noChangeArrowheads="1"/>
          </p:cNvSpPr>
          <p:nvPr/>
        </p:nvSpPr>
        <p:spPr bwMode="auto">
          <a:xfrm>
            <a:off x="7089775" y="2470150"/>
            <a:ext cx="82550" cy="84138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4992192" tIns="2496086" rIns="4992192" bIns="249608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3801" name="Oval 114"/>
          <p:cNvSpPr>
            <a:spLocks noChangeArrowheads="1"/>
          </p:cNvSpPr>
          <p:nvPr/>
        </p:nvSpPr>
        <p:spPr bwMode="auto">
          <a:xfrm>
            <a:off x="7245350" y="3902075"/>
            <a:ext cx="84138" cy="84138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4992192" tIns="2496086" rIns="4992192" bIns="249608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3802" name="Oval 115"/>
          <p:cNvSpPr>
            <a:spLocks noChangeArrowheads="1"/>
          </p:cNvSpPr>
          <p:nvPr/>
        </p:nvSpPr>
        <p:spPr bwMode="auto">
          <a:xfrm>
            <a:off x="7375525" y="2470150"/>
            <a:ext cx="82550" cy="84138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4992192" tIns="2496086" rIns="4992192" bIns="249608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3803" name="Oval 116"/>
          <p:cNvSpPr>
            <a:spLocks noChangeArrowheads="1"/>
          </p:cNvSpPr>
          <p:nvPr/>
        </p:nvSpPr>
        <p:spPr bwMode="auto">
          <a:xfrm>
            <a:off x="7531100" y="2341563"/>
            <a:ext cx="84138" cy="857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4992192" tIns="2496086" rIns="4992192" bIns="249608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3804" name="Oval 117"/>
          <p:cNvSpPr>
            <a:spLocks noChangeArrowheads="1"/>
          </p:cNvSpPr>
          <p:nvPr/>
        </p:nvSpPr>
        <p:spPr bwMode="auto">
          <a:xfrm>
            <a:off x="7521575" y="2444750"/>
            <a:ext cx="82550" cy="84138"/>
          </a:xfrm>
          <a:prstGeom prst="ellipse">
            <a:avLst/>
          </a:prstGeom>
          <a:solidFill>
            <a:srgbClr val="0099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4992192" tIns="2496086" rIns="4992192" bIns="249608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3805" name="Oval 118"/>
          <p:cNvSpPr>
            <a:spLocks noChangeArrowheads="1"/>
          </p:cNvSpPr>
          <p:nvPr/>
        </p:nvSpPr>
        <p:spPr bwMode="auto">
          <a:xfrm>
            <a:off x="7308850" y="2252663"/>
            <a:ext cx="84138" cy="85725"/>
          </a:xfrm>
          <a:prstGeom prst="ellipse">
            <a:avLst/>
          </a:prstGeom>
          <a:solidFill>
            <a:srgbClr val="0099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4992192" tIns="2496086" rIns="4992192" bIns="249608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3806" name="Oval 119"/>
          <p:cNvSpPr>
            <a:spLocks noChangeArrowheads="1"/>
          </p:cNvSpPr>
          <p:nvPr/>
        </p:nvSpPr>
        <p:spPr bwMode="auto">
          <a:xfrm>
            <a:off x="7669213" y="2327275"/>
            <a:ext cx="82550" cy="85725"/>
          </a:xfrm>
          <a:prstGeom prst="ellipse">
            <a:avLst/>
          </a:prstGeom>
          <a:solidFill>
            <a:srgbClr val="0099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4992192" tIns="2496086" rIns="4992192" bIns="249608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it-IT" altLang="it-IT" sz="2000"/>
          </a:p>
        </p:txBody>
      </p:sp>
      <p:sp>
        <p:nvSpPr>
          <p:cNvPr id="33807" name="Text Box 120"/>
          <p:cNvSpPr txBox="1">
            <a:spLocks noChangeArrowheads="1"/>
          </p:cNvSpPr>
          <p:nvPr/>
        </p:nvSpPr>
        <p:spPr bwMode="auto">
          <a:xfrm>
            <a:off x="7848600" y="1219200"/>
            <a:ext cx="665163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2494" tIns="11247" rIns="22494" bIns="11247" anchor="ctr">
            <a:spAutoFit/>
          </a:bodyPr>
          <a:lstStyle>
            <a:lvl1pPr defTabSz="2254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2254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22542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22542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2254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it-IT" sz="2200">
                <a:solidFill>
                  <a:srgbClr val="FFCC00"/>
                </a:solidFill>
              </a:rPr>
              <a:t>rCBF</a:t>
            </a:r>
          </a:p>
        </p:txBody>
      </p:sp>
      <p:sp>
        <p:nvSpPr>
          <p:cNvPr id="33808" name="Text Box 121"/>
          <p:cNvSpPr txBox="1">
            <a:spLocks noChangeArrowheads="1"/>
          </p:cNvSpPr>
          <p:nvPr/>
        </p:nvSpPr>
        <p:spPr bwMode="auto">
          <a:xfrm>
            <a:off x="8313738" y="4038600"/>
            <a:ext cx="525462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2494" tIns="11247" rIns="22494" bIns="11247" anchor="ctr">
            <a:spAutoFit/>
          </a:bodyPr>
          <a:lstStyle>
            <a:lvl1pPr defTabSz="2254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2254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22542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22542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2254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it-IT" sz="2200">
                <a:solidFill>
                  <a:srgbClr val="FFCC00"/>
                </a:solidFill>
              </a:rPr>
              <a:t>dHg</a:t>
            </a:r>
          </a:p>
        </p:txBody>
      </p:sp>
      <p:sp>
        <p:nvSpPr>
          <p:cNvPr id="33809" name="Text Box 122"/>
          <p:cNvSpPr txBox="1">
            <a:spLocks noChangeArrowheads="1"/>
          </p:cNvSpPr>
          <p:nvPr/>
        </p:nvSpPr>
        <p:spPr bwMode="auto">
          <a:xfrm>
            <a:off x="8077200" y="2895600"/>
            <a:ext cx="7112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2494" tIns="11247" rIns="22494" bIns="11247" anchor="ctr">
            <a:spAutoFit/>
          </a:bodyPr>
          <a:lstStyle>
            <a:lvl1pPr defTabSz="2254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2254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22542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22542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2254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225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it-IT" sz="2200">
                <a:solidFill>
                  <a:srgbClr val="FFCC00"/>
                </a:solidFill>
              </a:rPr>
              <a:t>rCBV</a:t>
            </a:r>
          </a:p>
        </p:txBody>
      </p:sp>
      <p:sp>
        <p:nvSpPr>
          <p:cNvPr id="33810" name="Line 123"/>
          <p:cNvSpPr>
            <a:spLocks noChangeShapeType="1"/>
          </p:cNvSpPr>
          <p:nvPr/>
        </p:nvSpPr>
        <p:spPr bwMode="auto">
          <a:xfrm>
            <a:off x="8843963" y="2581275"/>
            <a:ext cx="0" cy="1066800"/>
          </a:xfrm>
          <a:prstGeom prst="line">
            <a:avLst/>
          </a:prstGeom>
          <a:noFill/>
          <a:ln w="25400">
            <a:solidFill>
              <a:srgbClr val="FF7C80"/>
            </a:solidFill>
            <a:round/>
            <a:headEnd type="triangle" w="lg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992192" tIns="2496086" rIns="4992192" bIns="2496086">
            <a:spAutoFit/>
          </a:bodyPr>
          <a:lstStyle/>
          <a:p>
            <a:endParaRPr lang="es-AR"/>
          </a:p>
        </p:txBody>
      </p:sp>
      <p:grpSp>
        <p:nvGrpSpPr>
          <p:cNvPr id="33811" name="Group 152"/>
          <p:cNvGrpSpPr>
            <a:grpSpLocks/>
          </p:cNvGrpSpPr>
          <p:nvPr/>
        </p:nvGrpSpPr>
        <p:grpSpPr bwMode="auto">
          <a:xfrm>
            <a:off x="2251076" y="4243388"/>
            <a:ext cx="4102100" cy="1716088"/>
            <a:chOff x="2869" y="2958"/>
            <a:chExt cx="2584" cy="1081"/>
          </a:xfrm>
        </p:grpSpPr>
        <p:sp>
          <p:nvSpPr>
            <p:cNvPr id="33820" name="Text Box 124"/>
            <p:cNvSpPr txBox="1">
              <a:spLocks noChangeArrowheads="1"/>
            </p:cNvSpPr>
            <p:nvPr/>
          </p:nvSpPr>
          <p:spPr bwMode="auto">
            <a:xfrm>
              <a:off x="2869" y="2958"/>
              <a:ext cx="2584" cy="1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2494" tIns="11247" rIns="22494" bIns="11247" anchor="ctr">
              <a:spAutoFit/>
            </a:bodyPr>
            <a:lstStyle>
              <a:lvl1pPr defTabSz="225425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225425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225425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225425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225425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2254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2254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2254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2254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it-IT" sz="2000" dirty="0" err="1"/>
                <a:t>rCBV</a:t>
              </a:r>
              <a:r>
                <a:rPr lang="en-US" altLang="it-IT" sz="2000" dirty="0"/>
                <a:t>: regional Cerebral Blood Volume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it-IT" sz="2000" dirty="0" err="1"/>
                <a:t>rCBF</a:t>
              </a:r>
              <a:r>
                <a:rPr lang="en-US" altLang="it-IT" sz="2000" dirty="0"/>
                <a:t>: regional Cerebral Blood Flow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it-IT" sz="2000" dirty="0" err="1">
                  <a:solidFill>
                    <a:schemeClr val="accent1"/>
                  </a:solidFill>
                </a:rPr>
                <a:t>dHg</a:t>
              </a:r>
              <a:r>
                <a:rPr lang="en-US" altLang="it-IT" sz="2000" dirty="0">
                  <a:solidFill>
                    <a:schemeClr val="accent1"/>
                  </a:solidFill>
                </a:rPr>
                <a:t>: deoxygenated Hemoglobin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it-IT" sz="2000" dirty="0">
                  <a:solidFill>
                    <a:srgbClr val="C00000"/>
                  </a:solidFill>
                </a:rPr>
                <a:t>Hg: oxygenated Hemoglobin</a:t>
              </a:r>
            </a:p>
          </p:txBody>
        </p:sp>
        <p:sp>
          <p:nvSpPr>
            <p:cNvPr id="33821" name="Oval 125"/>
            <p:cNvSpPr>
              <a:spLocks noChangeArrowheads="1"/>
            </p:cNvSpPr>
            <p:nvPr/>
          </p:nvSpPr>
          <p:spPr bwMode="auto">
            <a:xfrm>
              <a:off x="4848" y="3893"/>
              <a:ext cx="96" cy="91"/>
            </a:xfrm>
            <a:prstGeom prst="ellipse">
              <a:avLst/>
            </a:prstGeom>
            <a:solidFill>
              <a:srgbClr val="CC0000"/>
            </a:solidFill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  <p:sp>
          <p:nvSpPr>
            <p:cNvPr id="33822" name="Oval 126"/>
            <p:cNvSpPr>
              <a:spLocks noChangeArrowheads="1"/>
            </p:cNvSpPr>
            <p:nvPr/>
          </p:nvSpPr>
          <p:spPr bwMode="auto">
            <a:xfrm>
              <a:off x="5088" y="3600"/>
              <a:ext cx="96" cy="90"/>
            </a:xfrm>
            <a:prstGeom prst="ellipse">
              <a:avLst/>
            </a:prstGeom>
            <a:solidFill>
              <a:srgbClr val="0099FF"/>
            </a:solidFill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it-IT" altLang="it-IT" sz="2000"/>
            </a:p>
          </p:txBody>
        </p:sp>
      </p:grpSp>
      <p:sp>
        <p:nvSpPr>
          <p:cNvPr id="33812" name="Rectangle 128"/>
          <p:cNvSpPr>
            <a:spLocks noChangeArrowheads="1"/>
          </p:cNvSpPr>
          <p:nvPr/>
        </p:nvSpPr>
        <p:spPr bwMode="auto">
          <a:xfrm>
            <a:off x="476250" y="2255838"/>
            <a:ext cx="15763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600">
                <a:solidFill>
                  <a:srgbClr val="FF33CC"/>
                </a:solidFill>
              </a:rPr>
              <a:t>Capillary during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600">
                <a:solidFill>
                  <a:srgbClr val="FF33CC"/>
                </a:solidFill>
              </a:rPr>
              <a:t>baseline</a:t>
            </a:r>
          </a:p>
        </p:txBody>
      </p:sp>
      <p:sp>
        <p:nvSpPr>
          <p:cNvPr id="33813" name="Rectangle 129"/>
          <p:cNvSpPr>
            <a:spLocks noChangeArrowheads="1"/>
          </p:cNvSpPr>
          <p:nvPr/>
        </p:nvSpPr>
        <p:spPr bwMode="auto">
          <a:xfrm>
            <a:off x="5053013" y="2238375"/>
            <a:ext cx="15763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600">
                <a:solidFill>
                  <a:srgbClr val="FF33CC"/>
                </a:solidFill>
              </a:rPr>
              <a:t>Capillary during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1600">
                <a:solidFill>
                  <a:srgbClr val="FF33CC"/>
                </a:solidFill>
              </a:rPr>
              <a:t>activation</a:t>
            </a:r>
          </a:p>
        </p:txBody>
      </p:sp>
      <p:pic>
        <p:nvPicPr>
          <p:cNvPr id="33814" name="Picture 147" descr="neuron_only_b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" t="3445" r="2768" b="3445"/>
          <a:stretch>
            <a:fillRect/>
          </a:stretch>
        </p:blipFill>
        <p:spPr bwMode="auto">
          <a:xfrm>
            <a:off x="2895600" y="1219200"/>
            <a:ext cx="250348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15" name="Text Box 148"/>
          <p:cNvSpPr txBox="1">
            <a:spLocks noChangeArrowheads="1"/>
          </p:cNvSpPr>
          <p:nvPr/>
        </p:nvSpPr>
        <p:spPr bwMode="auto">
          <a:xfrm>
            <a:off x="4346575" y="1192213"/>
            <a:ext cx="895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1800">
                <a:solidFill>
                  <a:schemeClr val="bg1"/>
                </a:solidFill>
                <a:latin typeface="Arial" panose="020B0604020202020204" pitchFamily="34" charset="0"/>
              </a:rPr>
              <a:t>neuron</a:t>
            </a:r>
          </a:p>
        </p:txBody>
      </p:sp>
      <p:sp>
        <p:nvSpPr>
          <p:cNvPr id="33816" name="AutoShape 149"/>
          <p:cNvSpPr>
            <a:spLocks noChangeArrowheads="1"/>
          </p:cNvSpPr>
          <p:nvPr/>
        </p:nvSpPr>
        <p:spPr bwMode="auto">
          <a:xfrm rot="18079769" flipV="1">
            <a:off x="4038600" y="1295400"/>
            <a:ext cx="304800" cy="457200"/>
          </a:xfrm>
          <a:prstGeom prst="lightningBolt">
            <a:avLst/>
          </a:prstGeom>
          <a:solidFill>
            <a:srgbClr val="FFCC00"/>
          </a:solidFill>
          <a:ln w="19050">
            <a:solidFill>
              <a:srgbClr val="FFFF00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it-IT" altLang="it-IT" sz="2000">
              <a:solidFill>
                <a:schemeClr val="bg1"/>
              </a:solidFill>
            </a:endParaRPr>
          </a:p>
        </p:txBody>
      </p:sp>
      <p:sp>
        <p:nvSpPr>
          <p:cNvPr id="33817" name="Rectangle 150"/>
          <p:cNvSpPr>
            <a:spLocks noChangeArrowheads="1"/>
          </p:cNvSpPr>
          <p:nvPr/>
        </p:nvSpPr>
        <p:spPr bwMode="auto">
          <a:xfrm>
            <a:off x="4624388" y="1782763"/>
            <a:ext cx="4810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t-IT" sz="2200">
                <a:solidFill>
                  <a:schemeClr val="accent1"/>
                </a:solidFill>
              </a:rPr>
              <a:t>O</a:t>
            </a:r>
            <a:r>
              <a:rPr lang="en-US" altLang="it-IT" sz="2200" baseline="-250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3818" name="AutoShape 151"/>
          <p:cNvSpPr>
            <a:spLocks noChangeArrowheads="1"/>
          </p:cNvSpPr>
          <p:nvPr/>
        </p:nvSpPr>
        <p:spPr bwMode="auto">
          <a:xfrm rot="14486147">
            <a:off x="4343400" y="2008188"/>
            <a:ext cx="520700" cy="2413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6123 h 21600"/>
              <a:gd name="T14" fmla="*/ 18480 w 21600"/>
              <a:gd name="T15" fmla="*/ 1547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4395" y="0"/>
                </a:moveTo>
                <a:lnTo>
                  <a:pt x="14395" y="6123"/>
                </a:lnTo>
                <a:lnTo>
                  <a:pt x="3375" y="6123"/>
                </a:lnTo>
                <a:lnTo>
                  <a:pt x="3375" y="15477"/>
                </a:lnTo>
                <a:lnTo>
                  <a:pt x="14395" y="15477"/>
                </a:lnTo>
                <a:lnTo>
                  <a:pt x="14395" y="21600"/>
                </a:lnTo>
                <a:lnTo>
                  <a:pt x="21600" y="10800"/>
                </a:lnTo>
                <a:lnTo>
                  <a:pt x="14395" y="0"/>
                </a:lnTo>
                <a:close/>
              </a:path>
              <a:path w="21600" h="21600">
                <a:moveTo>
                  <a:pt x="1350" y="6123"/>
                </a:moveTo>
                <a:lnTo>
                  <a:pt x="1350" y="15477"/>
                </a:lnTo>
                <a:lnTo>
                  <a:pt x="2700" y="15477"/>
                </a:lnTo>
                <a:lnTo>
                  <a:pt x="2700" y="6123"/>
                </a:lnTo>
                <a:lnTo>
                  <a:pt x="1350" y="6123"/>
                </a:lnTo>
                <a:close/>
              </a:path>
              <a:path w="21600" h="21600">
                <a:moveTo>
                  <a:pt x="0" y="6123"/>
                </a:moveTo>
                <a:lnTo>
                  <a:pt x="0" y="15477"/>
                </a:lnTo>
                <a:lnTo>
                  <a:pt x="675" y="15477"/>
                </a:lnTo>
                <a:lnTo>
                  <a:pt x="675" y="6123"/>
                </a:lnTo>
                <a:lnTo>
                  <a:pt x="0" y="6123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36" name="Rettangolo 2"/>
          <p:cNvSpPr/>
          <p:nvPr/>
        </p:nvSpPr>
        <p:spPr>
          <a:xfrm>
            <a:off x="0" y="-41097"/>
            <a:ext cx="9159921" cy="666675"/>
          </a:xfrm>
          <a:prstGeom prst="rect">
            <a:avLst/>
          </a:prstGeom>
          <a:solidFill>
            <a:srgbClr val="00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it-IT" sz="2800" b="1" dirty="0" smtClean="0">
                <a:solidFill>
                  <a:schemeClr val="bg1"/>
                </a:solidFill>
              </a:rPr>
              <a:t>Brain hemodynamic response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0" y="6629400"/>
            <a:ext cx="9158489" cy="244802"/>
            <a:chOff x="0" y="6613199"/>
            <a:chExt cx="9158489" cy="244802"/>
          </a:xfrm>
          <a:solidFill>
            <a:schemeClr val="bg1">
              <a:lumMod val="50000"/>
            </a:schemeClr>
          </a:solidFill>
        </p:grpSpPr>
        <p:sp>
          <p:nvSpPr>
            <p:cNvPr id="138" name="Rettangolo 2"/>
            <p:cNvSpPr/>
            <p:nvPr/>
          </p:nvSpPr>
          <p:spPr>
            <a:xfrm>
              <a:off x="0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4608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	</a:t>
              </a: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Jorge Jovicich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ttangolo 2"/>
            <p:cNvSpPr/>
            <p:nvPr/>
          </p:nvSpPr>
          <p:spPr>
            <a:xfrm>
              <a:off x="4521703" y="6613199"/>
              <a:ext cx="4636786" cy="244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8583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t-IT" sz="1400" i="1" dirty="0" smtClean="0">
                  <a:solidFill>
                    <a:srgbClr val="FFFFFF"/>
                  </a:solidFill>
                  <a:latin typeface="Times New Roman" panose="02020603050405020304" pitchFamily="18" charset="0"/>
                  <a:ea typeface="ＭＳ Ｐゴシック" charset="0"/>
                  <a:cs typeface="Times New Roman" panose="02020603050405020304" pitchFamily="18" charset="0"/>
                </a:rPr>
                <a:t>     CIMeC, University of Trento, Italy	</a:t>
              </a:r>
              <a:endParaRPr lang="en-GB" sz="2800" i="1" dirty="0">
                <a:solidFill>
                  <a:srgbClr val="FFFFFF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2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24942</TotalTime>
  <Words>3919</Words>
  <Application>Microsoft Office PowerPoint</Application>
  <PresentationFormat>On-screen Show (4:3)</PresentationFormat>
  <Paragraphs>957</Paragraphs>
  <Slides>62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81" baseType="lpstr">
      <vt:lpstr>Arial Unicode MS</vt:lpstr>
      <vt:lpstr>Batang</vt:lpstr>
      <vt:lpstr>Gulim</vt:lpstr>
      <vt:lpstr>MS PGothic</vt:lpstr>
      <vt:lpstr>MS PGothic</vt:lpstr>
      <vt:lpstr>Arial</vt:lpstr>
      <vt:lpstr>Calibri</vt:lpstr>
      <vt:lpstr>Cambria</vt:lpstr>
      <vt:lpstr>Courier New</vt:lpstr>
      <vt:lpstr>Futura Lt BT</vt:lpstr>
      <vt:lpstr>New York</vt:lpstr>
      <vt:lpstr>Roboto</vt:lpstr>
      <vt:lpstr>Symbol</vt:lpstr>
      <vt:lpstr>Times</vt:lpstr>
      <vt:lpstr>Times New Roman</vt:lpstr>
      <vt:lpstr>Office Theme</vt:lpstr>
      <vt:lpstr>Microsoft Excel Chart</vt:lpstr>
      <vt:lpstr>Equation</vt:lpstr>
      <vt:lpstr>Microsoft Equation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Jovicich, Jorge</dc:creator>
  <cp:lastModifiedBy>Jorge Jovicich</cp:lastModifiedBy>
  <cp:revision>477</cp:revision>
  <dcterms:created xsi:type="dcterms:W3CDTF">2006-08-16T00:00:00Z</dcterms:created>
  <dcterms:modified xsi:type="dcterms:W3CDTF">2019-11-27T01:39:15Z</dcterms:modified>
</cp:coreProperties>
</file>